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34"/>
  </p:notesMasterIdLst>
  <p:sldIdLst>
    <p:sldId id="258" r:id="rId3"/>
    <p:sldId id="1068" r:id="rId4"/>
    <p:sldId id="1078" r:id="rId5"/>
    <p:sldId id="1037" r:id="rId6"/>
    <p:sldId id="1038" r:id="rId7"/>
    <p:sldId id="1039" r:id="rId8"/>
    <p:sldId id="1093" r:id="rId9"/>
    <p:sldId id="1080" r:id="rId10"/>
    <p:sldId id="1041" r:id="rId11"/>
    <p:sldId id="1048" r:id="rId12"/>
    <p:sldId id="1049" r:id="rId13"/>
    <p:sldId id="1040" r:id="rId14"/>
    <p:sldId id="1081" r:id="rId15"/>
    <p:sldId id="1091" r:id="rId16"/>
    <p:sldId id="1086" r:id="rId17"/>
    <p:sldId id="1082" r:id="rId18"/>
    <p:sldId id="1090" r:id="rId19"/>
    <p:sldId id="1096" r:id="rId20"/>
    <p:sldId id="1069" r:id="rId21"/>
    <p:sldId id="1070" r:id="rId22"/>
    <p:sldId id="1083" r:id="rId23"/>
    <p:sldId id="1089" r:id="rId24"/>
    <p:sldId id="1034" r:id="rId25"/>
    <p:sldId id="1073" r:id="rId26"/>
    <p:sldId id="1097" r:id="rId27"/>
    <p:sldId id="1101" r:id="rId28"/>
    <p:sldId id="1098" r:id="rId29"/>
    <p:sldId id="1099" r:id="rId30"/>
    <p:sldId id="1100" r:id="rId31"/>
    <p:sldId id="1074" r:id="rId32"/>
    <p:sldId id="1075" r:id="rId33"/>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eandro" initials="l" lastIdx="2" clrIdx="0">
    <p:extLst>
      <p:ext uri="{19B8F6BF-5375-455C-9EA6-DF929625EA0E}">
        <p15:presenceInfo xmlns:p15="http://schemas.microsoft.com/office/powerpoint/2012/main" userId="d83c54d39b320ed3"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0099"/>
    <a:srgbClr val="0000FF"/>
    <a:srgbClr val="BBC0C0"/>
    <a:srgbClr val="7F7F7F"/>
    <a:srgbClr val="C00000"/>
    <a:srgbClr val="008000"/>
    <a:srgbClr val="0099CC"/>
    <a:srgbClr val="CC9900"/>
    <a:srgbClr val="00008B"/>
    <a:srgbClr val="40E0D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E269D01E-BC32-4049-B463-5C60D7B0CCD2}" styleName="Stile con tema 2 - Colore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940675A-B579-460E-94D1-54222C63F5DA}" styleName="Nessuno stile, griglia tabella">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ED083AE6-46FA-4A59-8FB0-9F97EB10719F}" styleName="Stile chiaro 3 - Colore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775DCB02-9BB8-47FD-8907-85C794F793BA}" styleName="Stile con tema 1 - Colore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17292A2E-F333-43FB-9621-5CBBE7FDCDCB}" styleName="Stile chiaro 2 - Colore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D27102A9-8310-4765-A935-A1911B00CA55}" styleName="Stile chiaro 1 - Colore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Stile medio 2 - Colore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37CE84F3-28C3-443E-9E96-99CF82512B78}" styleName="Stile scuro 1 - Colore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C4B1156A-380E-4F78-BDF5-A606A8083BF9}" styleName="Stile medio 4 - Colore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599" autoAdjust="0"/>
    <p:restoredTop sz="82893" autoAdjust="0"/>
  </p:normalViewPr>
  <p:slideViewPr>
    <p:cSldViewPr snapToGrid="0">
      <p:cViewPr varScale="1">
        <p:scale>
          <a:sx n="102" d="100"/>
          <a:sy n="102" d="100"/>
        </p:scale>
        <p:origin x="832" y="192"/>
      </p:cViewPr>
      <p:guideLst/>
    </p:cSldViewPr>
  </p:slideViewPr>
  <p:notesTextViewPr>
    <p:cViewPr>
      <p:scale>
        <a:sx n="3" d="2"/>
        <a:sy n="3" d="2"/>
      </p:scale>
      <p:origin x="0" y="0"/>
    </p:cViewPr>
  </p:notesTextViewPr>
  <p:sorterViewPr>
    <p:cViewPr>
      <p:scale>
        <a:sx n="100" d="100"/>
        <a:sy n="100" d="100"/>
      </p:scale>
      <p:origin x="0" y="-1843"/>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tableStyles" Target="tableStyles.xml"/><Relationship Id="rId21" Type="http://schemas.openxmlformats.org/officeDocument/2006/relationships/slide" Target="slides/slide19.xml"/><Relationship Id="rId34" Type="http://schemas.openxmlformats.org/officeDocument/2006/relationships/notesMaster" Target="notesMasters/notes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commentAuthors" Target="commentAuthors.xml"/><Relationship Id="rId8" Type="http://schemas.openxmlformats.org/officeDocument/2006/relationships/slide" Target="slides/slide6.xml"/><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AE504AC-CD6C-44F2-A18D-6331CD7B97AC}" type="datetimeFigureOut">
              <a:rPr lang="it-IT" smtClean="0"/>
              <a:t>26/09/24</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3A4B36-C1C8-4D3A-8055-57BF36A6C3D1}" type="slidenum">
              <a:rPr lang="it-IT" smtClean="0"/>
              <a:t>‹N›</a:t>
            </a:fld>
            <a:endParaRPr lang="it-IT"/>
          </a:p>
        </p:txBody>
      </p:sp>
    </p:spTree>
    <p:extLst>
      <p:ext uri="{BB962C8B-B14F-4D97-AF65-F5344CB8AC3E}">
        <p14:creationId xmlns:p14="http://schemas.microsoft.com/office/powerpoint/2010/main" val="33300712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a:t>Buongiorno a tutti, io sono Fabio Filippo Mandalari e sono qui oggi per presentare un resoconto sul mio progetto di tesi magistrale il cui scopo era la taratura ottimale degli iperparametri di un controllore MPC tramite la tecnica di ottimizzazione bayesiana, il tutto applicato nel contesto di un forno industriale per attività di packaging. Il lavoro è stato svolto in collaborazione con l’azienda SMI.</a:t>
            </a:r>
          </a:p>
        </p:txBody>
      </p:sp>
      <p:sp>
        <p:nvSpPr>
          <p:cNvPr id="4" name="Segnaposto numero diapositiva 3"/>
          <p:cNvSpPr>
            <a:spLocks noGrp="1"/>
          </p:cNvSpPr>
          <p:nvPr>
            <p:ph type="sldNum" sz="quarter" idx="5"/>
          </p:nvPr>
        </p:nvSpPr>
        <p:spPr/>
        <p:txBody>
          <a:bodyPr/>
          <a:lstStyle/>
          <a:p>
            <a:fld id="{A63A4B36-C1C8-4D3A-8055-57BF36A6C3D1}" type="slidenum">
              <a:rPr lang="it-IT" smtClean="0"/>
              <a:t>1</a:t>
            </a:fld>
            <a:endParaRPr lang="it-IT"/>
          </a:p>
        </p:txBody>
      </p:sp>
    </p:spTree>
    <p:extLst>
      <p:ext uri="{BB962C8B-B14F-4D97-AF65-F5344CB8AC3E}">
        <p14:creationId xmlns:p14="http://schemas.microsoft.com/office/powerpoint/2010/main" val="34151037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Ogni controllore MPC risolve internamente un problema di ottimizzazione per poter elaborare le azioni di controllo u(k). Ogni problema di ottimizzazione consta sia di una funzione di costo sia di vincoli. Qui è presente la funzione di costo implementata:</a:t>
            </a:r>
          </a:p>
          <a:p>
            <a:r>
              <a:rPr lang="it-IT" dirty="0"/>
              <a:t>_ il primo termine identifica il costo di tappa, ovvero il costo da pagare per muovere il sistema dalla condizione iniziale al setpoint quando a muoverlo è un ingresso di costo u_a; il setpoint da raggiungere è y_a. Tale variabile viene elaborata dal controllore di iterazione in iterazione e il suo valore deve essere il più vicino possibile all’obiettivo di controllo, nonché il mantenimento della temperatura in un certo intervallo di valori. Dal punto di vista del costo, questa informazione si traduce nell’introduzione del costo offset-free e della variabile slack all’interno della funzione di costo;</a:t>
            </a:r>
          </a:p>
          <a:p>
            <a:r>
              <a:rPr lang="it-IT" dirty="0"/>
              <a:t>_ il costo offset-free è il costo da pagare per poter implementare la strategia offset-free, ovvero la strategia per cui si vanno a penalizzare le differenze che sussistono tra il sistema reale ed il suo modello;</a:t>
            </a:r>
          </a:p>
          <a:p>
            <a:r>
              <a:rPr lang="it-IT" dirty="0"/>
              <a:t>_ la variabile slack identifica il costo da pagare per poter implementare una strategia di controllo a zone, ovvero la strategia per cui si fa in modo che il controllore, essendo il sistema sotto-attuato, ritenga di aver eseguito un buon controllo se le temperature registrate in ciascuna delle 12 zone in cui è diviso il forno siano in un intorno del setpoint di grandezza pari al valore della variabile y_s piuttosto che essere esattamente al setpoint;</a:t>
            </a:r>
          </a:p>
          <a:p>
            <a:r>
              <a:rPr lang="it-IT" dirty="0"/>
              <a:t>_ il costo terminale è un costo aggiuntivo che viene introdotto per garantire la stabilità del sistema di controllo;</a:t>
            </a:r>
          </a:p>
          <a:p>
            <a:r>
              <a:rPr lang="it-IT" dirty="0"/>
              <a:t>_ il quinto termine identifica il costo economico, ovvero il costo associato all’economicità del controllo.</a:t>
            </a:r>
          </a:p>
          <a:p>
            <a:r>
              <a:rPr lang="it-IT" dirty="0"/>
              <a:t>Tutte le variabili in blu sono le variabili di ottimizzazione e, nel complesso, vengono raggruppate all’interno del vettore theta.</a:t>
            </a:r>
          </a:p>
          <a:p>
            <a:r>
              <a:rPr lang="it-IT" dirty="0"/>
              <a:t>Gli iperparametri da tunare opportunamente sono: Q (matrice di peso delle uscite), R (matrice di peso degli ingressi), N (orizzonte di predizione), T (matrice legata al controllo offset-free), omega (peso del costo economico).</a:t>
            </a:r>
          </a:p>
          <a:p>
            <a:endParaRPr lang="it-IT" dirty="0"/>
          </a:p>
          <a:p>
            <a:endParaRPr lang="it-IT" dirty="0"/>
          </a:p>
          <a:p>
            <a:endParaRPr lang="it-IT" dirty="0"/>
          </a:p>
          <a:p>
            <a:endParaRPr lang="it-IT" dirty="0"/>
          </a:p>
        </p:txBody>
      </p:sp>
      <p:sp>
        <p:nvSpPr>
          <p:cNvPr id="4" name="Segnaposto numero diapositiva 3"/>
          <p:cNvSpPr>
            <a:spLocks noGrp="1"/>
          </p:cNvSpPr>
          <p:nvPr>
            <p:ph type="sldNum" sz="quarter" idx="5"/>
          </p:nvPr>
        </p:nvSpPr>
        <p:spPr/>
        <p:txBody>
          <a:bodyPr/>
          <a:lstStyle/>
          <a:p>
            <a:fld id="{A63A4B36-C1C8-4D3A-8055-57BF36A6C3D1}" type="slidenum">
              <a:rPr lang="it-IT" smtClean="0"/>
              <a:t>10</a:t>
            </a:fld>
            <a:endParaRPr lang="it-IT"/>
          </a:p>
        </p:txBody>
      </p:sp>
    </p:spTree>
    <p:extLst>
      <p:ext uri="{BB962C8B-B14F-4D97-AF65-F5344CB8AC3E}">
        <p14:creationId xmlns:p14="http://schemas.microsoft.com/office/powerpoint/2010/main" val="31087879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Qui si fornisce l’intero problema di ottimizzazione. In particolare, sono presenti:</a:t>
            </a:r>
          </a:p>
          <a:p>
            <a:r>
              <a:rPr lang="it-IT" dirty="0"/>
              <a:t>_ le predizioni su stato e uscita;</a:t>
            </a:r>
          </a:p>
          <a:p>
            <a:r>
              <a:rPr lang="it-IT" dirty="0"/>
              <a:t>_ i vincoli su stato e ingresso;</a:t>
            </a:r>
          </a:p>
          <a:p>
            <a:r>
              <a:rPr lang="it-IT" dirty="0"/>
              <a:t>_ i feedback di stato;</a:t>
            </a:r>
          </a:p>
          <a:p>
            <a:r>
              <a:rPr lang="it-IT" dirty="0"/>
              <a:t>_ il vincolo da rispettare per poter implementare un controllo a zone;</a:t>
            </a:r>
          </a:p>
          <a:p>
            <a:r>
              <a:rPr lang="it-IT" dirty="0"/>
              <a:t>_ il vincolo di appartenenza delle variabili artificiali e dello stato terminale al CIS;</a:t>
            </a:r>
          </a:p>
          <a:p>
            <a:r>
              <a:rPr lang="it-IT" dirty="0"/>
              <a:t>_ le predizioni su stato e uscita artificiali. Tali condizioni sono delle condizioni di equilibrio del sistema che occorre imporre per ragioni di stabilità del sistema di controllo.</a:t>
            </a:r>
          </a:p>
        </p:txBody>
      </p:sp>
      <p:sp>
        <p:nvSpPr>
          <p:cNvPr id="4" name="Segnaposto numero diapositiva 3"/>
          <p:cNvSpPr>
            <a:spLocks noGrp="1"/>
          </p:cNvSpPr>
          <p:nvPr>
            <p:ph type="sldNum" sz="quarter" idx="5"/>
          </p:nvPr>
        </p:nvSpPr>
        <p:spPr/>
        <p:txBody>
          <a:bodyPr/>
          <a:lstStyle/>
          <a:p>
            <a:fld id="{A63A4B36-C1C8-4D3A-8055-57BF36A6C3D1}" type="slidenum">
              <a:rPr lang="it-IT" smtClean="0"/>
              <a:t>11</a:t>
            </a:fld>
            <a:endParaRPr lang="it-IT"/>
          </a:p>
        </p:txBody>
      </p:sp>
    </p:spTree>
    <p:extLst>
      <p:ext uri="{BB962C8B-B14F-4D97-AF65-F5344CB8AC3E}">
        <p14:creationId xmlns:p14="http://schemas.microsoft.com/office/powerpoint/2010/main" val="28004898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In genere, per questi sistemi si vogliono perseguire due obiettivi in forte contrasto da loro: </a:t>
            </a:r>
          </a:p>
          <a:p>
            <a:r>
              <a:rPr lang="it-IT" dirty="0"/>
              <a:t>_ minimizzazione del tempo di convergenza del sistema al setpoint;</a:t>
            </a:r>
          </a:p>
          <a:p>
            <a:r>
              <a:rPr lang="it-IT" dirty="0"/>
              <a:t>_ minimizzazione del consumo energetico.</a:t>
            </a:r>
          </a:p>
          <a:p>
            <a:r>
              <a:rPr lang="it-IT" dirty="0"/>
              <a:t>Per essere veloci occorre spendere tanto, ma per poter risparmiare occorre spendere poco. L’unico modo di cui si dispone per poter trovare un compromesso tra i due obiettivi è la taratura degli iperparametri di tuning precedentemente citati. Tipicamente si procede per tentativi basandosi sull’esperienza di un esperto di dominio. In questo progetto di tesi si è voluti dare un fondamento matematico a questo aspetto per mezzo della tecnica di ottimizzazione bayesiana.</a:t>
            </a:r>
          </a:p>
        </p:txBody>
      </p:sp>
      <p:sp>
        <p:nvSpPr>
          <p:cNvPr id="4" name="Segnaposto numero diapositiva 3"/>
          <p:cNvSpPr>
            <a:spLocks noGrp="1"/>
          </p:cNvSpPr>
          <p:nvPr>
            <p:ph type="sldNum" sz="quarter" idx="5"/>
          </p:nvPr>
        </p:nvSpPr>
        <p:spPr/>
        <p:txBody>
          <a:bodyPr/>
          <a:lstStyle/>
          <a:p>
            <a:fld id="{A63A4B36-C1C8-4D3A-8055-57BF36A6C3D1}" type="slidenum">
              <a:rPr lang="it-IT" smtClean="0"/>
              <a:t>12</a:t>
            </a:fld>
            <a:endParaRPr lang="it-IT"/>
          </a:p>
        </p:txBody>
      </p:sp>
    </p:spTree>
    <p:extLst>
      <p:ext uri="{BB962C8B-B14F-4D97-AF65-F5344CB8AC3E}">
        <p14:creationId xmlns:p14="http://schemas.microsoft.com/office/powerpoint/2010/main" val="39777902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a:t>Entriamo nel merito della tecnica.</a:t>
            </a:r>
          </a:p>
        </p:txBody>
      </p:sp>
      <p:sp>
        <p:nvSpPr>
          <p:cNvPr id="4" name="Segnaposto numero diapositiva 3"/>
          <p:cNvSpPr>
            <a:spLocks noGrp="1"/>
          </p:cNvSpPr>
          <p:nvPr>
            <p:ph type="sldNum" sz="quarter" idx="5"/>
          </p:nvPr>
        </p:nvSpPr>
        <p:spPr/>
        <p:txBody>
          <a:bodyPr/>
          <a:lstStyle/>
          <a:p>
            <a:fld id="{A63A4B36-C1C8-4D3A-8055-57BF36A6C3D1}" type="slidenum">
              <a:rPr lang="it-IT" smtClean="0"/>
              <a:t>13</a:t>
            </a:fld>
            <a:endParaRPr lang="it-IT"/>
          </a:p>
        </p:txBody>
      </p:sp>
    </p:spTree>
    <p:extLst>
      <p:ext uri="{BB962C8B-B14F-4D97-AF65-F5344CB8AC3E}">
        <p14:creationId xmlns:p14="http://schemas.microsoft.com/office/powerpoint/2010/main" val="42571586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200" b="0" dirty="0">
                <a:latin typeface="Times New Roman" panose="02020603050405020304" pitchFamily="18" charset="0"/>
                <a:cs typeface="Times New Roman" panose="02020603050405020304" pitchFamily="18" charset="0"/>
              </a:rPr>
              <a:t>L’ottimizzazione bayesiana è una strategia di ottimizzazione globale usata quando il fenomeno in esame è descritto da una funzione black-box estremamente dispendiosa da valutare analiticamente. Per poter svolgere il suo lavoro necessita di due elementi:</a:t>
            </a:r>
          </a:p>
          <a:p>
            <a:pPr marL="0" marR="0" lvl="0" indent="0" algn="l" defTabSz="914400" rtl="0" eaLnBrk="1" fontAlgn="auto" latinLnBrk="0" hangingPunct="1">
              <a:lnSpc>
                <a:spcPct val="100000"/>
              </a:lnSpc>
              <a:spcBef>
                <a:spcPts val="0"/>
              </a:spcBef>
              <a:spcAft>
                <a:spcPts val="0"/>
              </a:spcAft>
              <a:buClrTx/>
              <a:buSzTx/>
              <a:buFontTx/>
              <a:buNone/>
              <a:tabLst/>
              <a:defRPr/>
            </a:pPr>
            <a:r>
              <a:rPr lang="it-IT" sz="1200" b="0" dirty="0">
                <a:latin typeface="Times New Roman" panose="02020603050405020304" pitchFamily="18" charset="0"/>
                <a:cs typeface="Times New Roman" panose="02020603050405020304" pitchFamily="18" charset="0"/>
              </a:rPr>
              <a:t>_ un modello surrogato;</a:t>
            </a:r>
          </a:p>
          <a:p>
            <a:pPr marL="0" marR="0" lvl="0" indent="0" algn="l" defTabSz="914400" rtl="0" eaLnBrk="1" fontAlgn="auto" latinLnBrk="0" hangingPunct="1">
              <a:lnSpc>
                <a:spcPct val="100000"/>
              </a:lnSpc>
              <a:spcBef>
                <a:spcPts val="0"/>
              </a:spcBef>
              <a:spcAft>
                <a:spcPts val="0"/>
              </a:spcAft>
              <a:buClrTx/>
              <a:buSzTx/>
              <a:buFontTx/>
              <a:buNone/>
              <a:tabLst/>
              <a:defRPr/>
            </a:pPr>
            <a:r>
              <a:rPr lang="it-IT" sz="1200" b="0" dirty="0">
                <a:latin typeface="Times New Roman" panose="02020603050405020304" pitchFamily="18" charset="0"/>
                <a:cs typeface="Times New Roman" panose="02020603050405020304" pitchFamily="18" charset="0"/>
              </a:rPr>
              <a:t>_ una funzione di acquisizione.</a:t>
            </a:r>
          </a:p>
          <a:p>
            <a:pPr marL="0" marR="0" lvl="0" indent="0" algn="l" defTabSz="914400" rtl="0" eaLnBrk="1" fontAlgn="auto" latinLnBrk="0" hangingPunct="1">
              <a:lnSpc>
                <a:spcPct val="100000"/>
              </a:lnSpc>
              <a:spcBef>
                <a:spcPts val="0"/>
              </a:spcBef>
              <a:spcAft>
                <a:spcPts val="0"/>
              </a:spcAft>
              <a:buClrTx/>
              <a:buSzTx/>
              <a:buFontTx/>
              <a:buNone/>
              <a:tabLst/>
              <a:defRPr/>
            </a:pPr>
            <a:r>
              <a:rPr lang="it-IT" sz="1200" b="0" dirty="0">
                <a:latin typeface="Times New Roman" panose="02020603050405020304" pitchFamily="18" charset="0"/>
                <a:cs typeface="Times New Roman" panose="02020603050405020304" pitchFamily="18" charset="0"/>
              </a:rPr>
              <a:t>Il modello surrogato viene creato sfruttando lo storico dei dati relativi al comportamento passato del fenomeno. Qui sulla dx si può vedere un esempio di processo gaussiano, nonché la tipologia di modello surrogato più frequentemente utilizzata.</a:t>
            </a:r>
          </a:p>
        </p:txBody>
      </p:sp>
      <p:sp>
        <p:nvSpPr>
          <p:cNvPr id="4" name="Segnaposto numero diapositiva 3"/>
          <p:cNvSpPr>
            <a:spLocks noGrp="1"/>
          </p:cNvSpPr>
          <p:nvPr>
            <p:ph type="sldNum" sz="quarter" idx="5"/>
          </p:nvPr>
        </p:nvSpPr>
        <p:spPr/>
        <p:txBody>
          <a:bodyPr/>
          <a:lstStyle/>
          <a:p>
            <a:fld id="{A63A4B36-C1C8-4D3A-8055-57BF36A6C3D1}" type="slidenum">
              <a:rPr lang="it-IT" smtClean="0"/>
              <a:t>14</a:t>
            </a:fld>
            <a:endParaRPr lang="it-IT"/>
          </a:p>
        </p:txBody>
      </p:sp>
    </p:spTree>
    <p:extLst>
      <p:ext uri="{BB962C8B-B14F-4D97-AF65-F5344CB8AC3E}">
        <p14:creationId xmlns:p14="http://schemas.microsoft.com/office/powerpoint/2010/main" val="22087149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1200" dirty="0">
                <a:latin typeface="Times New Roman" panose="02020603050405020304" pitchFamily="18" charset="0"/>
                <a:cs typeface="Times New Roman" panose="02020603050405020304" pitchFamily="18" charset="0"/>
              </a:rPr>
              <a:t>La funzione di acquisizione viene utilizzata con lo scopo di guidare la ricerca del successivo punto da valutare per aggiornare l’informazione veicolata dal modello surrogato. Qui sulla dx si può vedere un esempio di expected improvement, nonché la tipologia di funzione di acquisizione più frequentemente utilizzata.</a:t>
            </a:r>
            <a:endParaRPr lang="it-IT"/>
          </a:p>
        </p:txBody>
      </p:sp>
      <p:sp>
        <p:nvSpPr>
          <p:cNvPr id="4" name="Segnaposto numero diapositiva 3"/>
          <p:cNvSpPr>
            <a:spLocks noGrp="1"/>
          </p:cNvSpPr>
          <p:nvPr>
            <p:ph type="sldNum" sz="quarter" idx="5"/>
          </p:nvPr>
        </p:nvSpPr>
        <p:spPr/>
        <p:txBody>
          <a:bodyPr/>
          <a:lstStyle/>
          <a:p>
            <a:fld id="{A63A4B36-C1C8-4D3A-8055-57BF36A6C3D1}" type="slidenum">
              <a:rPr lang="it-IT" smtClean="0"/>
              <a:t>15</a:t>
            </a:fld>
            <a:endParaRPr lang="it-IT"/>
          </a:p>
        </p:txBody>
      </p:sp>
    </p:spTree>
    <p:extLst>
      <p:ext uri="{BB962C8B-B14F-4D97-AF65-F5344CB8AC3E}">
        <p14:creationId xmlns:p14="http://schemas.microsoft.com/office/powerpoint/2010/main" val="12441184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Avendo definito tutto il framework di lavoro possiamo passare all’analisi dei risultati sperimentali.</a:t>
            </a:r>
          </a:p>
        </p:txBody>
      </p:sp>
      <p:sp>
        <p:nvSpPr>
          <p:cNvPr id="4" name="Segnaposto numero diapositiva 3"/>
          <p:cNvSpPr>
            <a:spLocks noGrp="1"/>
          </p:cNvSpPr>
          <p:nvPr>
            <p:ph type="sldNum" sz="quarter" idx="5"/>
          </p:nvPr>
        </p:nvSpPr>
        <p:spPr/>
        <p:txBody>
          <a:bodyPr/>
          <a:lstStyle/>
          <a:p>
            <a:fld id="{A63A4B36-C1C8-4D3A-8055-57BF36A6C3D1}" type="slidenum">
              <a:rPr lang="it-IT" smtClean="0"/>
              <a:t>16</a:t>
            </a:fld>
            <a:endParaRPr lang="it-IT"/>
          </a:p>
        </p:txBody>
      </p:sp>
    </p:spTree>
    <p:extLst>
      <p:ext uri="{BB962C8B-B14F-4D97-AF65-F5344CB8AC3E}">
        <p14:creationId xmlns:p14="http://schemas.microsoft.com/office/powerpoint/2010/main" val="21562114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Per poter ottimizzare il controllo occorre poter influenzare sia gli ingressi u(k) sia le uscite y(k) del sistema.</a:t>
            </a:r>
          </a:p>
          <a:p>
            <a:endParaRPr lang="it-IT" dirty="0"/>
          </a:p>
          <a:p>
            <a:r>
              <a:rPr lang="it-IT" dirty="0"/>
              <a:t>Per quanto riguarda gli ingressi ho scelto di utilizzare il criterio TSV (Total </a:t>
            </a:r>
            <a:r>
              <a:rPr lang="it-IT" dirty="0" err="1"/>
              <a:t>Square</a:t>
            </a:r>
            <a:r>
              <a:rPr lang="it-IT" dirty="0"/>
              <a:t> </a:t>
            </a:r>
            <a:r>
              <a:rPr lang="it-IT" dirty="0" err="1"/>
              <a:t>Variation</a:t>
            </a:r>
            <a:r>
              <a:rPr lang="it-IT" dirty="0"/>
              <a:t>). Tale criterio viene usato per valutare l’efficacia di un controllore nel minimizzare le variazioni del segnale di controllo, infatti tende a penalizzare le differenze che sussistono tra un valore e il precedente. TSV è un vettore di 4 elementi, uno per ogni ingresso.</a:t>
            </a:r>
          </a:p>
          <a:p>
            <a:endParaRPr lang="it-IT" dirty="0"/>
          </a:p>
          <a:p>
            <a:pPr marL="0" marR="0" lvl="0" indent="0" algn="l" defTabSz="914400" rtl="0" eaLnBrk="1" fontAlgn="auto" latinLnBrk="0" hangingPunct="1">
              <a:lnSpc>
                <a:spcPct val="100000"/>
              </a:lnSpc>
              <a:spcBef>
                <a:spcPts val="0"/>
              </a:spcBef>
              <a:spcAft>
                <a:spcPts val="0"/>
              </a:spcAft>
              <a:buClrTx/>
              <a:buSzTx/>
              <a:buFontTx/>
              <a:buNone/>
              <a:tabLst/>
              <a:defRPr/>
            </a:pPr>
            <a:r>
              <a:rPr lang="it-IT" dirty="0"/>
              <a:t>Per quanto riguarda le uscite ho scelto di utilizzare il criterio ITAE (Integral Time Absolute </a:t>
            </a:r>
            <a:r>
              <a:rPr lang="it-IT" dirty="0" err="1"/>
              <a:t>Error</a:t>
            </a:r>
            <a:r>
              <a:rPr lang="it-IT" dirty="0"/>
              <a:t>). Tale criterio pesa gli errori nel tempo per ciascuna uscita del sistema, infatti tende a penalizzare le differenze che vi sono tra il riferimento che il controllore deve far seguire al sistema e le uscite effettive del sistema. ITAE è un vettore di 12 elementi, uno per ogni uscita.</a:t>
            </a:r>
          </a:p>
          <a:p>
            <a:endParaRPr lang="it-IT" dirty="0"/>
          </a:p>
          <a:p>
            <a:pPr marL="0" marR="0" lvl="0" indent="0" algn="l" defTabSz="914400" rtl="0" eaLnBrk="1" fontAlgn="auto" latinLnBrk="0" hangingPunct="1">
              <a:lnSpc>
                <a:spcPct val="100000"/>
              </a:lnSpc>
              <a:spcBef>
                <a:spcPts val="0"/>
              </a:spcBef>
              <a:spcAft>
                <a:spcPts val="0"/>
              </a:spcAft>
              <a:buClrTx/>
              <a:buSzTx/>
              <a:buFontTx/>
              <a:buNone/>
              <a:tabLst/>
              <a:defRPr/>
            </a:pPr>
            <a:r>
              <a:rPr lang="it-IT" dirty="0"/>
              <a:t>Da ultimo, è riportata la funzione di costo rispetto alla quale ottimizzare le performance del modello. Il valore della funzione di costo è dato da una somma pesata con un parametro w della media dei valori contenuti nei vettori TSV e ITAE.</a:t>
            </a:r>
          </a:p>
          <a:p>
            <a:endParaRPr lang="it-IT" dirty="0"/>
          </a:p>
        </p:txBody>
      </p:sp>
      <p:sp>
        <p:nvSpPr>
          <p:cNvPr id="4" name="Segnaposto numero diapositiva 3"/>
          <p:cNvSpPr>
            <a:spLocks noGrp="1"/>
          </p:cNvSpPr>
          <p:nvPr>
            <p:ph type="sldNum" sz="quarter" idx="5"/>
          </p:nvPr>
        </p:nvSpPr>
        <p:spPr/>
        <p:txBody>
          <a:bodyPr/>
          <a:lstStyle/>
          <a:p>
            <a:fld id="{A63A4B36-C1C8-4D3A-8055-57BF36A6C3D1}" type="slidenum">
              <a:rPr lang="it-IT" smtClean="0"/>
              <a:t>17</a:t>
            </a:fld>
            <a:endParaRPr lang="it-IT"/>
          </a:p>
        </p:txBody>
      </p:sp>
    </p:spTree>
    <p:extLst>
      <p:ext uri="{BB962C8B-B14F-4D97-AF65-F5344CB8AC3E}">
        <p14:creationId xmlns:p14="http://schemas.microsoft.com/office/powerpoint/2010/main" val="37360598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Raccogliendo tutti i dati di TSV e ITAE ottenuti in fase di simulazione al variare del parametro w, è stato possibile, grazie alla strumentazione fornita dal gruppo di ricerca presso cui ho svolto il progetto di tesi, estrarre questo grafico, in cui è possibile vedere come, all’aumentare di w, decresca l’influenza che ha il criterio TSV e aumenti quella del criterio ITAE. Lo scopo del grafico è quello di mettere in mostra quale sia il miglior valore di w in corrispondenza del quale estrarre la parametrizzazione ottima per gli iperparametri di tuning. Ebbene, quel valore è a cavallo tra w=0.1 e w=0.2. Io ho arbitrariamente deciso di utilizzare per il proseguo w=0.2.</a:t>
            </a:r>
          </a:p>
          <a:p>
            <a:r>
              <a:rPr lang="it-IT" dirty="0"/>
              <a:t>Per ciò che seguirà, io ho utilizzato in fase sperimentale tre parametrizzazioni ottime: w=0, w=0.2, w=1. Per il proseguo, ad ogni modo, farò solo riferimento alla parametrizzazione con w=0.2.</a:t>
            </a:r>
          </a:p>
        </p:txBody>
      </p:sp>
      <p:sp>
        <p:nvSpPr>
          <p:cNvPr id="4" name="Segnaposto numero diapositiva 3"/>
          <p:cNvSpPr>
            <a:spLocks noGrp="1"/>
          </p:cNvSpPr>
          <p:nvPr>
            <p:ph type="sldNum" sz="quarter" idx="5"/>
          </p:nvPr>
        </p:nvSpPr>
        <p:spPr/>
        <p:txBody>
          <a:bodyPr/>
          <a:lstStyle/>
          <a:p>
            <a:fld id="{A63A4B36-C1C8-4D3A-8055-57BF36A6C3D1}" type="slidenum">
              <a:rPr lang="it-IT" smtClean="0"/>
              <a:t>19</a:t>
            </a:fld>
            <a:endParaRPr lang="it-IT"/>
          </a:p>
        </p:txBody>
      </p:sp>
    </p:spTree>
    <p:extLst>
      <p:ext uri="{BB962C8B-B14F-4D97-AF65-F5344CB8AC3E}">
        <p14:creationId xmlns:p14="http://schemas.microsoft.com/office/powerpoint/2010/main" val="20314666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Disponendo del controllore e degli iperparametri opportunamente tunati, il passo successivo ha previsto che mi recassi in loco nell’azienda SMI per testarne l’effettivo funzionamento sul sistema reale.</a:t>
            </a:r>
            <a:endParaRPr lang="it-IT"/>
          </a:p>
          <a:p>
            <a:r>
              <a:rPr lang="it-IT"/>
              <a:t>Questa slide mostra le performance del forno nell’arco delle 3 ore di prova sperimentale. I blocchi neri segnalano gli intervalli di tempo nei quali avviene il transito dei pacchi di bottiglie all’interno del forno, le aree rosse e blu rappresentano le zone all’interno delle quali si vogliono mantenere le 12 misurazioni di temperatura, la linea più marcata è la mediana delle misurazioni all’interno di ciascuna zona del forno. Dato che il sistema è sotto-attuato non è possibile mantenere tutte le 12 misurazioni al setpoint desiderato, ma le si possono tenere all’interno di una zona che racchiude il setpoint.</a:t>
            </a:r>
          </a:p>
          <a:p>
            <a:r>
              <a:rPr lang="it-IT"/>
              <a:t>Come si vede, il controllore riesce a mantenere la temperatura all’interno del forno pressochè costantemente tra il setpoint e l’upper bound, soprattutto in fase di reiezione dei disturbi indotta dal transito dei pacchi. Bisogna notare un aspetto: si registrano dei picchi di temperatura che vanno oltre l’upper bound. Tali picchi si palesano soprattutto in corrispondenza del termine del transito dei pacchi. Questo comportamento è sintomo del fatto che il controllore, non appena si registrano degli abbassamenti di temperatura dovuti al flusso dei pacchi, reagisce esagerando nell’intensità dell’azione di controllo per riportare le temperature al setpoint, ma, non appena il flusso si interrompe, e dunque il controllore smette di erogare azioni di controllo aggressive, la temperatura all’interno della cavità non smette di aumentare immediatamente. Questo è dovuto ad una inerzia termica interna al forno stesso. Questo causa, seppur per un breve lasso di tempo, una salita non controllata delle temperature oltre l’upper bound.</a:t>
            </a:r>
          </a:p>
          <a:p>
            <a:pPr marL="0" marR="0" lvl="0" indent="0" algn="l" defTabSz="914400" rtl="0" eaLnBrk="1" fontAlgn="auto" latinLnBrk="0" hangingPunct="1">
              <a:lnSpc>
                <a:spcPct val="100000"/>
              </a:lnSpc>
              <a:spcBef>
                <a:spcPts val="0"/>
              </a:spcBef>
              <a:spcAft>
                <a:spcPts val="0"/>
              </a:spcAft>
              <a:buClrTx/>
              <a:buSzTx/>
              <a:buFontTx/>
              <a:buNone/>
              <a:tabLst/>
              <a:defRPr/>
            </a:pPr>
            <a:endParaRPr lang="it-IT" dirty="0"/>
          </a:p>
        </p:txBody>
      </p:sp>
      <p:sp>
        <p:nvSpPr>
          <p:cNvPr id="4" name="Segnaposto numero diapositiva 3"/>
          <p:cNvSpPr>
            <a:spLocks noGrp="1"/>
          </p:cNvSpPr>
          <p:nvPr>
            <p:ph type="sldNum" sz="quarter" idx="5"/>
          </p:nvPr>
        </p:nvSpPr>
        <p:spPr/>
        <p:txBody>
          <a:bodyPr/>
          <a:lstStyle/>
          <a:p>
            <a:fld id="{A63A4B36-C1C8-4D3A-8055-57BF36A6C3D1}" type="slidenum">
              <a:rPr lang="it-IT" smtClean="0"/>
              <a:t>20</a:t>
            </a:fld>
            <a:endParaRPr lang="it-IT"/>
          </a:p>
        </p:txBody>
      </p:sp>
    </p:spTree>
    <p:extLst>
      <p:ext uri="{BB962C8B-B14F-4D97-AF65-F5344CB8AC3E}">
        <p14:creationId xmlns:p14="http://schemas.microsoft.com/office/powerpoint/2010/main" val="31883715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a:t>Questa è l’outline della presentazione.</a:t>
            </a:r>
          </a:p>
        </p:txBody>
      </p:sp>
      <p:sp>
        <p:nvSpPr>
          <p:cNvPr id="4" name="Segnaposto numero diapositiva 3"/>
          <p:cNvSpPr>
            <a:spLocks noGrp="1"/>
          </p:cNvSpPr>
          <p:nvPr>
            <p:ph type="sldNum" sz="quarter" idx="5"/>
          </p:nvPr>
        </p:nvSpPr>
        <p:spPr/>
        <p:txBody>
          <a:bodyPr/>
          <a:lstStyle/>
          <a:p>
            <a:fld id="{A63A4B36-C1C8-4D3A-8055-57BF36A6C3D1}" type="slidenum">
              <a:rPr lang="it-IT" smtClean="0"/>
              <a:t>2</a:t>
            </a:fld>
            <a:endParaRPr lang="it-IT"/>
          </a:p>
        </p:txBody>
      </p:sp>
    </p:spTree>
    <p:extLst>
      <p:ext uri="{BB962C8B-B14F-4D97-AF65-F5344CB8AC3E}">
        <p14:creationId xmlns:p14="http://schemas.microsoft.com/office/powerpoint/2010/main" val="300280777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a:t>Ci avviamo così verso le conclusioni di questo percorso.</a:t>
            </a:r>
          </a:p>
        </p:txBody>
      </p:sp>
      <p:sp>
        <p:nvSpPr>
          <p:cNvPr id="4" name="Segnaposto numero diapositiva 3"/>
          <p:cNvSpPr>
            <a:spLocks noGrp="1"/>
          </p:cNvSpPr>
          <p:nvPr>
            <p:ph type="sldNum" sz="quarter" idx="5"/>
          </p:nvPr>
        </p:nvSpPr>
        <p:spPr/>
        <p:txBody>
          <a:bodyPr/>
          <a:lstStyle/>
          <a:p>
            <a:fld id="{A63A4B36-C1C8-4D3A-8055-57BF36A6C3D1}" type="slidenum">
              <a:rPr lang="it-IT" smtClean="0"/>
              <a:t>21</a:t>
            </a:fld>
            <a:endParaRPr lang="it-IT"/>
          </a:p>
        </p:txBody>
      </p:sp>
    </p:spTree>
    <p:extLst>
      <p:ext uri="{BB962C8B-B14F-4D97-AF65-F5344CB8AC3E}">
        <p14:creationId xmlns:p14="http://schemas.microsoft.com/office/powerpoint/2010/main" val="21624328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a:t>Passa in rassegna i punti della slide.</a:t>
            </a:r>
          </a:p>
        </p:txBody>
      </p:sp>
      <p:sp>
        <p:nvSpPr>
          <p:cNvPr id="4" name="Segnaposto numero diapositiva 3"/>
          <p:cNvSpPr>
            <a:spLocks noGrp="1"/>
          </p:cNvSpPr>
          <p:nvPr>
            <p:ph type="sldNum" sz="quarter" idx="5"/>
          </p:nvPr>
        </p:nvSpPr>
        <p:spPr/>
        <p:txBody>
          <a:bodyPr/>
          <a:lstStyle/>
          <a:p>
            <a:fld id="{A63A4B36-C1C8-4D3A-8055-57BF36A6C3D1}" type="slidenum">
              <a:rPr lang="it-IT" smtClean="0"/>
              <a:t>22</a:t>
            </a:fld>
            <a:endParaRPr lang="it-IT"/>
          </a:p>
        </p:txBody>
      </p:sp>
    </p:spTree>
    <p:extLst>
      <p:ext uri="{BB962C8B-B14F-4D97-AF65-F5344CB8AC3E}">
        <p14:creationId xmlns:p14="http://schemas.microsoft.com/office/powerpoint/2010/main" val="7014618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b="0" i="0" dirty="0">
                <a:solidFill>
                  <a:srgbClr val="212121"/>
                </a:solidFill>
                <a:effectLst/>
                <a:latin typeface="Roboto" panose="020F0502020204030204" pitchFamily="2" charset="0"/>
              </a:rPr>
              <a:t>L’hardware </a:t>
            </a:r>
            <a:r>
              <a:rPr lang="it-IT" b="0" i="0" dirty="0" err="1">
                <a:solidFill>
                  <a:srgbClr val="212121"/>
                </a:solidFill>
                <a:effectLst/>
                <a:latin typeface="Roboto" panose="020F0502020204030204" pitchFamily="2" charset="0"/>
              </a:rPr>
              <a:t>Speedgoat</a:t>
            </a:r>
            <a:r>
              <a:rPr lang="it-IT" b="0" i="0" dirty="0">
                <a:solidFill>
                  <a:srgbClr val="212121"/>
                </a:solidFill>
                <a:effectLst/>
                <a:latin typeface="Roboto" panose="020F0502020204030204" pitchFamily="2" charset="0"/>
              </a:rPr>
              <a:t> consente un’esecuzione delle applicazioni in tempo reale nell’ordine dei microsecondi su CPU.</a:t>
            </a:r>
            <a:endParaRPr lang="it-IT" dirty="0"/>
          </a:p>
        </p:txBody>
      </p:sp>
      <p:sp>
        <p:nvSpPr>
          <p:cNvPr id="4" name="Segnaposto numero diapositiva 3"/>
          <p:cNvSpPr>
            <a:spLocks noGrp="1"/>
          </p:cNvSpPr>
          <p:nvPr>
            <p:ph type="sldNum" sz="quarter" idx="5"/>
          </p:nvPr>
        </p:nvSpPr>
        <p:spPr/>
        <p:txBody>
          <a:bodyPr/>
          <a:lstStyle/>
          <a:p>
            <a:fld id="{A63A4B36-C1C8-4D3A-8055-57BF36A6C3D1}" type="slidenum">
              <a:rPr lang="it-IT" smtClean="0"/>
              <a:t>26</a:t>
            </a:fld>
            <a:endParaRPr lang="it-IT"/>
          </a:p>
        </p:txBody>
      </p:sp>
    </p:spTree>
    <p:extLst>
      <p:ext uri="{BB962C8B-B14F-4D97-AF65-F5344CB8AC3E}">
        <p14:creationId xmlns:p14="http://schemas.microsoft.com/office/powerpoint/2010/main" val="150865672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a:t>Ricordandoci del significato attribuito a Q, Q pesa la distanza che vi è tra l’uscita effettiva del sistema e il setpoint, mentre R pesa lo sforzo di controllo. Se R &gt;&gt; Q vuol dire che è più importante minimizzare lo sforzo di controllo piuttosto che il tempo di convergenza al setpoint.</a:t>
            </a:r>
          </a:p>
        </p:txBody>
      </p:sp>
      <p:sp>
        <p:nvSpPr>
          <p:cNvPr id="4" name="Segnaposto numero diapositiva 3"/>
          <p:cNvSpPr>
            <a:spLocks noGrp="1"/>
          </p:cNvSpPr>
          <p:nvPr>
            <p:ph type="sldNum" sz="quarter" idx="5"/>
          </p:nvPr>
        </p:nvSpPr>
        <p:spPr/>
        <p:txBody>
          <a:bodyPr/>
          <a:lstStyle/>
          <a:p>
            <a:fld id="{A63A4B36-C1C8-4D3A-8055-57BF36A6C3D1}" type="slidenum">
              <a:rPr lang="it-IT" smtClean="0"/>
              <a:t>28</a:t>
            </a:fld>
            <a:endParaRPr lang="it-IT"/>
          </a:p>
        </p:txBody>
      </p:sp>
    </p:spTree>
    <p:extLst>
      <p:ext uri="{BB962C8B-B14F-4D97-AF65-F5344CB8AC3E}">
        <p14:creationId xmlns:p14="http://schemas.microsoft.com/office/powerpoint/2010/main" val="1225811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a:t>Iniziamo subito con la descrizione del sistema.</a:t>
            </a:r>
          </a:p>
        </p:txBody>
      </p:sp>
      <p:sp>
        <p:nvSpPr>
          <p:cNvPr id="4" name="Segnaposto numero diapositiva 3"/>
          <p:cNvSpPr>
            <a:spLocks noGrp="1"/>
          </p:cNvSpPr>
          <p:nvPr>
            <p:ph type="sldNum" sz="quarter" idx="5"/>
          </p:nvPr>
        </p:nvSpPr>
        <p:spPr/>
        <p:txBody>
          <a:bodyPr/>
          <a:lstStyle/>
          <a:p>
            <a:fld id="{A63A4B36-C1C8-4D3A-8055-57BF36A6C3D1}" type="slidenum">
              <a:rPr lang="it-IT" smtClean="0"/>
              <a:t>3</a:t>
            </a:fld>
            <a:endParaRPr lang="it-IT"/>
          </a:p>
        </p:txBody>
      </p:sp>
    </p:spTree>
    <p:extLst>
      <p:ext uri="{BB962C8B-B14F-4D97-AF65-F5344CB8AC3E}">
        <p14:creationId xmlns:p14="http://schemas.microsoft.com/office/powerpoint/2010/main" val="22224678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a:t>Ripeti quello che c’è scritto in slide.</a:t>
            </a:r>
          </a:p>
        </p:txBody>
      </p:sp>
      <p:sp>
        <p:nvSpPr>
          <p:cNvPr id="4" name="Segnaposto numero diapositiva 3"/>
          <p:cNvSpPr>
            <a:spLocks noGrp="1"/>
          </p:cNvSpPr>
          <p:nvPr>
            <p:ph type="sldNum" sz="quarter" idx="5"/>
          </p:nvPr>
        </p:nvSpPr>
        <p:spPr/>
        <p:txBody>
          <a:bodyPr/>
          <a:lstStyle/>
          <a:p>
            <a:fld id="{A63A4B36-C1C8-4D3A-8055-57BF36A6C3D1}" type="slidenum">
              <a:rPr lang="it-IT" smtClean="0"/>
              <a:t>4</a:t>
            </a:fld>
            <a:endParaRPr lang="it-IT"/>
          </a:p>
        </p:txBody>
      </p:sp>
    </p:spTree>
    <p:extLst>
      <p:ext uri="{BB962C8B-B14F-4D97-AF65-F5344CB8AC3E}">
        <p14:creationId xmlns:p14="http://schemas.microsoft.com/office/powerpoint/2010/main" val="13216443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a:t>Qui è presente una rappresentazione della vista frontale del forno.</a:t>
            </a:r>
          </a:p>
          <a:p>
            <a:pPr marL="0" marR="0" lvl="0" indent="0" algn="l" defTabSz="914400" rtl="0" eaLnBrk="1" fontAlgn="auto" latinLnBrk="0" hangingPunct="1">
              <a:lnSpc>
                <a:spcPct val="100000"/>
              </a:lnSpc>
              <a:spcBef>
                <a:spcPts val="0"/>
              </a:spcBef>
              <a:spcAft>
                <a:spcPts val="0"/>
              </a:spcAft>
              <a:buClrTx/>
              <a:buSzTx/>
              <a:buFontTx/>
              <a:buNone/>
              <a:tabLst/>
              <a:defRPr/>
            </a:pPr>
            <a:r>
              <a:rPr lang="it-IT"/>
              <a:t>Ripeti quello che c’è scritto in slide.</a:t>
            </a:r>
          </a:p>
          <a:p>
            <a:r>
              <a:rPr lang="it-IT"/>
              <a:t>Come si può vedere, all’ingresso del forno la plastica avvolge le bottiglie in maniera grossolana, mentre all’uscita il film le avvolge in maniera ottimale.</a:t>
            </a:r>
          </a:p>
        </p:txBody>
      </p:sp>
      <p:sp>
        <p:nvSpPr>
          <p:cNvPr id="4" name="Segnaposto numero diapositiva 3"/>
          <p:cNvSpPr>
            <a:spLocks noGrp="1"/>
          </p:cNvSpPr>
          <p:nvPr>
            <p:ph type="sldNum" sz="quarter" idx="5"/>
          </p:nvPr>
        </p:nvSpPr>
        <p:spPr/>
        <p:txBody>
          <a:bodyPr/>
          <a:lstStyle/>
          <a:p>
            <a:fld id="{A63A4B36-C1C8-4D3A-8055-57BF36A6C3D1}" type="slidenum">
              <a:rPr lang="it-IT" smtClean="0"/>
              <a:t>5</a:t>
            </a:fld>
            <a:endParaRPr lang="it-IT"/>
          </a:p>
        </p:txBody>
      </p:sp>
    </p:spTree>
    <p:extLst>
      <p:ext uri="{BB962C8B-B14F-4D97-AF65-F5344CB8AC3E}">
        <p14:creationId xmlns:p14="http://schemas.microsoft.com/office/powerpoint/2010/main" val="31788636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a:t>Qui è presente una rappresentazione della vista dall’alto del forno.</a:t>
            </a:r>
          </a:p>
          <a:p>
            <a:pPr marL="0" marR="0" lvl="0" indent="0" algn="l" defTabSz="914400" rtl="0" eaLnBrk="1" fontAlgn="auto" latinLnBrk="0" hangingPunct="1">
              <a:lnSpc>
                <a:spcPct val="100000"/>
              </a:lnSpc>
              <a:spcBef>
                <a:spcPts val="0"/>
              </a:spcBef>
              <a:spcAft>
                <a:spcPts val="0"/>
              </a:spcAft>
              <a:buClrTx/>
              <a:buSzTx/>
              <a:buFontTx/>
              <a:buNone/>
              <a:tabLst/>
              <a:defRPr/>
            </a:pPr>
            <a:r>
              <a:rPr lang="it-IT"/>
              <a:t>Ripeti quello che c’è scritto in slide.</a:t>
            </a:r>
          </a:p>
        </p:txBody>
      </p:sp>
      <p:sp>
        <p:nvSpPr>
          <p:cNvPr id="4" name="Segnaposto numero diapositiva 3"/>
          <p:cNvSpPr>
            <a:spLocks noGrp="1"/>
          </p:cNvSpPr>
          <p:nvPr>
            <p:ph type="sldNum" sz="quarter" idx="5"/>
          </p:nvPr>
        </p:nvSpPr>
        <p:spPr/>
        <p:txBody>
          <a:bodyPr/>
          <a:lstStyle/>
          <a:p>
            <a:fld id="{A63A4B36-C1C8-4D3A-8055-57BF36A6C3D1}" type="slidenum">
              <a:rPr lang="it-IT" smtClean="0"/>
              <a:t>6</a:t>
            </a:fld>
            <a:endParaRPr lang="it-IT"/>
          </a:p>
        </p:txBody>
      </p:sp>
    </p:spTree>
    <p:extLst>
      <p:ext uri="{BB962C8B-B14F-4D97-AF65-F5344CB8AC3E}">
        <p14:creationId xmlns:p14="http://schemas.microsoft.com/office/powerpoint/2010/main" val="698723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537890-BB86-36DA-C1C8-1DFD5FA0B618}"/>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34EF2E06-010F-B2D2-DE92-2BA94ACEDD20}"/>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5613510B-D011-ACBE-B2C2-E723A7E3894A}"/>
              </a:ext>
            </a:extLst>
          </p:cNvPr>
          <p:cNvSpPr>
            <a:spLocks noGrp="1"/>
          </p:cNvSpPr>
          <p:nvPr>
            <p:ph type="body" idx="1"/>
          </p:nvPr>
        </p:nvSpPr>
        <p:spPr/>
        <p:txBody>
          <a:bodyPr/>
          <a:lstStyle/>
          <a:p>
            <a:r>
              <a:rPr lang="it-IT" sz="1200" dirty="0">
                <a:latin typeface="Times New Roman" panose="02020603050405020304" pitchFamily="18" charset="0"/>
                <a:cs typeface="Times New Roman" panose="02020603050405020304" pitchFamily="18" charset="0"/>
              </a:rPr>
              <a:t>Per poter implementare una opportuna strategia di controllo è necessario disporre di un </a:t>
            </a:r>
            <a:r>
              <a:rPr lang="it-IT" sz="1200" b="0" dirty="0">
                <a:latin typeface="Times New Roman" panose="02020603050405020304" pitchFamily="18" charset="0"/>
                <a:cs typeface="Times New Roman" panose="02020603050405020304" pitchFamily="18" charset="0"/>
              </a:rPr>
              <a:t>modello del sistema da controllare. </a:t>
            </a:r>
            <a:r>
              <a:rPr lang="it-IT" dirty="0"/>
              <a:t>Il forno è stato modellizzato per mezzo di un sistema lineare a tempo discreto nello spazio degli stati (laser sul sistema) in cui le matrici A, B, C e D sono state identificate mediante un circuito termo-elettrico equivalente al forno.</a:t>
            </a:r>
          </a:p>
        </p:txBody>
      </p:sp>
      <p:sp>
        <p:nvSpPr>
          <p:cNvPr id="4" name="Segnaposto numero diapositiva 3">
            <a:extLst>
              <a:ext uri="{FF2B5EF4-FFF2-40B4-BE49-F238E27FC236}">
                <a16:creationId xmlns:a16="http://schemas.microsoft.com/office/drawing/2014/main" id="{1A85888C-CB52-48B5-7CFD-EC1101DC72D2}"/>
              </a:ext>
            </a:extLst>
          </p:cNvPr>
          <p:cNvSpPr>
            <a:spLocks noGrp="1"/>
          </p:cNvSpPr>
          <p:nvPr>
            <p:ph type="sldNum" sz="quarter" idx="5"/>
          </p:nvPr>
        </p:nvSpPr>
        <p:spPr/>
        <p:txBody>
          <a:bodyPr/>
          <a:lstStyle/>
          <a:p>
            <a:fld id="{A63A4B36-C1C8-4D3A-8055-57BF36A6C3D1}" type="slidenum">
              <a:rPr lang="it-IT" smtClean="0"/>
              <a:t>7</a:t>
            </a:fld>
            <a:endParaRPr lang="it-IT"/>
          </a:p>
        </p:txBody>
      </p:sp>
    </p:spTree>
    <p:extLst>
      <p:ext uri="{BB962C8B-B14F-4D97-AF65-F5344CB8AC3E}">
        <p14:creationId xmlns:p14="http://schemas.microsoft.com/office/powerpoint/2010/main" val="27793523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a:t>Passiamo ora all’architettura di controllo.</a:t>
            </a:r>
          </a:p>
        </p:txBody>
      </p:sp>
      <p:sp>
        <p:nvSpPr>
          <p:cNvPr id="4" name="Segnaposto numero diapositiva 3"/>
          <p:cNvSpPr>
            <a:spLocks noGrp="1"/>
          </p:cNvSpPr>
          <p:nvPr>
            <p:ph type="sldNum" sz="quarter" idx="5"/>
          </p:nvPr>
        </p:nvSpPr>
        <p:spPr/>
        <p:txBody>
          <a:bodyPr/>
          <a:lstStyle/>
          <a:p>
            <a:fld id="{A63A4B36-C1C8-4D3A-8055-57BF36A6C3D1}" type="slidenum">
              <a:rPr lang="it-IT" smtClean="0"/>
              <a:t>8</a:t>
            </a:fld>
            <a:endParaRPr lang="it-IT"/>
          </a:p>
        </p:txBody>
      </p:sp>
    </p:spTree>
    <p:extLst>
      <p:ext uri="{BB962C8B-B14F-4D97-AF65-F5344CB8AC3E}">
        <p14:creationId xmlns:p14="http://schemas.microsoft.com/office/powerpoint/2010/main" val="1934020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Lo schema di controllo prevede la presenza di un controllore EOMPCT, acronimo di Economic Offset-free Model Predictive Control for Tracking, ovvero un controllore MPC le cui azioni di controllo siano economiche, che sia orientato alla reiezione dei disturbi e tale da far sì che il sistema insegua un setpoint tempo-variante.</a:t>
            </a:r>
          </a:p>
          <a:p>
            <a:r>
              <a:rPr lang="it-IT" dirty="0"/>
              <a:t>L’output del controllore sono le azioni di controllo u(k), le quali diventano gli input del sistema. Il sistema ha una propria dinamica e risponde agli ingressi u(k) con delle uscite y(k).</a:t>
            </a:r>
          </a:p>
          <a:p>
            <a:r>
              <a:rPr lang="it-IT" dirty="0"/>
              <a:t>Sia gli ingressi u(k) sia le uscite y(k) vengono convogliate verso un osservatore. La sua presenza è legata al fatto che il controllore è implementato in modo tale che adoperi un controllo offset-free, ovvero che reietti i disturbi. Un osservatore è un sistema che stima le variabili di stato del sistema di controllo quando lo stato stesso non è completamente accessibile. L’output Ψ(k) diventa uno degli input del controllore e viene utilizzato da quest’ultimo per elaborare delle azioni di controllo che si addicano il più possibile allo stato reale del modello/sistema. Gli altri input del controllore sono il riferimento y_ref(k), la tensione di rete V_g(k) e il costo dell’energia E_c(k).</a:t>
            </a:r>
          </a:p>
        </p:txBody>
      </p:sp>
      <p:sp>
        <p:nvSpPr>
          <p:cNvPr id="4" name="Segnaposto numero diapositiva 3"/>
          <p:cNvSpPr>
            <a:spLocks noGrp="1"/>
          </p:cNvSpPr>
          <p:nvPr>
            <p:ph type="sldNum" sz="quarter" idx="5"/>
          </p:nvPr>
        </p:nvSpPr>
        <p:spPr/>
        <p:txBody>
          <a:bodyPr/>
          <a:lstStyle/>
          <a:p>
            <a:fld id="{A63A4B36-C1C8-4D3A-8055-57BF36A6C3D1}" type="slidenum">
              <a:rPr lang="it-IT" smtClean="0"/>
              <a:t>9</a:t>
            </a:fld>
            <a:endParaRPr lang="it-IT"/>
          </a:p>
        </p:txBody>
      </p:sp>
    </p:spTree>
    <p:extLst>
      <p:ext uri="{BB962C8B-B14F-4D97-AF65-F5344CB8AC3E}">
        <p14:creationId xmlns:p14="http://schemas.microsoft.com/office/powerpoint/2010/main" val="3931338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A8DE1D2-EEB8-419A-B517-B04CAAF33F56}"/>
              </a:ext>
            </a:extLst>
          </p:cNvPr>
          <p:cNvSpPr>
            <a:spLocks noGrp="1"/>
          </p:cNvSpPr>
          <p:nvPr>
            <p:ph type="ctrTitle"/>
          </p:nvPr>
        </p:nvSpPr>
        <p:spPr>
          <a:xfrm>
            <a:off x="1524000" y="1122363"/>
            <a:ext cx="9144000" cy="2387600"/>
          </a:xfrm>
        </p:spPr>
        <p:txBody>
          <a:bodyPr anchor="b"/>
          <a:lstStyle>
            <a:lvl1pPr algn="ctr">
              <a:defRPr sz="6000"/>
            </a:lvl1pPr>
          </a:lstStyle>
          <a:p>
            <a:r>
              <a:rPr lang="it-IT"/>
              <a:t>Fare clic per modificare lo stile del titolo dello schema</a:t>
            </a:r>
          </a:p>
        </p:txBody>
      </p:sp>
      <p:sp>
        <p:nvSpPr>
          <p:cNvPr id="3" name="Sottotitolo 2">
            <a:extLst>
              <a:ext uri="{FF2B5EF4-FFF2-40B4-BE49-F238E27FC236}">
                <a16:creationId xmlns:a16="http://schemas.microsoft.com/office/drawing/2014/main" id="{094C6F1B-C15C-4B6B-A5D4-CF09B7DD50D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p>
        </p:txBody>
      </p:sp>
      <p:sp>
        <p:nvSpPr>
          <p:cNvPr id="4" name="Segnaposto data 3">
            <a:extLst>
              <a:ext uri="{FF2B5EF4-FFF2-40B4-BE49-F238E27FC236}">
                <a16:creationId xmlns:a16="http://schemas.microsoft.com/office/drawing/2014/main" id="{87A4E538-712C-468B-BEF2-F2FB4E3C00FB}"/>
              </a:ext>
            </a:extLst>
          </p:cNvPr>
          <p:cNvSpPr>
            <a:spLocks noGrp="1"/>
          </p:cNvSpPr>
          <p:nvPr>
            <p:ph type="dt" sz="half" idx="10"/>
          </p:nvPr>
        </p:nvSpPr>
        <p:spPr/>
        <p:txBody>
          <a:bodyPr/>
          <a:lstStyle/>
          <a:p>
            <a:fld id="{BA428B1D-8399-4838-8101-DA3261C3E80A}" type="datetimeFigureOut">
              <a:rPr lang="it-IT" smtClean="0"/>
              <a:t>26/09/24</a:t>
            </a:fld>
            <a:endParaRPr lang="it-IT"/>
          </a:p>
        </p:txBody>
      </p:sp>
      <p:sp>
        <p:nvSpPr>
          <p:cNvPr id="5" name="Segnaposto piè di pagina 4">
            <a:extLst>
              <a:ext uri="{FF2B5EF4-FFF2-40B4-BE49-F238E27FC236}">
                <a16:creationId xmlns:a16="http://schemas.microsoft.com/office/drawing/2014/main" id="{A17C5308-ED3A-4631-9AF1-846865123577}"/>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27BB92EE-376E-432C-990F-DA6F98C39774}"/>
              </a:ext>
            </a:extLst>
          </p:cNvPr>
          <p:cNvSpPr>
            <a:spLocks noGrp="1"/>
          </p:cNvSpPr>
          <p:nvPr>
            <p:ph type="sldNum" sz="quarter" idx="12"/>
          </p:nvPr>
        </p:nvSpPr>
        <p:spPr/>
        <p:txBody>
          <a:bodyPr/>
          <a:lstStyle/>
          <a:p>
            <a:fld id="{5F5F667D-B67E-4152-A327-E9B44437BE06}" type="slidenum">
              <a:rPr lang="it-IT" smtClean="0"/>
              <a:t>‹N›</a:t>
            </a:fld>
            <a:endParaRPr lang="it-IT"/>
          </a:p>
        </p:txBody>
      </p:sp>
    </p:spTree>
    <p:extLst>
      <p:ext uri="{BB962C8B-B14F-4D97-AF65-F5344CB8AC3E}">
        <p14:creationId xmlns:p14="http://schemas.microsoft.com/office/powerpoint/2010/main" val="37145656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70E34BC-CAB7-4A68-8892-F96948FACAF7}"/>
              </a:ext>
            </a:extLst>
          </p:cNvPr>
          <p:cNvSpPr>
            <a:spLocks noGrp="1"/>
          </p:cNvSpPr>
          <p:nvPr>
            <p:ph type="title"/>
          </p:nvPr>
        </p:nvSpPr>
        <p:spPr/>
        <p:txBody>
          <a:bodyPr/>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6D1E2F76-7D95-4C58-9155-952488A9CB27}"/>
              </a:ext>
            </a:extLst>
          </p:cNvPr>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433D976E-5706-4B58-BAD5-2DEE79A85F87}"/>
              </a:ext>
            </a:extLst>
          </p:cNvPr>
          <p:cNvSpPr>
            <a:spLocks noGrp="1"/>
          </p:cNvSpPr>
          <p:nvPr>
            <p:ph type="dt" sz="half" idx="10"/>
          </p:nvPr>
        </p:nvSpPr>
        <p:spPr/>
        <p:txBody>
          <a:bodyPr/>
          <a:lstStyle/>
          <a:p>
            <a:fld id="{BA428B1D-8399-4838-8101-DA3261C3E80A}" type="datetimeFigureOut">
              <a:rPr lang="it-IT" smtClean="0"/>
              <a:t>26/09/24</a:t>
            </a:fld>
            <a:endParaRPr lang="it-IT"/>
          </a:p>
        </p:txBody>
      </p:sp>
      <p:sp>
        <p:nvSpPr>
          <p:cNvPr id="5" name="Segnaposto piè di pagina 4">
            <a:extLst>
              <a:ext uri="{FF2B5EF4-FFF2-40B4-BE49-F238E27FC236}">
                <a16:creationId xmlns:a16="http://schemas.microsoft.com/office/drawing/2014/main" id="{5CB7C35F-FF46-4F3D-AA58-0C77827187EE}"/>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7B8680F2-4FEA-4E85-9C32-1BF48B1D8314}"/>
              </a:ext>
            </a:extLst>
          </p:cNvPr>
          <p:cNvSpPr>
            <a:spLocks noGrp="1"/>
          </p:cNvSpPr>
          <p:nvPr>
            <p:ph type="sldNum" sz="quarter" idx="12"/>
          </p:nvPr>
        </p:nvSpPr>
        <p:spPr/>
        <p:txBody>
          <a:bodyPr/>
          <a:lstStyle/>
          <a:p>
            <a:fld id="{5F5F667D-B67E-4152-A327-E9B44437BE06}" type="slidenum">
              <a:rPr lang="it-IT" smtClean="0"/>
              <a:t>‹N›</a:t>
            </a:fld>
            <a:endParaRPr lang="it-IT"/>
          </a:p>
        </p:txBody>
      </p:sp>
    </p:spTree>
    <p:extLst>
      <p:ext uri="{BB962C8B-B14F-4D97-AF65-F5344CB8AC3E}">
        <p14:creationId xmlns:p14="http://schemas.microsoft.com/office/powerpoint/2010/main" val="1383475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a:extLst>
              <a:ext uri="{FF2B5EF4-FFF2-40B4-BE49-F238E27FC236}">
                <a16:creationId xmlns:a16="http://schemas.microsoft.com/office/drawing/2014/main" id="{AB892EEC-FE82-4540-8EE2-B27D6A61F3A0}"/>
              </a:ext>
            </a:extLst>
          </p:cNvPr>
          <p:cNvSpPr>
            <a:spLocks noGrp="1"/>
          </p:cNvSpPr>
          <p:nvPr>
            <p:ph type="title" orient="vert"/>
          </p:nvPr>
        </p:nvSpPr>
        <p:spPr>
          <a:xfrm>
            <a:off x="8724900" y="365125"/>
            <a:ext cx="2628900" cy="5811838"/>
          </a:xfrm>
        </p:spPr>
        <p:txBody>
          <a:bodyPr vert="eaVert"/>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96473CC2-E314-41A5-8DA7-AE7C0796C354}"/>
              </a:ext>
            </a:extLst>
          </p:cNvPr>
          <p:cNvSpPr>
            <a:spLocks noGrp="1"/>
          </p:cNvSpPr>
          <p:nvPr>
            <p:ph type="body" orient="vert" idx="1"/>
          </p:nvPr>
        </p:nvSpPr>
        <p:spPr>
          <a:xfrm>
            <a:off x="838200" y="365125"/>
            <a:ext cx="7734300" cy="5811838"/>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2CE62B17-3DD2-4C13-8277-1403AD2F30BC}"/>
              </a:ext>
            </a:extLst>
          </p:cNvPr>
          <p:cNvSpPr>
            <a:spLocks noGrp="1"/>
          </p:cNvSpPr>
          <p:nvPr>
            <p:ph type="dt" sz="half" idx="10"/>
          </p:nvPr>
        </p:nvSpPr>
        <p:spPr/>
        <p:txBody>
          <a:bodyPr/>
          <a:lstStyle/>
          <a:p>
            <a:fld id="{BA428B1D-8399-4838-8101-DA3261C3E80A}" type="datetimeFigureOut">
              <a:rPr lang="it-IT" smtClean="0"/>
              <a:t>26/09/24</a:t>
            </a:fld>
            <a:endParaRPr lang="it-IT"/>
          </a:p>
        </p:txBody>
      </p:sp>
      <p:sp>
        <p:nvSpPr>
          <p:cNvPr id="5" name="Segnaposto piè di pagina 4">
            <a:extLst>
              <a:ext uri="{FF2B5EF4-FFF2-40B4-BE49-F238E27FC236}">
                <a16:creationId xmlns:a16="http://schemas.microsoft.com/office/drawing/2014/main" id="{42BC5DDF-028B-4E30-B3B1-D6623D6EE671}"/>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604C20B0-0739-49CF-9AFF-FFB43D5DFBF7}"/>
              </a:ext>
            </a:extLst>
          </p:cNvPr>
          <p:cNvSpPr>
            <a:spLocks noGrp="1"/>
          </p:cNvSpPr>
          <p:nvPr>
            <p:ph type="sldNum" sz="quarter" idx="12"/>
          </p:nvPr>
        </p:nvSpPr>
        <p:spPr/>
        <p:txBody>
          <a:bodyPr/>
          <a:lstStyle/>
          <a:p>
            <a:fld id="{5F5F667D-B67E-4152-A327-E9B44437BE06}" type="slidenum">
              <a:rPr lang="it-IT" smtClean="0"/>
              <a:t>‹N›</a:t>
            </a:fld>
            <a:endParaRPr lang="it-IT"/>
          </a:p>
        </p:txBody>
      </p:sp>
    </p:spTree>
    <p:extLst>
      <p:ext uri="{BB962C8B-B14F-4D97-AF65-F5344CB8AC3E}">
        <p14:creationId xmlns:p14="http://schemas.microsoft.com/office/powerpoint/2010/main" val="293455411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Tree>
    <p:extLst>
      <p:ext uri="{BB962C8B-B14F-4D97-AF65-F5344CB8AC3E}">
        <p14:creationId xmlns:p14="http://schemas.microsoft.com/office/powerpoint/2010/main" val="314204165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Normal">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9219939-BD3E-43BF-84E5-FEADA6861E6B}"/>
              </a:ext>
            </a:extLst>
          </p:cNvPr>
          <p:cNvSpPr>
            <a:spLocks noGrp="1"/>
          </p:cNvSpPr>
          <p:nvPr>
            <p:ph type="sldNum" sz="quarter" idx="10"/>
          </p:nvPr>
        </p:nvSpPr>
        <p:spPr/>
        <p:txBody>
          <a:bodyPr/>
          <a:lstStyle/>
          <a:p>
            <a:fld id="{AE096718-7586-4E89-9C51-4CF0EA8788A2}" type="slidenum">
              <a:rPr lang="en-US" smtClean="0"/>
              <a:t>‹N›</a:t>
            </a:fld>
            <a:endParaRPr lang="en-US"/>
          </a:p>
        </p:txBody>
      </p:sp>
    </p:spTree>
    <p:extLst>
      <p:ext uri="{BB962C8B-B14F-4D97-AF65-F5344CB8AC3E}">
        <p14:creationId xmlns:p14="http://schemas.microsoft.com/office/powerpoint/2010/main" val="215935672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cSld name="Diapositiva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2C59988-9448-EB37-04CD-6F673FFCFC61}"/>
              </a:ext>
            </a:extLst>
          </p:cNvPr>
          <p:cNvSpPr>
            <a:spLocks noGrp="1"/>
          </p:cNvSpPr>
          <p:nvPr>
            <p:ph type="ctrTitle"/>
          </p:nvPr>
        </p:nvSpPr>
        <p:spPr>
          <a:xfrm>
            <a:off x="1524000" y="1122363"/>
            <a:ext cx="9144000" cy="2387600"/>
          </a:xfrm>
        </p:spPr>
        <p:txBody>
          <a:bodyPr anchor="b"/>
          <a:lstStyle>
            <a:lvl1pPr algn="ctr">
              <a:defRPr sz="6000"/>
            </a:lvl1pPr>
          </a:lstStyle>
          <a:p>
            <a:r>
              <a:rPr lang="it-IT"/>
              <a:t>Fare clic per modificare lo stile del titolo dello schema</a:t>
            </a:r>
          </a:p>
        </p:txBody>
      </p:sp>
      <p:sp>
        <p:nvSpPr>
          <p:cNvPr id="3" name="Sottotitolo 2">
            <a:extLst>
              <a:ext uri="{FF2B5EF4-FFF2-40B4-BE49-F238E27FC236}">
                <a16:creationId xmlns:a16="http://schemas.microsoft.com/office/drawing/2014/main" id="{79F3CD7C-0260-AB8E-2B09-00AFA4C26C4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p>
        </p:txBody>
      </p:sp>
      <p:sp>
        <p:nvSpPr>
          <p:cNvPr id="4" name="Segnaposto data 3">
            <a:extLst>
              <a:ext uri="{FF2B5EF4-FFF2-40B4-BE49-F238E27FC236}">
                <a16:creationId xmlns:a16="http://schemas.microsoft.com/office/drawing/2014/main" id="{0134453D-2165-FCAD-005F-6FDF85FCF3A4}"/>
              </a:ext>
            </a:extLst>
          </p:cNvPr>
          <p:cNvSpPr>
            <a:spLocks noGrp="1"/>
          </p:cNvSpPr>
          <p:nvPr>
            <p:ph type="dt" sz="half" idx="10"/>
          </p:nvPr>
        </p:nvSpPr>
        <p:spPr/>
        <p:txBody>
          <a:bodyPr/>
          <a:lstStyle/>
          <a:p>
            <a:fld id="{F5417507-1E04-264C-AB3F-A1E98C83630B}" type="datetimeFigureOut">
              <a:t>26/09/24</a:t>
            </a:fld>
            <a:endParaRPr lang="it-IT"/>
          </a:p>
        </p:txBody>
      </p:sp>
      <p:sp>
        <p:nvSpPr>
          <p:cNvPr id="5" name="Segnaposto piè di pagina 4">
            <a:extLst>
              <a:ext uri="{FF2B5EF4-FFF2-40B4-BE49-F238E27FC236}">
                <a16:creationId xmlns:a16="http://schemas.microsoft.com/office/drawing/2014/main" id="{93841DDD-4D6B-DA3B-D74E-D9CB6B8B8731}"/>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AC0E407B-EE00-6E41-7190-F9E84467633F}"/>
              </a:ext>
            </a:extLst>
          </p:cNvPr>
          <p:cNvSpPr>
            <a:spLocks noGrp="1"/>
          </p:cNvSpPr>
          <p:nvPr>
            <p:ph type="sldNum" sz="quarter" idx="12"/>
          </p:nvPr>
        </p:nvSpPr>
        <p:spPr/>
        <p:txBody>
          <a:bodyPr/>
          <a:lstStyle/>
          <a:p>
            <a:fld id="{DB4032C3-4816-4D45-971C-417A81C2FE1A}" type="slidenum">
              <a:t>‹N›</a:t>
            </a:fld>
            <a:endParaRPr lang="it-IT"/>
          </a:p>
        </p:txBody>
      </p:sp>
    </p:spTree>
    <p:extLst>
      <p:ext uri="{BB962C8B-B14F-4D97-AF65-F5344CB8AC3E}">
        <p14:creationId xmlns:p14="http://schemas.microsoft.com/office/powerpoint/2010/main" val="27491803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FA93C63-BF7D-4FBD-A713-A4D01FDBD6F8}"/>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36290714-757F-4ECD-931D-36A1FD625BFB}"/>
              </a:ext>
            </a:extLst>
          </p:cNvPr>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7E550E2D-1F5E-45A3-AFB5-57F1024070D0}"/>
              </a:ext>
            </a:extLst>
          </p:cNvPr>
          <p:cNvSpPr>
            <a:spLocks noGrp="1"/>
          </p:cNvSpPr>
          <p:nvPr>
            <p:ph type="dt" sz="half" idx="10"/>
          </p:nvPr>
        </p:nvSpPr>
        <p:spPr/>
        <p:txBody>
          <a:bodyPr/>
          <a:lstStyle/>
          <a:p>
            <a:fld id="{BA428B1D-8399-4838-8101-DA3261C3E80A}" type="datetimeFigureOut">
              <a:rPr lang="it-IT" smtClean="0"/>
              <a:t>26/09/24</a:t>
            </a:fld>
            <a:endParaRPr lang="it-IT"/>
          </a:p>
        </p:txBody>
      </p:sp>
      <p:sp>
        <p:nvSpPr>
          <p:cNvPr id="5" name="Segnaposto piè di pagina 4">
            <a:extLst>
              <a:ext uri="{FF2B5EF4-FFF2-40B4-BE49-F238E27FC236}">
                <a16:creationId xmlns:a16="http://schemas.microsoft.com/office/drawing/2014/main" id="{0C8CA04E-2C30-497B-86C0-2D4557B148EA}"/>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E0E66A9D-D12E-4D24-8A7B-643062EC2F6A}"/>
              </a:ext>
            </a:extLst>
          </p:cNvPr>
          <p:cNvSpPr>
            <a:spLocks noGrp="1"/>
          </p:cNvSpPr>
          <p:nvPr>
            <p:ph type="sldNum" sz="quarter" idx="12"/>
          </p:nvPr>
        </p:nvSpPr>
        <p:spPr/>
        <p:txBody>
          <a:bodyPr/>
          <a:lstStyle/>
          <a:p>
            <a:fld id="{5F5F667D-B67E-4152-A327-E9B44437BE06}" type="slidenum">
              <a:rPr lang="it-IT" smtClean="0"/>
              <a:t>‹N›</a:t>
            </a:fld>
            <a:endParaRPr lang="it-IT"/>
          </a:p>
        </p:txBody>
      </p:sp>
    </p:spTree>
    <p:extLst>
      <p:ext uri="{BB962C8B-B14F-4D97-AF65-F5344CB8AC3E}">
        <p14:creationId xmlns:p14="http://schemas.microsoft.com/office/powerpoint/2010/main" val="37730381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CDBCF45-486A-4BF8-AED6-98960EDD4A83}"/>
              </a:ext>
            </a:extLst>
          </p:cNvPr>
          <p:cNvSpPr>
            <a:spLocks noGrp="1"/>
          </p:cNvSpPr>
          <p:nvPr>
            <p:ph type="title"/>
          </p:nvPr>
        </p:nvSpPr>
        <p:spPr>
          <a:xfrm>
            <a:off x="831850" y="1709738"/>
            <a:ext cx="10515600" cy="2852737"/>
          </a:xfrm>
        </p:spPr>
        <p:txBody>
          <a:bodyPr anchor="b"/>
          <a:lstStyle>
            <a:lvl1pPr>
              <a:defRPr sz="6000"/>
            </a:lvl1pPr>
          </a:lstStyle>
          <a:p>
            <a:r>
              <a:rPr lang="it-IT"/>
              <a:t>Fare clic per modificare lo stile del titolo dello schema</a:t>
            </a:r>
          </a:p>
        </p:txBody>
      </p:sp>
      <p:sp>
        <p:nvSpPr>
          <p:cNvPr id="3" name="Segnaposto testo 2">
            <a:extLst>
              <a:ext uri="{FF2B5EF4-FFF2-40B4-BE49-F238E27FC236}">
                <a16:creationId xmlns:a16="http://schemas.microsoft.com/office/drawing/2014/main" id="{C0CD494E-D68E-487C-804F-18FC4356902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Fare clic per modificare gli stili del testo dello schema</a:t>
            </a:r>
          </a:p>
        </p:txBody>
      </p:sp>
      <p:sp>
        <p:nvSpPr>
          <p:cNvPr id="4" name="Segnaposto data 3">
            <a:extLst>
              <a:ext uri="{FF2B5EF4-FFF2-40B4-BE49-F238E27FC236}">
                <a16:creationId xmlns:a16="http://schemas.microsoft.com/office/drawing/2014/main" id="{8976DDC7-9BAD-4B3F-818C-ED94CDF94D18}"/>
              </a:ext>
            </a:extLst>
          </p:cNvPr>
          <p:cNvSpPr>
            <a:spLocks noGrp="1"/>
          </p:cNvSpPr>
          <p:nvPr>
            <p:ph type="dt" sz="half" idx="10"/>
          </p:nvPr>
        </p:nvSpPr>
        <p:spPr/>
        <p:txBody>
          <a:bodyPr/>
          <a:lstStyle/>
          <a:p>
            <a:fld id="{BA428B1D-8399-4838-8101-DA3261C3E80A}" type="datetimeFigureOut">
              <a:rPr lang="it-IT" smtClean="0"/>
              <a:t>26/09/24</a:t>
            </a:fld>
            <a:endParaRPr lang="it-IT"/>
          </a:p>
        </p:txBody>
      </p:sp>
      <p:sp>
        <p:nvSpPr>
          <p:cNvPr id="5" name="Segnaposto piè di pagina 4">
            <a:extLst>
              <a:ext uri="{FF2B5EF4-FFF2-40B4-BE49-F238E27FC236}">
                <a16:creationId xmlns:a16="http://schemas.microsoft.com/office/drawing/2014/main" id="{A27D82DE-9B3E-4325-8D74-43EC5FCE2556}"/>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FCDB94F9-75C5-4C1D-BA86-82DD82CD428A}"/>
              </a:ext>
            </a:extLst>
          </p:cNvPr>
          <p:cNvSpPr>
            <a:spLocks noGrp="1"/>
          </p:cNvSpPr>
          <p:nvPr>
            <p:ph type="sldNum" sz="quarter" idx="12"/>
          </p:nvPr>
        </p:nvSpPr>
        <p:spPr/>
        <p:txBody>
          <a:bodyPr/>
          <a:lstStyle/>
          <a:p>
            <a:fld id="{5F5F667D-B67E-4152-A327-E9B44437BE06}" type="slidenum">
              <a:rPr lang="it-IT" smtClean="0"/>
              <a:t>‹N›</a:t>
            </a:fld>
            <a:endParaRPr lang="it-IT"/>
          </a:p>
        </p:txBody>
      </p:sp>
    </p:spTree>
    <p:extLst>
      <p:ext uri="{BB962C8B-B14F-4D97-AF65-F5344CB8AC3E}">
        <p14:creationId xmlns:p14="http://schemas.microsoft.com/office/powerpoint/2010/main" val="30646566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91D6106-5E01-44BE-947D-D64EEADB10A8}"/>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4362F05C-C225-4DD8-8E68-25BCA6AA9500}"/>
              </a:ext>
            </a:extLst>
          </p:cNvPr>
          <p:cNvSpPr>
            <a:spLocks noGrp="1"/>
          </p:cNvSpPr>
          <p:nvPr>
            <p:ph sz="half" idx="1"/>
          </p:nvPr>
        </p:nvSpPr>
        <p:spPr>
          <a:xfrm>
            <a:off x="838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a:extLst>
              <a:ext uri="{FF2B5EF4-FFF2-40B4-BE49-F238E27FC236}">
                <a16:creationId xmlns:a16="http://schemas.microsoft.com/office/drawing/2014/main" id="{4A3FC547-380A-4BBE-8299-BE366F6F335C}"/>
              </a:ext>
            </a:extLst>
          </p:cNvPr>
          <p:cNvSpPr>
            <a:spLocks noGrp="1"/>
          </p:cNvSpPr>
          <p:nvPr>
            <p:ph sz="half" idx="2"/>
          </p:nvPr>
        </p:nvSpPr>
        <p:spPr>
          <a:xfrm>
            <a:off x="6172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data 4">
            <a:extLst>
              <a:ext uri="{FF2B5EF4-FFF2-40B4-BE49-F238E27FC236}">
                <a16:creationId xmlns:a16="http://schemas.microsoft.com/office/drawing/2014/main" id="{D1FA9D8A-C826-4231-8642-50F5CB9D2BA1}"/>
              </a:ext>
            </a:extLst>
          </p:cNvPr>
          <p:cNvSpPr>
            <a:spLocks noGrp="1"/>
          </p:cNvSpPr>
          <p:nvPr>
            <p:ph type="dt" sz="half" idx="10"/>
          </p:nvPr>
        </p:nvSpPr>
        <p:spPr/>
        <p:txBody>
          <a:bodyPr/>
          <a:lstStyle/>
          <a:p>
            <a:fld id="{BA428B1D-8399-4838-8101-DA3261C3E80A}" type="datetimeFigureOut">
              <a:rPr lang="it-IT" smtClean="0"/>
              <a:t>26/09/24</a:t>
            </a:fld>
            <a:endParaRPr lang="it-IT"/>
          </a:p>
        </p:txBody>
      </p:sp>
      <p:sp>
        <p:nvSpPr>
          <p:cNvPr id="6" name="Segnaposto piè di pagina 5">
            <a:extLst>
              <a:ext uri="{FF2B5EF4-FFF2-40B4-BE49-F238E27FC236}">
                <a16:creationId xmlns:a16="http://schemas.microsoft.com/office/drawing/2014/main" id="{BED2D04B-66E4-4994-AFB7-0462819A6542}"/>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2E4C6392-38D1-453B-84F7-2726751E331B}"/>
              </a:ext>
            </a:extLst>
          </p:cNvPr>
          <p:cNvSpPr>
            <a:spLocks noGrp="1"/>
          </p:cNvSpPr>
          <p:nvPr>
            <p:ph type="sldNum" sz="quarter" idx="12"/>
          </p:nvPr>
        </p:nvSpPr>
        <p:spPr/>
        <p:txBody>
          <a:bodyPr/>
          <a:lstStyle/>
          <a:p>
            <a:fld id="{5F5F667D-B67E-4152-A327-E9B44437BE06}" type="slidenum">
              <a:rPr lang="it-IT" smtClean="0"/>
              <a:t>‹N›</a:t>
            </a:fld>
            <a:endParaRPr lang="it-IT"/>
          </a:p>
        </p:txBody>
      </p:sp>
    </p:spTree>
    <p:extLst>
      <p:ext uri="{BB962C8B-B14F-4D97-AF65-F5344CB8AC3E}">
        <p14:creationId xmlns:p14="http://schemas.microsoft.com/office/powerpoint/2010/main" val="30723742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925F36D-BD60-4FAC-89F1-D5272AF7139C}"/>
              </a:ext>
            </a:extLst>
          </p:cNvPr>
          <p:cNvSpPr>
            <a:spLocks noGrp="1"/>
          </p:cNvSpPr>
          <p:nvPr>
            <p:ph type="title"/>
          </p:nvPr>
        </p:nvSpPr>
        <p:spPr>
          <a:xfrm>
            <a:off x="839788" y="365125"/>
            <a:ext cx="10515600" cy="1325563"/>
          </a:xfrm>
        </p:spPr>
        <p:txBody>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F84ABC8E-0C8B-40FF-8403-0328DD6A45A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Segnaposto contenuto 3">
            <a:extLst>
              <a:ext uri="{FF2B5EF4-FFF2-40B4-BE49-F238E27FC236}">
                <a16:creationId xmlns:a16="http://schemas.microsoft.com/office/drawing/2014/main" id="{907B7CC0-8933-49F2-83B8-1A76A6BE1BC0}"/>
              </a:ext>
            </a:extLst>
          </p:cNvPr>
          <p:cNvSpPr>
            <a:spLocks noGrp="1"/>
          </p:cNvSpPr>
          <p:nvPr>
            <p:ph sz="half" idx="2"/>
          </p:nvPr>
        </p:nvSpPr>
        <p:spPr>
          <a:xfrm>
            <a:off x="839788" y="2505075"/>
            <a:ext cx="5157787"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a:extLst>
              <a:ext uri="{FF2B5EF4-FFF2-40B4-BE49-F238E27FC236}">
                <a16:creationId xmlns:a16="http://schemas.microsoft.com/office/drawing/2014/main" id="{BA8B54DF-2D4B-46CA-A541-5AEAC0333EA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Segnaposto contenuto 5">
            <a:extLst>
              <a:ext uri="{FF2B5EF4-FFF2-40B4-BE49-F238E27FC236}">
                <a16:creationId xmlns:a16="http://schemas.microsoft.com/office/drawing/2014/main" id="{AD41D687-7A6D-4B75-BFE2-ED89D5C2B542}"/>
              </a:ext>
            </a:extLst>
          </p:cNvPr>
          <p:cNvSpPr>
            <a:spLocks noGrp="1"/>
          </p:cNvSpPr>
          <p:nvPr>
            <p:ph sz="quarter" idx="4"/>
          </p:nvPr>
        </p:nvSpPr>
        <p:spPr>
          <a:xfrm>
            <a:off x="6172200" y="2505075"/>
            <a:ext cx="5183188"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Segnaposto data 6">
            <a:extLst>
              <a:ext uri="{FF2B5EF4-FFF2-40B4-BE49-F238E27FC236}">
                <a16:creationId xmlns:a16="http://schemas.microsoft.com/office/drawing/2014/main" id="{5D249C5E-98BC-47E7-85B9-E87361539FFD}"/>
              </a:ext>
            </a:extLst>
          </p:cNvPr>
          <p:cNvSpPr>
            <a:spLocks noGrp="1"/>
          </p:cNvSpPr>
          <p:nvPr>
            <p:ph type="dt" sz="half" idx="10"/>
          </p:nvPr>
        </p:nvSpPr>
        <p:spPr/>
        <p:txBody>
          <a:bodyPr/>
          <a:lstStyle/>
          <a:p>
            <a:fld id="{BA428B1D-8399-4838-8101-DA3261C3E80A}" type="datetimeFigureOut">
              <a:rPr lang="it-IT" smtClean="0"/>
              <a:t>26/09/24</a:t>
            </a:fld>
            <a:endParaRPr lang="it-IT"/>
          </a:p>
        </p:txBody>
      </p:sp>
      <p:sp>
        <p:nvSpPr>
          <p:cNvPr id="8" name="Segnaposto piè di pagina 7">
            <a:extLst>
              <a:ext uri="{FF2B5EF4-FFF2-40B4-BE49-F238E27FC236}">
                <a16:creationId xmlns:a16="http://schemas.microsoft.com/office/drawing/2014/main" id="{699597AA-CC44-46D4-8F1C-7C98F076923B}"/>
              </a:ext>
            </a:extLst>
          </p:cNvPr>
          <p:cNvSpPr>
            <a:spLocks noGrp="1"/>
          </p:cNvSpPr>
          <p:nvPr>
            <p:ph type="ftr" sz="quarter" idx="11"/>
          </p:nvPr>
        </p:nvSpPr>
        <p:spPr/>
        <p:txBody>
          <a:bodyPr/>
          <a:lstStyle/>
          <a:p>
            <a:endParaRPr lang="it-IT"/>
          </a:p>
        </p:txBody>
      </p:sp>
      <p:sp>
        <p:nvSpPr>
          <p:cNvPr id="9" name="Segnaposto numero diapositiva 8">
            <a:extLst>
              <a:ext uri="{FF2B5EF4-FFF2-40B4-BE49-F238E27FC236}">
                <a16:creationId xmlns:a16="http://schemas.microsoft.com/office/drawing/2014/main" id="{4A19D38F-5415-43B0-B446-A8827D2698B2}"/>
              </a:ext>
            </a:extLst>
          </p:cNvPr>
          <p:cNvSpPr>
            <a:spLocks noGrp="1"/>
          </p:cNvSpPr>
          <p:nvPr>
            <p:ph type="sldNum" sz="quarter" idx="12"/>
          </p:nvPr>
        </p:nvSpPr>
        <p:spPr/>
        <p:txBody>
          <a:bodyPr/>
          <a:lstStyle/>
          <a:p>
            <a:fld id="{5F5F667D-B67E-4152-A327-E9B44437BE06}" type="slidenum">
              <a:rPr lang="it-IT" smtClean="0"/>
              <a:t>‹N›</a:t>
            </a:fld>
            <a:endParaRPr lang="it-IT"/>
          </a:p>
        </p:txBody>
      </p:sp>
    </p:spTree>
    <p:extLst>
      <p:ext uri="{BB962C8B-B14F-4D97-AF65-F5344CB8AC3E}">
        <p14:creationId xmlns:p14="http://schemas.microsoft.com/office/powerpoint/2010/main" val="12634790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07B4E4A-4B0A-43B2-B621-8C4E1A94DCAE}"/>
              </a:ext>
            </a:extLst>
          </p:cNvPr>
          <p:cNvSpPr>
            <a:spLocks noGrp="1"/>
          </p:cNvSpPr>
          <p:nvPr>
            <p:ph type="title"/>
          </p:nvPr>
        </p:nvSpPr>
        <p:spPr/>
        <p:txBody>
          <a:bodyPr/>
          <a:lstStyle/>
          <a:p>
            <a:r>
              <a:rPr lang="it-IT"/>
              <a:t>Fare clic per modificare lo stile del titolo dello schema</a:t>
            </a:r>
          </a:p>
        </p:txBody>
      </p:sp>
      <p:sp>
        <p:nvSpPr>
          <p:cNvPr id="3" name="Segnaposto data 2">
            <a:extLst>
              <a:ext uri="{FF2B5EF4-FFF2-40B4-BE49-F238E27FC236}">
                <a16:creationId xmlns:a16="http://schemas.microsoft.com/office/drawing/2014/main" id="{8B354EAA-78EC-4499-B354-463BB798F01F}"/>
              </a:ext>
            </a:extLst>
          </p:cNvPr>
          <p:cNvSpPr>
            <a:spLocks noGrp="1"/>
          </p:cNvSpPr>
          <p:nvPr>
            <p:ph type="dt" sz="half" idx="10"/>
          </p:nvPr>
        </p:nvSpPr>
        <p:spPr/>
        <p:txBody>
          <a:bodyPr/>
          <a:lstStyle/>
          <a:p>
            <a:fld id="{BA428B1D-8399-4838-8101-DA3261C3E80A}" type="datetimeFigureOut">
              <a:rPr lang="it-IT" smtClean="0"/>
              <a:t>26/09/24</a:t>
            </a:fld>
            <a:endParaRPr lang="it-IT"/>
          </a:p>
        </p:txBody>
      </p:sp>
      <p:sp>
        <p:nvSpPr>
          <p:cNvPr id="4" name="Segnaposto piè di pagina 3">
            <a:extLst>
              <a:ext uri="{FF2B5EF4-FFF2-40B4-BE49-F238E27FC236}">
                <a16:creationId xmlns:a16="http://schemas.microsoft.com/office/drawing/2014/main" id="{55F7A7D9-08C4-43D8-B408-9EF124D1FB04}"/>
              </a:ext>
            </a:extLst>
          </p:cNvPr>
          <p:cNvSpPr>
            <a:spLocks noGrp="1"/>
          </p:cNvSpPr>
          <p:nvPr>
            <p:ph type="ftr" sz="quarter" idx="11"/>
          </p:nvPr>
        </p:nvSpPr>
        <p:spPr/>
        <p:txBody>
          <a:bodyPr/>
          <a:lstStyle/>
          <a:p>
            <a:endParaRPr lang="it-IT"/>
          </a:p>
        </p:txBody>
      </p:sp>
      <p:sp>
        <p:nvSpPr>
          <p:cNvPr id="5" name="Segnaposto numero diapositiva 4">
            <a:extLst>
              <a:ext uri="{FF2B5EF4-FFF2-40B4-BE49-F238E27FC236}">
                <a16:creationId xmlns:a16="http://schemas.microsoft.com/office/drawing/2014/main" id="{C69EAE9C-D5F3-4887-B6D8-BD51706C3520}"/>
              </a:ext>
            </a:extLst>
          </p:cNvPr>
          <p:cNvSpPr>
            <a:spLocks noGrp="1"/>
          </p:cNvSpPr>
          <p:nvPr>
            <p:ph type="sldNum" sz="quarter" idx="12"/>
          </p:nvPr>
        </p:nvSpPr>
        <p:spPr/>
        <p:txBody>
          <a:bodyPr/>
          <a:lstStyle/>
          <a:p>
            <a:fld id="{5F5F667D-B67E-4152-A327-E9B44437BE06}" type="slidenum">
              <a:rPr lang="it-IT" smtClean="0"/>
              <a:t>‹N›</a:t>
            </a:fld>
            <a:endParaRPr lang="it-IT"/>
          </a:p>
        </p:txBody>
      </p:sp>
    </p:spTree>
    <p:extLst>
      <p:ext uri="{BB962C8B-B14F-4D97-AF65-F5344CB8AC3E}">
        <p14:creationId xmlns:p14="http://schemas.microsoft.com/office/powerpoint/2010/main" val="21552536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53725C6A-9253-49C7-BA42-79FCBE2DC532}"/>
              </a:ext>
            </a:extLst>
          </p:cNvPr>
          <p:cNvSpPr>
            <a:spLocks noGrp="1"/>
          </p:cNvSpPr>
          <p:nvPr>
            <p:ph type="dt" sz="half" idx="10"/>
          </p:nvPr>
        </p:nvSpPr>
        <p:spPr/>
        <p:txBody>
          <a:bodyPr/>
          <a:lstStyle/>
          <a:p>
            <a:fld id="{BA428B1D-8399-4838-8101-DA3261C3E80A}" type="datetimeFigureOut">
              <a:rPr lang="it-IT" smtClean="0"/>
              <a:t>26/09/24</a:t>
            </a:fld>
            <a:endParaRPr lang="it-IT"/>
          </a:p>
        </p:txBody>
      </p:sp>
      <p:sp>
        <p:nvSpPr>
          <p:cNvPr id="3" name="Segnaposto piè di pagina 2">
            <a:extLst>
              <a:ext uri="{FF2B5EF4-FFF2-40B4-BE49-F238E27FC236}">
                <a16:creationId xmlns:a16="http://schemas.microsoft.com/office/drawing/2014/main" id="{FB9C4138-DDFA-43B2-8144-89FE8CF6CA6B}"/>
              </a:ext>
            </a:extLst>
          </p:cNvPr>
          <p:cNvSpPr>
            <a:spLocks noGrp="1"/>
          </p:cNvSpPr>
          <p:nvPr>
            <p:ph type="ftr" sz="quarter" idx="11"/>
          </p:nvPr>
        </p:nvSpPr>
        <p:spPr/>
        <p:txBody>
          <a:bodyPr/>
          <a:lstStyle/>
          <a:p>
            <a:endParaRPr lang="it-IT"/>
          </a:p>
        </p:txBody>
      </p:sp>
      <p:sp>
        <p:nvSpPr>
          <p:cNvPr id="4" name="Segnaposto numero diapositiva 3">
            <a:extLst>
              <a:ext uri="{FF2B5EF4-FFF2-40B4-BE49-F238E27FC236}">
                <a16:creationId xmlns:a16="http://schemas.microsoft.com/office/drawing/2014/main" id="{D59C5000-685E-4615-B63B-F1592C3BA667}"/>
              </a:ext>
            </a:extLst>
          </p:cNvPr>
          <p:cNvSpPr>
            <a:spLocks noGrp="1"/>
          </p:cNvSpPr>
          <p:nvPr>
            <p:ph type="sldNum" sz="quarter" idx="12"/>
          </p:nvPr>
        </p:nvSpPr>
        <p:spPr/>
        <p:txBody>
          <a:bodyPr/>
          <a:lstStyle/>
          <a:p>
            <a:fld id="{5F5F667D-B67E-4152-A327-E9B44437BE06}" type="slidenum">
              <a:rPr lang="it-IT" smtClean="0"/>
              <a:t>‹N›</a:t>
            </a:fld>
            <a:endParaRPr lang="it-IT"/>
          </a:p>
        </p:txBody>
      </p:sp>
    </p:spTree>
    <p:extLst>
      <p:ext uri="{BB962C8B-B14F-4D97-AF65-F5344CB8AC3E}">
        <p14:creationId xmlns:p14="http://schemas.microsoft.com/office/powerpoint/2010/main" val="6172721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D04A5CE-7D3E-46BE-A072-ACC69B1086FD}"/>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C08A8B5C-A610-42CC-B58B-C9CE0F01797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a:extLst>
              <a:ext uri="{FF2B5EF4-FFF2-40B4-BE49-F238E27FC236}">
                <a16:creationId xmlns:a16="http://schemas.microsoft.com/office/drawing/2014/main" id="{68B4B05B-C802-4B73-A003-D10A078D51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9C91B18A-C105-4527-AFD0-871871A2CCE1}"/>
              </a:ext>
            </a:extLst>
          </p:cNvPr>
          <p:cNvSpPr>
            <a:spLocks noGrp="1"/>
          </p:cNvSpPr>
          <p:nvPr>
            <p:ph type="dt" sz="half" idx="10"/>
          </p:nvPr>
        </p:nvSpPr>
        <p:spPr/>
        <p:txBody>
          <a:bodyPr/>
          <a:lstStyle/>
          <a:p>
            <a:fld id="{BA428B1D-8399-4838-8101-DA3261C3E80A}" type="datetimeFigureOut">
              <a:rPr lang="it-IT" smtClean="0"/>
              <a:t>26/09/24</a:t>
            </a:fld>
            <a:endParaRPr lang="it-IT"/>
          </a:p>
        </p:txBody>
      </p:sp>
      <p:sp>
        <p:nvSpPr>
          <p:cNvPr id="6" name="Segnaposto piè di pagina 5">
            <a:extLst>
              <a:ext uri="{FF2B5EF4-FFF2-40B4-BE49-F238E27FC236}">
                <a16:creationId xmlns:a16="http://schemas.microsoft.com/office/drawing/2014/main" id="{70802EBA-70BF-4C5B-9ECF-FBB1D73FA3C4}"/>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F0E9E478-33A6-477E-ABE7-C1FBE83F6701}"/>
              </a:ext>
            </a:extLst>
          </p:cNvPr>
          <p:cNvSpPr>
            <a:spLocks noGrp="1"/>
          </p:cNvSpPr>
          <p:nvPr>
            <p:ph type="sldNum" sz="quarter" idx="12"/>
          </p:nvPr>
        </p:nvSpPr>
        <p:spPr/>
        <p:txBody>
          <a:bodyPr/>
          <a:lstStyle/>
          <a:p>
            <a:fld id="{5F5F667D-B67E-4152-A327-E9B44437BE06}" type="slidenum">
              <a:rPr lang="it-IT" smtClean="0"/>
              <a:t>‹N›</a:t>
            </a:fld>
            <a:endParaRPr lang="it-IT"/>
          </a:p>
        </p:txBody>
      </p:sp>
    </p:spTree>
    <p:extLst>
      <p:ext uri="{BB962C8B-B14F-4D97-AF65-F5344CB8AC3E}">
        <p14:creationId xmlns:p14="http://schemas.microsoft.com/office/powerpoint/2010/main" val="24904570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AEC859C-2DBC-42F2-99B4-111C0F426C27}"/>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immagine 2">
            <a:extLst>
              <a:ext uri="{FF2B5EF4-FFF2-40B4-BE49-F238E27FC236}">
                <a16:creationId xmlns:a16="http://schemas.microsoft.com/office/drawing/2014/main" id="{F81F3167-1112-45B5-88BF-0AAE7C89B72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a:p>
        </p:txBody>
      </p:sp>
      <p:sp>
        <p:nvSpPr>
          <p:cNvPr id="4" name="Segnaposto testo 3">
            <a:extLst>
              <a:ext uri="{FF2B5EF4-FFF2-40B4-BE49-F238E27FC236}">
                <a16:creationId xmlns:a16="http://schemas.microsoft.com/office/drawing/2014/main" id="{7372E1C3-9CEC-42C4-8B62-F93EFB69730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B2635769-2123-4032-BC1F-E12790A7AEF1}"/>
              </a:ext>
            </a:extLst>
          </p:cNvPr>
          <p:cNvSpPr>
            <a:spLocks noGrp="1"/>
          </p:cNvSpPr>
          <p:nvPr>
            <p:ph type="dt" sz="half" idx="10"/>
          </p:nvPr>
        </p:nvSpPr>
        <p:spPr/>
        <p:txBody>
          <a:bodyPr/>
          <a:lstStyle/>
          <a:p>
            <a:fld id="{BA428B1D-8399-4838-8101-DA3261C3E80A}" type="datetimeFigureOut">
              <a:rPr lang="it-IT" smtClean="0"/>
              <a:t>26/09/24</a:t>
            </a:fld>
            <a:endParaRPr lang="it-IT"/>
          </a:p>
        </p:txBody>
      </p:sp>
      <p:sp>
        <p:nvSpPr>
          <p:cNvPr id="6" name="Segnaposto piè di pagina 5">
            <a:extLst>
              <a:ext uri="{FF2B5EF4-FFF2-40B4-BE49-F238E27FC236}">
                <a16:creationId xmlns:a16="http://schemas.microsoft.com/office/drawing/2014/main" id="{4F7F8E57-8094-4B7A-9F86-03933739B258}"/>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92386198-8382-4501-84F6-0C98CE3325E2}"/>
              </a:ext>
            </a:extLst>
          </p:cNvPr>
          <p:cNvSpPr>
            <a:spLocks noGrp="1"/>
          </p:cNvSpPr>
          <p:nvPr>
            <p:ph type="sldNum" sz="quarter" idx="12"/>
          </p:nvPr>
        </p:nvSpPr>
        <p:spPr/>
        <p:txBody>
          <a:bodyPr/>
          <a:lstStyle/>
          <a:p>
            <a:fld id="{5F5F667D-B67E-4152-A327-E9B44437BE06}" type="slidenum">
              <a:rPr lang="it-IT" smtClean="0"/>
              <a:t>‹N›</a:t>
            </a:fld>
            <a:endParaRPr lang="it-IT"/>
          </a:p>
        </p:txBody>
      </p:sp>
    </p:spTree>
    <p:extLst>
      <p:ext uri="{BB962C8B-B14F-4D97-AF65-F5344CB8AC3E}">
        <p14:creationId xmlns:p14="http://schemas.microsoft.com/office/powerpoint/2010/main" val="19830423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image" Target="../media/image2.emf"/><Relationship Id="rId5" Type="http://schemas.openxmlformats.org/officeDocument/2006/relationships/image" Target="../media/image1.emf"/><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a:extLst>
              <a:ext uri="{FF2B5EF4-FFF2-40B4-BE49-F238E27FC236}">
                <a16:creationId xmlns:a16="http://schemas.microsoft.com/office/drawing/2014/main" id="{D5AD54DF-327A-4310-80EC-D18D4BFC52E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7FD7BAFC-C89F-4B35-8D86-E5D7F446087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0CC3B4A5-D41F-4E4D-B8F3-A35BC40E911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A428B1D-8399-4838-8101-DA3261C3E80A}" type="datetimeFigureOut">
              <a:rPr lang="it-IT" smtClean="0"/>
              <a:t>26/09/24</a:t>
            </a:fld>
            <a:endParaRPr lang="it-IT"/>
          </a:p>
        </p:txBody>
      </p:sp>
      <p:sp>
        <p:nvSpPr>
          <p:cNvPr id="5" name="Segnaposto piè di pagina 4">
            <a:extLst>
              <a:ext uri="{FF2B5EF4-FFF2-40B4-BE49-F238E27FC236}">
                <a16:creationId xmlns:a16="http://schemas.microsoft.com/office/drawing/2014/main" id="{A3628FE5-811C-495B-806C-F4AD06E99AF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t-IT"/>
          </a:p>
        </p:txBody>
      </p:sp>
      <p:sp>
        <p:nvSpPr>
          <p:cNvPr id="6" name="Segnaposto numero diapositiva 5">
            <a:extLst>
              <a:ext uri="{FF2B5EF4-FFF2-40B4-BE49-F238E27FC236}">
                <a16:creationId xmlns:a16="http://schemas.microsoft.com/office/drawing/2014/main" id="{19A7823C-7B33-426D-9A72-E21B53E0BC6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F5F667D-B67E-4152-A327-E9B44437BE06}" type="slidenum">
              <a:rPr lang="it-IT" smtClean="0"/>
              <a:t>‹N›</a:t>
            </a:fld>
            <a:endParaRPr lang="it-IT"/>
          </a:p>
        </p:txBody>
      </p:sp>
    </p:spTree>
    <p:extLst>
      <p:ext uri="{BB962C8B-B14F-4D97-AF65-F5344CB8AC3E}">
        <p14:creationId xmlns:p14="http://schemas.microsoft.com/office/powerpoint/2010/main" val="408059508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Immagine 11">
            <a:extLst>
              <a:ext uri="{FF2B5EF4-FFF2-40B4-BE49-F238E27FC236}">
                <a16:creationId xmlns:a16="http://schemas.microsoft.com/office/drawing/2014/main" id="{F8439B0F-4670-4533-B03F-B48901A6F520}"/>
              </a:ext>
            </a:extLst>
          </p:cNvPr>
          <p:cNvPicPr>
            <a:picLocks noChangeAspect="1"/>
          </p:cNvPicPr>
          <p:nvPr userDrawn="1"/>
        </p:nvPicPr>
        <p:blipFill>
          <a:blip r:embed="rId5"/>
          <a:stretch>
            <a:fillRect/>
          </a:stretch>
        </p:blipFill>
        <p:spPr>
          <a:xfrm>
            <a:off x="0" y="6096000"/>
            <a:ext cx="12192000" cy="762000"/>
          </a:xfrm>
          <a:prstGeom prst="rect">
            <a:avLst/>
          </a:prstGeom>
        </p:spPr>
      </p:pic>
      <p:pic>
        <p:nvPicPr>
          <p:cNvPr id="8" name="Immagine 9">
            <a:extLst>
              <a:ext uri="{FF2B5EF4-FFF2-40B4-BE49-F238E27FC236}">
                <a16:creationId xmlns:a16="http://schemas.microsoft.com/office/drawing/2014/main" id="{073FB9A3-75A2-4B62-86C5-1DE6B3A610FB}"/>
              </a:ext>
            </a:extLst>
          </p:cNvPr>
          <p:cNvPicPr>
            <a:picLocks noChangeAspect="1"/>
          </p:cNvPicPr>
          <p:nvPr userDrawn="1"/>
        </p:nvPicPr>
        <p:blipFill>
          <a:blip r:embed="rId6"/>
          <a:stretch>
            <a:fillRect/>
          </a:stretch>
        </p:blipFill>
        <p:spPr>
          <a:xfrm>
            <a:off x="0" y="0"/>
            <a:ext cx="12192000" cy="127000"/>
          </a:xfrm>
          <a:prstGeom prst="rect">
            <a:avLst/>
          </a:prstGeom>
        </p:spPr>
      </p:pic>
      <p:sp>
        <p:nvSpPr>
          <p:cNvPr id="2" name="Slide Number Placeholder 1">
            <a:extLst>
              <a:ext uri="{FF2B5EF4-FFF2-40B4-BE49-F238E27FC236}">
                <a16:creationId xmlns:a16="http://schemas.microsoft.com/office/drawing/2014/main" id="{86054BB6-DD2C-48FE-8A4C-D27F8D241AF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E096718-7586-4E89-9C51-4CF0EA8788A2}" type="slidenum">
              <a:rPr lang="en-US" smtClean="0"/>
              <a:t>‹N›</a:t>
            </a:fld>
            <a:endParaRPr lang="en-US"/>
          </a:p>
        </p:txBody>
      </p:sp>
    </p:spTree>
    <p:extLst>
      <p:ext uri="{BB962C8B-B14F-4D97-AF65-F5344CB8AC3E}">
        <p14:creationId xmlns:p14="http://schemas.microsoft.com/office/powerpoint/2010/main" val="375620000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0.xml"/><Relationship Id="rId1" Type="http://schemas.openxmlformats.org/officeDocument/2006/relationships/slideLayout" Target="../slideLayouts/slideLayout13.xml"/><Relationship Id="rId5" Type="http://schemas.openxmlformats.org/officeDocument/2006/relationships/image" Target="../media/image35.png"/><Relationship Id="rId4" Type="http://schemas.openxmlformats.org/officeDocument/2006/relationships/image" Target="../media/image34.png"/></Relationships>
</file>

<file path=ppt/slides/_rels/slide1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1.xml"/><Relationship Id="rId1" Type="http://schemas.openxmlformats.org/officeDocument/2006/relationships/slideLayout" Target="../slideLayouts/slideLayout13.xml"/><Relationship Id="rId4" Type="http://schemas.openxmlformats.org/officeDocument/2006/relationships/image" Target="../media/image360.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7.xml"/><Relationship Id="rId1" Type="http://schemas.openxmlformats.org/officeDocument/2006/relationships/slideLayout" Target="../slideLayouts/slideLayout13.xml"/><Relationship Id="rId5" Type="http://schemas.openxmlformats.org/officeDocument/2006/relationships/image" Target="../media/image41.png"/><Relationship Id="rId4" Type="http://schemas.openxmlformats.org/officeDocument/2006/relationships/image" Target="../media/image40.png"/></Relationships>
</file>

<file path=ppt/slides/_rels/slide1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50.png"/><Relationship Id="rId1" Type="http://schemas.openxmlformats.org/officeDocument/2006/relationships/slideLayout" Target="../slideLayouts/slideLayout13.xml"/><Relationship Id="rId5" Type="http://schemas.openxmlformats.org/officeDocument/2006/relationships/image" Target="../media/image512.png"/><Relationship Id="rId4" Type="http://schemas.openxmlformats.org/officeDocument/2006/relationships/image" Target="../media/image501.png"/></Relationships>
</file>

<file path=ppt/slides/_rels/slide1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9.xml"/><Relationship Id="rId1" Type="http://schemas.openxmlformats.org/officeDocument/2006/relationships/slideLayout" Target="../slideLayouts/slideLayout13.xml"/><Relationship Id="rId4" Type="http://schemas.openxmlformats.org/officeDocument/2006/relationships/image" Target="../media/image440.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5.jp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2.xml"/><Relationship Id="rId1" Type="http://schemas.openxmlformats.org/officeDocument/2006/relationships/slideLayout" Target="../slideLayouts/slideLayout13.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jpeg"/></Relationships>
</file>

<file path=ppt/slides/_rels/slide27.xml.rels><?xml version="1.0" encoding="UTF-8" standalone="yes"?>
<Relationships xmlns="http://schemas.openxmlformats.org/package/2006/relationships"><Relationship Id="rId3" Type="http://schemas.openxmlformats.org/officeDocument/2006/relationships/image" Target="../media/image511.png"/><Relationship Id="rId2" Type="http://schemas.openxmlformats.org/officeDocument/2006/relationships/image" Target="../media/image500.pn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3.xml"/><Relationship Id="rId1" Type="http://schemas.openxmlformats.org/officeDocument/2006/relationships/slideLayout" Target="../slideLayouts/slideLayout13.xml"/><Relationship Id="rId4" Type="http://schemas.openxmlformats.org/officeDocument/2006/relationships/image" Target="../media/image53.png"/></Relationships>
</file>

<file path=ppt/slides/_rels/slide2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0.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510.png"/><Relationship Id="rId2" Type="http://schemas.openxmlformats.org/officeDocument/2006/relationships/image" Target="../media/image51.png"/><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1.png"/><Relationship Id="rId1" Type="http://schemas.openxmlformats.org/officeDocument/2006/relationships/slideLayout" Target="../slideLayouts/slideLayout14.xml"/><Relationship Id="rId4" Type="http://schemas.openxmlformats.org/officeDocument/2006/relationships/image" Target="../media/image54.png"/></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3.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slides/_rels/slide6.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0.png"/><Relationship Id="rId3" Type="http://schemas.openxmlformats.org/officeDocument/2006/relationships/image" Target="../media/image10.png"/><Relationship Id="rId7" Type="http://schemas.openxmlformats.org/officeDocument/2006/relationships/image" Target="../media/image14.png"/><Relationship Id="rId12"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13.xml"/><Relationship Id="rId6" Type="http://schemas.openxmlformats.org/officeDocument/2006/relationships/image" Target="../media/image13.png"/><Relationship Id="rId11" Type="http://schemas.openxmlformats.org/officeDocument/2006/relationships/image" Target="../media/image18.png"/><Relationship Id="rId5" Type="http://schemas.openxmlformats.org/officeDocument/2006/relationships/image" Target="../media/image12.png"/><Relationship Id="rId15" Type="http://schemas.openxmlformats.org/officeDocument/2006/relationships/image" Target="../media/image2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 Id="rId14" Type="http://schemas.openxmlformats.org/officeDocument/2006/relationships/image" Target="../media/image21.png"/></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13.xml"/><Relationship Id="rId6" Type="http://schemas.openxmlformats.org/officeDocument/2006/relationships/image" Target="../media/image27.png"/><Relationship Id="rId11" Type="http://schemas.openxmlformats.org/officeDocument/2006/relationships/image" Target="../media/image32.png"/><Relationship Id="rId5" Type="http://schemas.openxmlformats.org/officeDocument/2006/relationships/image" Target="../media/image26.pn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png"/></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C018FDA7-3299-43E2-BA7E-577B9555CE83}"/>
              </a:ext>
            </a:extLst>
          </p:cNvPr>
          <p:cNvSpPr>
            <a:spLocks noGrp="1"/>
          </p:cNvSpPr>
          <p:nvPr>
            <p:ph type="sldNum" sz="quarter" idx="4294967295"/>
          </p:nvPr>
        </p:nvSpPr>
        <p:spPr>
          <a:xfrm>
            <a:off x="944880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E096718-7586-4E89-9C51-4CF0EA8788A2}" type="slidenum">
              <a:rPr kumimoji="0" lang="en-US" sz="1200" b="0" i="0" u="none" strike="noStrike" kern="1200" cap="none" spc="0" normalizeH="0" baseline="0" noProof="0" smtClean="0">
                <a:ln>
                  <a:noFill/>
                </a:ln>
                <a:solidFill>
                  <a:prstClr val="black">
                    <a:tint val="75000"/>
                  </a:prstClr>
                </a:solidFill>
                <a:effectLst/>
                <a:uLnTx/>
                <a:uFillTx/>
                <a:latin typeface="Times New Roman" panose="02020603050405020304" pitchFamily="18" charset="0"/>
                <a:cs typeface="Times New Roman" panose="02020603050405020304" pitchFamily="18" charset="0"/>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tint val="75000"/>
                </a:prstClr>
              </a:solidFill>
              <a:effectLst/>
              <a:uLnTx/>
              <a:uFillTx/>
              <a:latin typeface="Times New Roman" panose="02020603050405020304" pitchFamily="18" charset="0"/>
              <a:cs typeface="Times New Roman" panose="02020603050405020304" pitchFamily="18" charset="0"/>
            </a:endParaRPr>
          </a:p>
        </p:txBody>
      </p:sp>
      <p:sp>
        <p:nvSpPr>
          <p:cNvPr id="2" name="CasellaDiTesto 1">
            <a:extLst>
              <a:ext uri="{FF2B5EF4-FFF2-40B4-BE49-F238E27FC236}">
                <a16:creationId xmlns:a16="http://schemas.microsoft.com/office/drawing/2014/main" id="{354A28C0-5A61-A144-D2A6-6ACC756ED69C}"/>
              </a:ext>
            </a:extLst>
          </p:cNvPr>
          <p:cNvSpPr txBox="1"/>
          <p:nvPr/>
        </p:nvSpPr>
        <p:spPr>
          <a:xfrm>
            <a:off x="242747" y="2704912"/>
            <a:ext cx="7769506" cy="3170099"/>
          </a:xfrm>
          <a:prstGeom prst="rect">
            <a:avLst/>
          </a:prstGeom>
          <a:noFill/>
        </p:spPr>
        <p:txBody>
          <a:bodyPr wrap="square">
            <a:spAutoFit/>
          </a:bodyPr>
          <a:lstStyle/>
          <a:p>
            <a:pPr algn="ctr"/>
            <a:r>
              <a:rPr lang="it-IT" sz="4000" b="1" dirty="0">
                <a:solidFill>
                  <a:schemeClr val="bg1"/>
                </a:solidFill>
                <a:effectLst/>
                <a:latin typeface="Times New Roman" panose="02020603050405020304" pitchFamily="18" charset="0"/>
                <a:cs typeface="Times New Roman" panose="02020603050405020304" pitchFamily="18" charset="0"/>
              </a:rPr>
              <a:t>Model </a:t>
            </a:r>
            <a:r>
              <a:rPr lang="it-IT" sz="4000" b="1" dirty="0" err="1">
                <a:solidFill>
                  <a:schemeClr val="bg1"/>
                </a:solidFill>
                <a:effectLst/>
                <a:latin typeface="Times New Roman" panose="02020603050405020304" pitchFamily="18" charset="0"/>
                <a:cs typeface="Times New Roman" panose="02020603050405020304" pitchFamily="18" charset="0"/>
              </a:rPr>
              <a:t>Predictive</a:t>
            </a:r>
            <a:r>
              <a:rPr lang="it-IT" sz="4000" b="1" dirty="0">
                <a:solidFill>
                  <a:schemeClr val="bg1"/>
                </a:solidFill>
                <a:effectLst/>
                <a:latin typeface="Times New Roman" panose="02020603050405020304" pitchFamily="18" charset="0"/>
                <a:cs typeface="Times New Roman" panose="02020603050405020304" pitchFamily="18" charset="0"/>
              </a:rPr>
              <a:t> Control </a:t>
            </a:r>
          </a:p>
          <a:p>
            <a:pPr algn="ctr"/>
            <a:r>
              <a:rPr lang="it-IT" sz="4000" b="1" dirty="0">
                <a:solidFill>
                  <a:schemeClr val="bg1"/>
                </a:solidFill>
                <a:effectLst/>
                <a:latin typeface="Times New Roman" panose="02020603050405020304" pitchFamily="18" charset="0"/>
                <a:cs typeface="Times New Roman" panose="02020603050405020304" pitchFamily="18" charset="0"/>
              </a:rPr>
              <a:t>con </a:t>
            </a:r>
            <a:r>
              <a:rPr lang="it-IT" sz="4000" b="1" dirty="0" err="1">
                <a:solidFill>
                  <a:schemeClr val="bg1"/>
                </a:solidFill>
                <a:effectLst/>
                <a:latin typeface="Times New Roman" panose="02020603050405020304" pitchFamily="18" charset="0"/>
                <a:cs typeface="Times New Roman" panose="02020603050405020304" pitchFamily="18" charset="0"/>
              </a:rPr>
              <a:t>iperparametri</a:t>
            </a:r>
            <a:r>
              <a:rPr lang="it-IT" sz="4000" b="1" dirty="0">
                <a:solidFill>
                  <a:schemeClr val="bg1"/>
                </a:solidFill>
                <a:effectLst/>
                <a:latin typeface="Times New Roman" panose="02020603050405020304" pitchFamily="18" charset="0"/>
                <a:cs typeface="Times New Roman" panose="02020603050405020304" pitchFamily="18" charset="0"/>
              </a:rPr>
              <a:t> tarati secondo l’approccio </a:t>
            </a:r>
            <a:r>
              <a:rPr lang="it-IT" sz="4000" b="1" dirty="0" err="1">
                <a:solidFill>
                  <a:schemeClr val="bg1"/>
                </a:solidFill>
                <a:effectLst/>
                <a:latin typeface="Times New Roman" panose="02020603050405020304" pitchFamily="18" charset="0"/>
                <a:cs typeface="Times New Roman" panose="02020603050405020304" pitchFamily="18" charset="0"/>
              </a:rPr>
              <a:t>Bayesian</a:t>
            </a:r>
            <a:r>
              <a:rPr lang="it-IT" sz="4000" b="1" dirty="0">
                <a:solidFill>
                  <a:schemeClr val="bg1"/>
                </a:solidFill>
                <a:effectLst/>
                <a:latin typeface="Times New Roman" panose="02020603050405020304" pitchFamily="18" charset="0"/>
                <a:cs typeface="Times New Roman" panose="02020603050405020304" pitchFamily="18" charset="0"/>
              </a:rPr>
              <a:t> </a:t>
            </a:r>
            <a:r>
              <a:rPr lang="it-IT" sz="4000" b="1" dirty="0" err="1">
                <a:solidFill>
                  <a:schemeClr val="bg1"/>
                </a:solidFill>
                <a:effectLst/>
                <a:latin typeface="Times New Roman" panose="02020603050405020304" pitchFamily="18" charset="0"/>
                <a:cs typeface="Times New Roman" panose="02020603050405020304" pitchFamily="18" charset="0"/>
              </a:rPr>
              <a:t>Optimization</a:t>
            </a:r>
            <a:r>
              <a:rPr lang="it-IT" sz="4000" b="1" dirty="0">
                <a:solidFill>
                  <a:schemeClr val="bg1"/>
                </a:solidFill>
                <a:effectLst/>
                <a:latin typeface="Times New Roman" panose="02020603050405020304" pitchFamily="18" charset="0"/>
                <a:cs typeface="Times New Roman" panose="02020603050405020304" pitchFamily="18" charset="0"/>
              </a:rPr>
              <a:t> nel contesto di un forno industriale per attività di packaging </a:t>
            </a:r>
            <a:endParaRPr lang="it-IT" sz="4000" b="1" dirty="0">
              <a:solidFill>
                <a:schemeClr val="bg1"/>
              </a:solidFill>
              <a:latin typeface="Times New Roman" panose="02020603050405020304" pitchFamily="18" charset="0"/>
              <a:cs typeface="Times New Roman" panose="02020603050405020304" pitchFamily="18" charset="0"/>
            </a:endParaRPr>
          </a:p>
        </p:txBody>
      </p:sp>
      <p:sp>
        <p:nvSpPr>
          <p:cNvPr id="3" name="TextBox 4">
            <a:extLst>
              <a:ext uri="{FF2B5EF4-FFF2-40B4-BE49-F238E27FC236}">
                <a16:creationId xmlns:a16="http://schemas.microsoft.com/office/drawing/2014/main" id="{49044B38-A101-F7B1-A5D9-C57B7CBD398C}"/>
              </a:ext>
            </a:extLst>
          </p:cNvPr>
          <p:cNvSpPr txBox="1"/>
          <p:nvPr/>
        </p:nvSpPr>
        <p:spPr>
          <a:xfrm>
            <a:off x="8280238" y="981364"/>
            <a:ext cx="3937000" cy="489364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2400" b="0" i="0" u="none" strike="noStrike" kern="1200" cap="none" spc="0" normalizeH="0" baseline="0" noProof="0" dirty="0">
                <a:ln>
                  <a:noFill/>
                </a:ln>
                <a:solidFill>
                  <a:srgbClr val="426EB0"/>
                </a:solidFill>
                <a:effectLst/>
                <a:uLnTx/>
                <a:uFillTx/>
                <a:latin typeface="Times New Roman" panose="02020603050405020304" pitchFamily="18" charset="0"/>
                <a:cs typeface="Times New Roman" panose="02020603050405020304" pitchFamily="18" charset="0"/>
              </a:rPr>
              <a:t>LAUREANDO</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2400" b="0"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Fabio Filippo Mandalari</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it-IT" sz="2400" dirty="0">
              <a:solidFill>
                <a:srgbClr val="426EB0"/>
              </a:solidFill>
              <a:latin typeface="Times New Roman" panose="02020603050405020304" pitchFamily="18" charset="0"/>
              <a:cs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2400" b="0" i="0" u="none" strike="noStrike" kern="1200" cap="none" spc="0" normalizeH="0" baseline="0" noProof="0" dirty="0">
                <a:ln>
                  <a:noFill/>
                </a:ln>
                <a:solidFill>
                  <a:srgbClr val="426EB0"/>
                </a:solidFill>
                <a:effectLst/>
                <a:uLnTx/>
                <a:uFillTx/>
                <a:latin typeface="Times New Roman" panose="02020603050405020304" pitchFamily="18" charset="0"/>
                <a:cs typeface="Times New Roman" panose="02020603050405020304" pitchFamily="18" charset="0"/>
              </a:rPr>
              <a:t>RELATORE</a:t>
            </a:r>
            <a:endParaRPr kumimoji="0" lang="it-IT" sz="2400" b="0"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2400" b="0" i="0" u="none" strike="noStrike" kern="1200" cap="none" spc="0" normalizeH="0" baseline="0" noProof="0" dirty="0">
                <a:ln>
                  <a:noFill/>
                </a:ln>
                <a:solidFill>
                  <a:schemeClr val="bg1"/>
                </a:solidFill>
                <a:effectLst/>
                <a:uLnTx/>
                <a:uFillTx/>
                <a:latin typeface="Times New Roman" panose="02020603050405020304" pitchFamily="18" charset="0"/>
                <a:cs typeface="Times New Roman" panose="02020603050405020304" pitchFamily="18" charset="0"/>
              </a:rPr>
              <a:t>Prof. Antonio Ferramosca</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it-IT" sz="2400" dirty="0">
              <a:solidFill>
                <a:schemeClr val="bg1"/>
              </a:solidFill>
              <a:latin typeface="Times New Roman" panose="02020603050405020304" pitchFamily="18" charset="0"/>
              <a:cs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2400" b="0" i="0" u="none" strike="noStrike" kern="1200" cap="none" spc="0" normalizeH="0" baseline="0" noProof="0" dirty="0">
                <a:ln>
                  <a:noFill/>
                </a:ln>
                <a:solidFill>
                  <a:srgbClr val="426EB0"/>
                </a:solidFill>
                <a:effectLst/>
                <a:uLnTx/>
                <a:uFillTx/>
                <a:latin typeface="Times New Roman" panose="02020603050405020304" pitchFamily="18" charset="0"/>
                <a:cs typeface="Times New Roman" panose="02020603050405020304" pitchFamily="18" charset="0"/>
              </a:rPr>
              <a:t>CORRELATORI</a:t>
            </a:r>
            <a:endParaRPr kumimoji="0" lang="it-IT" sz="2400" b="0"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2400" b="0" i="0" u="none" strike="noStrike" kern="1200" cap="none" spc="0" normalizeH="0" baseline="0" noProof="0" dirty="0">
                <a:ln>
                  <a:noFill/>
                </a:ln>
                <a:solidFill>
                  <a:schemeClr val="bg1"/>
                </a:solidFill>
                <a:effectLst/>
                <a:uLnTx/>
                <a:uFillTx/>
                <a:latin typeface="Times New Roman" panose="02020603050405020304" pitchFamily="18" charset="0"/>
                <a:cs typeface="Times New Roman" panose="02020603050405020304" pitchFamily="18" charset="0"/>
              </a:rPr>
              <a:t>Prof. Davide Previtali</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2400" b="0" i="0" u="none" strike="noStrike" kern="1200" cap="none" spc="0" normalizeH="0" baseline="0" noProof="0" dirty="0">
                <a:ln>
                  <a:noFill/>
                </a:ln>
                <a:solidFill>
                  <a:schemeClr val="bg1"/>
                </a:solidFill>
                <a:effectLst/>
                <a:uLnTx/>
                <a:uFillTx/>
                <a:latin typeface="Times New Roman" panose="02020603050405020304" pitchFamily="18" charset="0"/>
                <a:cs typeface="Times New Roman" panose="02020603050405020304" pitchFamily="18" charset="0"/>
              </a:rPr>
              <a:t>Ing. Leandro </a:t>
            </a:r>
            <a:r>
              <a:rPr kumimoji="0" lang="it-IT" sz="2400" b="0" i="0" u="none" strike="noStrike" kern="1200" cap="none" spc="0" normalizeH="0" baseline="0" noProof="0" dirty="0" err="1">
                <a:ln>
                  <a:noFill/>
                </a:ln>
                <a:solidFill>
                  <a:schemeClr val="bg1"/>
                </a:solidFill>
                <a:effectLst/>
                <a:uLnTx/>
                <a:uFillTx/>
                <a:latin typeface="Times New Roman" panose="02020603050405020304" pitchFamily="18" charset="0"/>
                <a:cs typeface="Times New Roman" panose="02020603050405020304" pitchFamily="18" charset="0"/>
              </a:rPr>
              <a:t>Pitturelli</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24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2400" b="0" i="0" u="none" strike="noStrike" kern="1200" cap="none" spc="0" normalizeH="0" baseline="0" noProof="0" dirty="0">
                <a:ln>
                  <a:noFill/>
                </a:ln>
                <a:solidFill>
                  <a:srgbClr val="426EB0"/>
                </a:solidFill>
                <a:effectLst/>
                <a:uLnTx/>
                <a:uFillTx/>
                <a:latin typeface="Times New Roman" panose="02020603050405020304" pitchFamily="18" charset="0"/>
                <a:cs typeface="Times New Roman" panose="02020603050405020304" pitchFamily="18" charset="0"/>
              </a:rPr>
              <a:t>DATA</a:t>
            </a:r>
          </a:p>
          <a:p>
            <a:pPr algn="ctr">
              <a:defRPr/>
            </a:pPr>
            <a:r>
              <a:rPr lang="it-IT" sz="2400" dirty="0">
                <a:solidFill>
                  <a:schemeClr val="bg1"/>
                </a:solidFill>
                <a:latin typeface="Times New Roman" panose="02020603050405020304" pitchFamily="18" charset="0"/>
                <a:cs typeface="Times New Roman" panose="02020603050405020304" pitchFamily="18" charset="0"/>
              </a:rPr>
              <a:t>27/09/2024</a:t>
            </a:r>
            <a:endParaRPr kumimoji="0" lang="it-IT" sz="2400" b="0" i="0" u="none" strike="noStrike" kern="1200" cap="none" spc="0" normalizeH="0" baseline="0" noProof="0" dirty="0">
              <a:ln>
                <a:noFill/>
              </a:ln>
              <a:solidFill>
                <a:schemeClr val="bg1"/>
              </a:solidFill>
              <a:effectLst/>
              <a:uLnTx/>
              <a:uFillTx/>
              <a:latin typeface="Times New Roman" panose="02020603050405020304" pitchFamily="18" charset="0"/>
              <a:cs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2400" b="0" i="0" u="none" strike="noStrike" kern="1200" cap="none" spc="0" normalizeH="0" baseline="0" noProof="0" dirty="0">
              <a:ln>
                <a:noFill/>
              </a:ln>
              <a:solidFill>
                <a:srgbClr val="426EB0"/>
              </a:solidFill>
              <a:effectLst/>
              <a:uLnTx/>
              <a:uFillTx/>
              <a:latin typeface="Times New Roman" panose="02020603050405020304" pitchFamily="18" charset="0"/>
              <a:cs typeface="Times New Roman" panose="02020603050405020304" pitchFamily="18" charset="0"/>
            </a:endParaRPr>
          </a:p>
        </p:txBody>
      </p:sp>
      <p:pic>
        <p:nvPicPr>
          <p:cNvPr id="4" name="Immagine 3">
            <a:extLst>
              <a:ext uri="{FF2B5EF4-FFF2-40B4-BE49-F238E27FC236}">
                <a16:creationId xmlns:a16="http://schemas.microsoft.com/office/drawing/2014/main" id="{0D8CF31A-344B-7879-266F-5690980E00F8}"/>
              </a:ext>
            </a:extLst>
          </p:cNvPr>
          <p:cNvPicPr>
            <a:picLocks noChangeAspect="1"/>
          </p:cNvPicPr>
          <p:nvPr/>
        </p:nvPicPr>
        <p:blipFill>
          <a:blip r:embed="rId4"/>
          <a:stretch>
            <a:fillRect/>
          </a:stretch>
        </p:blipFill>
        <p:spPr>
          <a:xfrm>
            <a:off x="8834452" y="5487189"/>
            <a:ext cx="2828571" cy="1234286"/>
          </a:xfrm>
          <a:prstGeom prst="rect">
            <a:avLst/>
          </a:prstGeom>
        </p:spPr>
      </p:pic>
    </p:spTree>
    <p:extLst>
      <p:ext uri="{BB962C8B-B14F-4D97-AF65-F5344CB8AC3E}">
        <p14:creationId xmlns:p14="http://schemas.microsoft.com/office/powerpoint/2010/main" val="19519712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numero diapositiva 1">
            <a:extLst>
              <a:ext uri="{FF2B5EF4-FFF2-40B4-BE49-F238E27FC236}">
                <a16:creationId xmlns:a16="http://schemas.microsoft.com/office/drawing/2014/main" id="{CE164A61-60C1-B921-0063-7C7C0FC2FC10}"/>
              </a:ext>
            </a:extLst>
          </p:cNvPr>
          <p:cNvSpPr>
            <a:spLocks noGrp="1"/>
          </p:cNvSpPr>
          <p:nvPr>
            <p:ph type="sldNum" sz="quarter" idx="10"/>
          </p:nvPr>
        </p:nvSpPr>
        <p:spPr/>
        <p:txBody>
          <a:bodyPr/>
          <a:lstStyle/>
          <a:p>
            <a:fld id="{AE096718-7586-4E89-9C51-4CF0EA8788A2}" type="slidenum">
              <a:rPr lang="en-US" smtClean="0">
                <a:latin typeface="Times New Roman" panose="02020603050405020304" pitchFamily="18" charset="0"/>
                <a:cs typeface="Times New Roman" panose="02020603050405020304" pitchFamily="18" charset="0"/>
              </a:rPr>
              <a:t>10</a:t>
            </a:fld>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0" name="CasellaDiTesto 9">
                <a:extLst>
                  <a:ext uri="{FF2B5EF4-FFF2-40B4-BE49-F238E27FC236}">
                    <a16:creationId xmlns:a16="http://schemas.microsoft.com/office/drawing/2014/main" id="{DAC0BA5F-4346-A277-8095-1F52AFB4E82F}"/>
                  </a:ext>
                </a:extLst>
              </p:cNvPr>
              <p:cNvSpPr txBox="1"/>
              <p:nvPr/>
            </p:nvSpPr>
            <p:spPr>
              <a:xfrm>
                <a:off x="1811718" y="4351913"/>
                <a:ext cx="8568558" cy="553998"/>
              </a:xfrm>
              <a:prstGeom prst="rect">
                <a:avLst/>
              </a:prstGeom>
              <a:noFill/>
            </p:spPr>
            <p:txBody>
              <a:bodyPr wrap="square" rtlCol="0">
                <a:spAutoFit/>
              </a:bodyPr>
              <a:lstStyle/>
              <a:p>
                <a:r>
                  <a:rPr lang="it-IT" sz="3000" dirty="0">
                    <a:latin typeface="Times New Roman" panose="02020603050405020304" pitchFamily="18" charset="0"/>
                    <a:cs typeface="Times New Roman" panose="02020603050405020304" pitchFamily="18" charset="0"/>
                  </a:rPr>
                  <a:t>Variabili di ottimizzazione: </a:t>
                </a:r>
                <a14:m>
                  <m:oMath xmlns:m="http://schemas.openxmlformats.org/officeDocument/2006/math">
                    <m:r>
                      <a:rPr lang="it-IT" sz="3000" b="0" i="1" smtClean="0">
                        <a:latin typeface="Cambria Math" panose="02040503050406030204" pitchFamily="18" charset="0"/>
                      </a:rPr>
                      <m:t>𝜃</m:t>
                    </m:r>
                    <m:r>
                      <a:rPr lang="it-IT" sz="3000" b="0" i="1" smtClean="0">
                        <a:latin typeface="Cambria Math" panose="02040503050406030204" pitchFamily="18" charset="0"/>
                      </a:rPr>
                      <m:t>=</m:t>
                    </m:r>
                    <m:d>
                      <m:dPr>
                        <m:ctrlPr>
                          <a:rPr lang="it-IT" sz="3000" b="0" i="1" smtClean="0">
                            <a:latin typeface="Cambria Math" panose="02040503050406030204" pitchFamily="18" charset="0"/>
                          </a:rPr>
                        </m:ctrlPr>
                      </m:dPr>
                      <m:e>
                        <m:r>
                          <a:rPr lang="it-IT" sz="3000" b="0" i="1" smtClean="0">
                            <a:latin typeface="Cambria Math" panose="02040503050406030204" pitchFamily="18" charset="0"/>
                          </a:rPr>
                          <m:t>𝑢</m:t>
                        </m:r>
                        <m:d>
                          <m:dPr>
                            <m:ctrlPr>
                              <a:rPr lang="it-IT" sz="3000" b="0" i="1" smtClean="0">
                                <a:latin typeface="Cambria Math" panose="02040503050406030204" pitchFamily="18" charset="0"/>
                              </a:rPr>
                            </m:ctrlPr>
                          </m:dPr>
                          <m:e>
                            <m:r>
                              <a:rPr lang="it-IT" sz="3000" b="0" i="1" smtClean="0">
                                <a:latin typeface="Cambria Math" panose="02040503050406030204" pitchFamily="18" charset="0"/>
                              </a:rPr>
                              <m:t>⋅</m:t>
                            </m:r>
                          </m:e>
                        </m:d>
                        <m:r>
                          <a:rPr lang="it-IT" sz="3000" b="0" i="1" smtClean="0">
                            <a:latin typeface="Cambria Math" panose="02040503050406030204" pitchFamily="18" charset="0"/>
                          </a:rPr>
                          <m:t>,</m:t>
                        </m:r>
                        <m:sSub>
                          <m:sSubPr>
                            <m:ctrlPr>
                              <a:rPr lang="it-IT" sz="3000" b="0" i="1" smtClean="0">
                                <a:latin typeface="Cambria Math" panose="02040503050406030204" pitchFamily="18" charset="0"/>
                              </a:rPr>
                            </m:ctrlPr>
                          </m:sSubPr>
                          <m:e>
                            <m:r>
                              <a:rPr lang="it-IT" sz="3000" b="0" i="1" smtClean="0">
                                <a:latin typeface="Cambria Math" panose="02040503050406030204" pitchFamily="18" charset="0"/>
                              </a:rPr>
                              <m:t>𝑥</m:t>
                            </m:r>
                          </m:e>
                          <m:sub>
                            <m:r>
                              <a:rPr lang="it-IT" sz="3000" b="0" i="1" smtClean="0">
                                <a:latin typeface="Cambria Math" panose="02040503050406030204" pitchFamily="18" charset="0"/>
                              </a:rPr>
                              <m:t>𝑎</m:t>
                            </m:r>
                          </m:sub>
                        </m:sSub>
                        <m:r>
                          <a:rPr lang="it-IT" sz="3000" b="0" i="1" smtClean="0">
                            <a:latin typeface="Cambria Math" panose="02040503050406030204" pitchFamily="18" charset="0"/>
                          </a:rPr>
                          <m:t>,</m:t>
                        </m:r>
                        <m:sSub>
                          <m:sSubPr>
                            <m:ctrlPr>
                              <a:rPr lang="it-IT" sz="3000" b="0" i="1" smtClean="0">
                                <a:latin typeface="Cambria Math" panose="02040503050406030204" pitchFamily="18" charset="0"/>
                              </a:rPr>
                            </m:ctrlPr>
                          </m:sSubPr>
                          <m:e>
                            <m:r>
                              <a:rPr lang="it-IT" sz="3000" b="0" i="1" smtClean="0">
                                <a:latin typeface="Cambria Math" panose="02040503050406030204" pitchFamily="18" charset="0"/>
                              </a:rPr>
                              <m:t>𝑦</m:t>
                            </m:r>
                          </m:e>
                          <m:sub>
                            <m:r>
                              <a:rPr lang="it-IT" sz="3000" b="0" i="1" smtClean="0">
                                <a:latin typeface="Cambria Math" panose="02040503050406030204" pitchFamily="18" charset="0"/>
                              </a:rPr>
                              <m:t>𝑎</m:t>
                            </m:r>
                          </m:sub>
                        </m:sSub>
                        <m:r>
                          <a:rPr lang="it-IT" sz="3000" b="0" i="1" smtClean="0">
                            <a:latin typeface="Cambria Math" panose="02040503050406030204" pitchFamily="18" charset="0"/>
                          </a:rPr>
                          <m:t>,</m:t>
                        </m:r>
                        <m:sSub>
                          <m:sSubPr>
                            <m:ctrlPr>
                              <a:rPr lang="it-IT" sz="3000" b="0" i="1" smtClean="0">
                                <a:latin typeface="Cambria Math" panose="02040503050406030204" pitchFamily="18" charset="0"/>
                              </a:rPr>
                            </m:ctrlPr>
                          </m:sSubPr>
                          <m:e>
                            <m:r>
                              <a:rPr lang="it-IT" sz="3000" b="0" i="1" smtClean="0">
                                <a:latin typeface="Cambria Math" panose="02040503050406030204" pitchFamily="18" charset="0"/>
                              </a:rPr>
                              <m:t>𝑦</m:t>
                            </m:r>
                          </m:e>
                          <m:sub>
                            <m:r>
                              <a:rPr lang="it-IT" sz="3000" b="0" i="1" smtClean="0">
                                <a:latin typeface="Cambria Math" panose="02040503050406030204" pitchFamily="18" charset="0"/>
                              </a:rPr>
                              <m:t>𝑎𝑢𝑥</m:t>
                            </m:r>
                          </m:sub>
                        </m:sSub>
                        <m:r>
                          <a:rPr lang="it-IT" sz="3000" b="0" i="1" smtClean="0">
                            <a:latin typeface="Cambria Math" panose="02040503050406030204" pitchFamily="18" charset="0"/>
                          </a:rPr>
                          <m:t>,</m:t>
                        </m:r>
                        <m:sSub>
                          <m:sSubPr>
                            <m:ctrlPr>
                              <a:rPr lang="it-IT" sz="3000" b="0" i="1" smtClean="0">
                                <a:latin typeface="Cambria Math" panose="02040503050406030204" pitchFamily="18" charset="0"/>
                              </a:rPr>
                            </m:ctrlPr>
                          </m:sSubPr>
                          <m:e>
                            <m:r>
                              <a:rPr lang="it-IT" sz="3000" b="0" i="1" smtClean="0">
                                <a:latin typeface="Cambria Math" panose="02040503050406030204" pitchFamily="18" charset="0"/>
                              </a:rPr>
                              <m:t>𝑦</m:t>
                            </m:r>
                          </m:e>
                          <m:sub>
                            <m:r>
                              <a:rPr lang="it-IT" sz="3000" b="0" i="1" smtClean="0">
                                <a:latin typeface="Cambria Math" panose="02040503050406030204" pitchFamily="18" charset="0"/>
                              </a:rPr>
                              <m:t>𝑠</m:t>
                            </m:r>
                          </m:sub>
                        </m:sSub>
                      </m:e>
                    </m:d>
                  </m:oMath>
                </a14:m>
                <a:endParaRPr lang="it-IT" sz="3000" dirty="0">
                  <a:latin typeface="Times New Roman" panose="02020603050405020304" pitchFamily="18" charset="0"/>
                  <a:cs typeface="Times New Roman" panose="02020603050405020304" pitchFamily="18" charset="0"/>
                </a:endParaRPr>
              </a:p>
            </p:txBody>
          </p:sp>
        </mc:Choice>
        <mc:Fallback xmlns="">
          <p:sp>
            <p:nvSpPr>
              <p:cNvPr id="10" name="CasellaDiTesto 9">
                <a:extLst>
                  <a:ext uri="{FF2B5EF4-FFF2-40B4-BE49-F238E27FC236}">
                    <a16:creationId xmlns:a16="http://schemas.microsoft.com/office/drawing/2014/main" id="{DAC0BA5F-4346-A277-8095-1F52AFB4E82F}"/>
                  </a:ext>
                </a:extLst>
              </p:cNvPr>
              <p:cNvSpPr txBox="1">
                <a:spLocks noRot="1" noChangeAspect="1" noMove="1" noResize="1" noEditPoints="1" noAdjustHandles="1" noChangeArrowheads="1" noChangeShapeType="1" noTextEdit="1"/>
              </p:cNvSpPr>
              <p:nvPr/>
            </p:nvSpPr>
            <p:spPr>
              <a:xfrm>
                <a:off x="1811718" y="4351913"/>
                <a:ext cx="8568558" cy="553998"/>
              </a:xfrm>
              <a:prstGeom prst="rect">
                <a:avLst/>
              </a:prstGeom>
              <a:blipFill>
                <a:blip r:embed="rId3"/>
                <a:stretch>
                  <a:fillRect l="-1627" t="-13333" b="-31111"/>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29" name="CasellaDiTesto 28">
                <a:extLst>
                  <a:ext uri="{FF2B5EF4-FFF2-40B4-BE49-F238E27FC236}">
                    <a16:creationId xmlns:a16="http://schemas.microsoft.com/office/drawing/2014/main" id="{0CE71E2D-6A39-7577-B6EE-8846E2C76592}"/>
                  </a:ext>
                </a:extLst>
              </p:cNvPr>
              <p:cNvSpPr txBox="1"/>
              <p:nvPr/>
            </p:nvSpPr>
            <p:spPr>
              <a:xfrm>
                <a:off x="400271" y="946472"/>
                <a:ext cx="11391452" cy="296061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it-IT" sz="3000" b="0" i="1" smtClean="0">
                          <a:solidFill>
                            <a:schemeClr val="tx1"/>
                          </a:solidFill>
                          <a:latin typeface="Cambria Math" panose="02040503050406030204" pitchFamily="18" charset="0"/>
                        </a:rPr>
                        <m:t>𝐽</m:t>
                      </m:r>
                      <m:d>
                        <m:dPr>
                          <m:ctrlPr>
                            <a:rPr lang="it-IT" sz="3000" b="0" i="1" smtClean="0">
                              <a:solidFill>
                                <a:schemeClr val="tx1"/>
                              </a:solidFill>
                              <a:latin typeface="Cambria Math" panose="02040503050406030204" pitchFamily="18" charset="0"/>
                            </a:rPr>
                          </m:ctrlPr>
                        </m:dPr>
                        <m:e>
                          <m:r>
                            <m:rPr>
                              <m:sty m:val="p"/>
                            </m:rPr>
                            <a:rPr lang="it-IT" sz="3000" b="0" i="0" smtClean="0">
                              <a:solidFill>
                                <a:schemeClr val="tx1"/>
                              </a:solidFill>
                              <a:latin typeface="Cambria Math" panose="02040503050406030204" pitchFamily="18" charset="0"/>
                            </a:rPr>
                            <m:t>Ψ</m:t>
                          </m:r>
                          <m:d>
                            <m:dPr>
                              <m:ctrlPr>
                                <a:rPr lang="it-IT" sz="3000" b="0" i="1" smtClean="0">
                                  <a:solidFill>
                                    <a:schemeClr val="tx1"/>
                                  </a:solidFill>
                                  <a:latin typeface="Cambria Math" panose="02040503050406030204" pitchFamily="18" charset="0"/>
                                </a:rPr>
                              </m:ctrlPr>
                            </m:dPr>
                            <m:e>
                              <m:r>
                                <a:rPr lang="it-IT" sz="3000" b="0" i="1" smtClean="0">
                                  <a:solidFill>
                                    <a:schemeClr val="tx1"/>
                                  </a:solidFill>
                                  <a:latin typeface="Cambria Math" panose="02040503050406030204" pitchFamily="18" charset="0"/>
                                </a:rPr>
                                <m:t>𝑘</m:t>
                              </m:r>
                            </m:e>
                          </m:d>
                          <m:r>
                            <a:rPr lang="it-IT" sz="3000" b="0" i="1" smtClean="0">
                              <a:solidFill>
                                <a:schemeClr val="tx1"/>
                              </a:solidFill>
                              <a:latin typeface="Cambria Math" panose="02040503050406030204" pitchFamily="18" charset="0"/>
                            </a:rPr>
                            <m:t>;</m:t>
                          </m:r>
                          <m:r>
                            <a:rPr lang="it-IT" sz="3000" b="0" i="1" smtClean="0">
                              <a:solidFill>
                                <a:schemeClr val="tx1"/>
                              </a:solidFill>
                              <a:latin typeface="Cambria Math" panose="02040503050406030204" pitchFamily="18" charset="0"/>
                            </a:rPr>
                            <m:t>𝜃</m:t>
                          </m:r>
                        </m:e>
                      </m:d>
                      <m:r>
                        <a:rPr lang="it-IT" sz="3000" b="0" i="1" smtClean="0">
                          <a:solidFill>
                            <a:schemeClr val="tx1"/>
                          </a:solidFill>
                          <a:latin typeface="Cambria Math" panose="02040503050406030204" pitchFamily="18" charset="0"/>
                        </a:rPr>
                        <m:t>=</m:t>
                      </m:r>
                      <m:nary>
                        <m:naryPr>
                          <m:chr m:val="∑"/>
                          <m:ctrlPr>
                            <a:rPr lang="it-IT" sz="3000" i="1" smtClean="0">
                              <a:solidFill>
                                <a:schemeClr val="tx1"/>
                              </a:solidFill>
                              <a:latin typeface="Cambria Math" panose="02040503050406030204" pitchFamily="18" charset="0"/>
                            </a:rPr>
                          </m:ctrlPr>
                        </m:naryPr>
                        <m:sub>
                          <m:r>
                            <m:rPr>
                              <m:brk m:alnAt="23"/>
                            </m:rPr>
                            <a:rPr lang="it-IT" sz="3000" b="0" i="1" smtClean="0">
                              <a:solidFill>
                                <a:schemeClr val="tx1"/>
                              </a:solidFill>
                              <a:latin typeface="Cambria Math" panose="02040503050406030204" pitchFamily="18" charset="0"/>
                            </a:rPr>
                            <m:t>𝑗</m:t>
                          </m:r>
                          <m:r>
                            <a:rPr lang="it-IT" sz="3000" b="0" i="1" smtClean="0">
                              <a:solidFill>
                                <a:schemeClr val="tx1"/>
                              </a:solidFill>
                              <a:latin typeface="Cambria Math" panose="02040503050406030204" pitchFamily="18" charset="0"/>
                            </a:rPr>
                            <m:t>=0</m:t>
                          </m:r>
                        </m:sub>
                        <m:sup>
                          <m:r>
                            <a:rPr lang="it-IT" sz="3000" b="0" i="1" smtClean="0">
                              <a:solidFill>
                                <a:schemeClr val="tx1"/>
                              </a:solidFill>
                              <a:latin typeface="Cambria Math" panose="02040503050406030204" pitchFamily="18" charset="0"/>
                            </a:rPr>
                            <m:t>𝑁</m:t>
                          </m:r>
                          <m:r>
                            <a:rPr lang="it-IT" sz="3000" b="0" i="1" smtClean="0">
                              <a:solidFill>
                                <a:schemeClr val="tx1"/>
                              </a:solidFill>
                              <a:latin typeface="Cambria Math" panose="02040503050406030204" pitchFamily="18" charset="0"/>
                            </a:rPr>
                            <m:t>−1</m:t>
                          </m:r>
                        </m:sup>
                        <m:e>
                          <m:d>
                            <m:dPr>
                              <m:ctrlPr>
                                <a:rPr lang="it-IT" sz="3000" b="0" i="1" smtClean="0">
                                  <a:solidFill>
                                    <a:schemeClr val="tx1"/>
                                  </a:solidFill>
                                  <a:latin typeface="Cambria Math" panose="02040503050406030204" pitchFamily="18" charset="0"/>
                                </a:rPr>
                              </m:ctrlPr>
                            </m:dPr>
                            <m:e>
                              <m:sSubSup>
                                <m:sSubSupPr>
                                  <m:ctrlPr>
                                    <a:rPr lang="it-IT" sz="3000" b="0" i="1" smtClean="0">
                                      <a:solidFill>
                                        <a:schemeClr val="tx1"/>
                                      </a:solidFill>
                                      <a:latin typeface="Cambria Math" panose="02040503050406030204" pitchFamily="18" charset="0"/>
                                    </a:rPr>
                                  </m:ctrlPr>
                                </m:sSubSupPr>
                                <m:e>
                                  <m:d>
                                    <m:dPr>
                                      <m:begChr m:val="‖"/>
                                      <m:endChr m:val="‖"/>
                                      <m:ctrlPr>
                                        <a:rPr lang="it-IT" sz="3000" b="0" i="1" smtClean="0">
                                          <a:solidFill>
                                            <a:schemeClr val="tx1"/>
                                          </a:solidFill>
                                          <a:latin typeface="Cambria Math" panose="02040503050406030204" pitchFamily="18" charset="0"/>
                                        </a:rPr>
                                      </m:ctrlPr>
                                    </m:dPr>
                                    <m:e>
                                      <m:r>
                                        <a:rPr lang="it-IT" sz="3000" b="0" i="1" smtClean="0">
                                          <a:solidFill>
                                            <a:schemeClr val="tx1"/>
                                          </a:solidFill>
                                          <a:latin typeface="Cambria Math" panose="02040503050406030204" pitchFamily="18" charset="0"/>
                                        </a:rPr>
                                        <m:t>𝑦</m:t>
                                      </m:r>
                                      <m:d>
                                        <m:dPr>
                                          <m:ctrlPr>
                                            <a:rPr lang="it-IT" sz="3000" b="0" i="1" smtClean="0">
                                              <a:solidFill>
                                                <a:schemeClr val="tx1"/>
                                              </a:solidFill>
                                              <a:latin typeface="Cambria Math" panose="02040503050406030204" pitchFamily="18" charset="0"/>
                                            </a:rPr>
                                          </m:ctrlPr>
                                        </m:dPr>
                                        <m:e>
                                          <m:r>
                                            <a:rPr lang="it-IT" sz="3000" b="0" i="1" smtClean="0">
                                              <a:solidFill>
                                                <a:schemeClr val="tx1"/>
                                              </a:solidFill>
                                              <a:latin typeface="Cambria Math" panose="02040503050406030204" pitchFamily="18" charset="0"/>
                                            </a:rPr>
                                            <m:t>𝑗</m:t>
                                          </m:r>
                                        </m:e>
                                      </m:d>
                                      <m:r>
                                        <a:rPr lang="it-IT" sz="3000" b="0" i="1" smtClean="0">
                                          <a:solidFill>
                                            <a:schemeClr val="tx1"/>
                                          </a:solidFill>
                                          <a:latin typeface="Cambria Math" panose="02040503050406030204" pitchFamily="18" charset="0"/>
                                        </a:rPr>
                                        <m:t>−</m:t>
                                      </m:r>
                                      <m:sSub>
                                        <m:sSubPr>
                                          <m:ctrlPr>
                                            <a:rPr lang="it-IT" sz="3000" b="1" i="1" smtClean="0">
                                              <a:solidFill>
                                                <a:schemeClr val="accent1"/>
                                              </a:solidFill>
                                              <a:latin typeface="Cambria Math" panose="02040503050406030204" pitchFamily="18" charset="0"/>
                                            </a:rPr>
                                          </m:ctrlPr>
                                        </m:sSubPr>
                                        <m:e>
                                          <m:r>
                                            <a:rPr lang="it-IT" sz="3000" b="1" i="1" smtClean="0">
                                              <a:solidFill>
                                                <a:schemeClr val="accent1"/>
                                              </a:solidFill>
                                              <a:latin typeface="Cambria Math" panose="02040503050406030204" pitchFamily="18" charset="0"/>
                                            </a:rPr>
                                            <m:t>𝒚</m:t>
                                          </m:r>
                                        </m:e>
                                        <m:sub>
                                          <m:r>
                                            <a:rPr lang="it-IT" sz="3000" b="1" i="1" smtClean="0">
                                              <a:solidFill>
                                                <a:schemeClr val="accent1"/>
                                              </a:solidFill>
                                              <a:latin typeface="Cambria Math" panose="02040503050406030204" pitchFamily="18" charset="0"/>
                                            </a:rPr>
                                            <m:t>𝒂</m:t>
                                          </m:r>
                                        </m:sub>
                                      </m:sSub>
                                    </m:e>
                                  </m:d>
                                </m:e>
                                <m:sub>
                                  <m:r>
                                    <a:rPr lang="it-IT" sz="3000" b="0" i="1" smtClean="0">
                                      <a:solidFill>
                                        <a:schemeClr val="tx1"/>
                                      </a:solidFill>
                                      <a:latin typeface="Cambria Math" panose="02040503050406030204" pitchFamily="18" charset="0"/>
                                    </a:rPr>
                                    <m:t>𝑄</m:t>
                                  </m:r>
                                </m:sub>
                                <m:sup>
                                  <m:r>
                                    <a:rPr lang="it-IT" sz="3000" b="0" i="1" smtClean="0">
                                      <a:solidFill>
                                        <a:schemeClr val="tx1"/>
                                      </a:solidFill>
                                      <a:latin typeface="Cambria Math" panose="02040503050406030204" pitchFamily="18" charset="0"/>
                                    </a:rPr>
                                    <m:t>2</m:t>
                                  </m:r>
                                </m:sup>
                              </m:sSubSup>
                              <m:r>
                                <a:rPr lang="it-IT" sz="3000" b="0" i="1" smtClean="0">
                                  <a:solidFill>
                                    <a:schemeClr val="tx1"/>
                                  </a:solidFill>
                                  <a:latin typeface="Cambria Math" panose="02040503050406030204" pitchFamily="18" charset="0"/>
                                </a:rPr>
                                <m:t>+</m:t>
                              </m:r>
                              <m:sSubSup>
                                <m:sSubSupPr>
                                  <m:ctrlPr>
                                    <a:rPr lang="it-IT" sz="3000" b="0" i="1" smtClean="0">
                                      <a:solidFill>
                                        <a:schemeClr val="tx1"/>
                                      </a:solidFill>
                                      <a:latin typeface="Cambria Math" panose="02040503050406030204" pitchFamily="18" charset="0"/>
                                    </a:rPr>
                                  </m:ctrlPr>
                                </m:sSubSupPr>
                                <m:e>
                                  <m:d>
                                    <m:dPr>
                                      <m:begChr m:val="‖"/>
                                      <m:endChr m:val="‖"/>
                                      <m:ctrlPr>
                                        <a:rPr lang="it-IT" sz="3000" b="0" i="1" smtClean="0">
                                          <a:solidFill>
                                            <a:schemeClr val="tx1"/>
                                          </a:solidFill>
                                          <a:latin typeface="Cambria Math" panose="02040503050406030204" pitchFamily="18" charset="0"/>
                                        </a:rPr>
                                      </m:ctrlPr>
                                    </m:dPr>
                                    <m:e>
                                      <m:r>
                                        <a:rPr lang="it-IT" sz="3000" b="0" i="1" smtClean="0">
                                          <a:solidFill>
                                            <a:schemeClr val="tx1"/>
                                          </a:solidFill>
                                          <a:latin typeface="Cambria Math" panose="02040503050406030204" pitchFamily="18" charset="0"/>
                                        </a:rPr>
                                        <m:t>𝑢</m:t>
                                      </m:r>
                                      <m:d>
                                        <m:dPr>
                                          <m:ctrlPr>
                                            <a:rPr lang="it-IT" sz="3000" b="0" i="1" smtClean="0">
                                              <a:solidFill>
                                                <a:schemeClr val="tx1"/>
                                              </a:solidFill>
                                              <a:latin typeface="Cambria Math" panose="02040503050406030204" pitchFamily="18" charset="0"/>
                                            </a:rPr>
                                          </m:ctrlPr>
                                        </m:dPr>
                                        <m:e>
                                          <m:r>
                                            <a:rPr lang="it-IT" sz="3000" b="0" i="1" smtClean="0">
                                              <a:solidFill>
                                                <a:schemeClr val="tx1"/>
                                              </a:solidFill>
                                              <a:latin typeface="Cambria Math" panose="02040503050406030204" pitchFamily="18" charset="0"/>
                                            </a:rPr>
                                            <m:t>𝑗</m:t>
                                          </m:r>
                                        </m:e>
                                      </m:d>
                                      <m:r>
                                        <a:rPr lang="it-IT" sz="3000" b="0" i="1" smtClean="0">
                                          <a:solidFill>
                                            <a:schemeClr val="tx1"/>
                                          </a:solidFill>
                                          <a:latin typeface="Cambria Math" panose="02040503050406030204" pitchFamily="18" charset="0"/>
                                        </a:rPr>
                                        <m:t>−</m:t>
                                      </m:r>
                                      <m:sSub>
                                        <m:sSubPr>
                                          <m:ctrlPr>
                                            <a:rPr lang="it-IT" sz="3000" i="1" smtClean="0">
                                              <a:solidFill>
                                                <a:schemeClr val="tx1"/>
                                              </a:solidFill>
                                              <a:latin typeface="Cambria Math" panose="02040503050406030204" pitchFamily="18" charset="0"/>
                                            </a:rPr>
                                          </m:ctrlPr>
                                        </m:sSubPr>
                                        <m:e>
                                          <m:r>
                                            <a:rPr lang="it-IT" sz="3000" b="0" i="1" smtClean="0">
                                              <a:solidFill>
                                                <a:schemeClr val="tx1"/>
                                              </a:solidFill>
                                              <a:latin typeface="Cambria Math" panose="02040503050406030204" pitchFamily="18" charset="0"/>
                                            </a:rPr>
                                            <m:t>𝑢</m:t>
                                          </m:r>
                                        </m:e>
                                        <m:sub>
                                          <m:r>
                                            <a:rPr lang="it-IT" sz="3000" b="0" i="1" smtClean="0">
                                              <a:solidFill>
                                                <a:schemeClr val="tx1"/>
                                              </a:solidFill>
                                              <a:latin typeface="Cambria Math" panose="02040503050406030204" pitchFamily="18" charset="0"/>
                                            </a:rPr>
                                            <m:t>𝑎</m:t>
                                          </m:r>
                                        </m:sub>
                                      </m:sSub>
                                    </m:e>
                                  </m:d>
                                </m:e>
                                <m:sub>
                                  <m:r>
                                    <a:rPr lang="it-IT" sz="3000" b="0" i="1" smtClean="0">
                                      <a:solidFill>
                                        <a:schemeClr val="tx1"/>
                                      </a:solidFill>
                                      <a:latin typeface="Cambria Math" panose="02040503050406030204" pitchFamily="18" charset="0"/>
                                    </a:rPr>
                                    <m:t>𝑅</m:t>
                                  </m:r>
                                </m:sub>
                                <m:sup>
                                  <m:r>
                                    <a:rPr lang="it-IT" sz="3000" b="0" i="1" smtClean="0">
                                      <a:solidFill>
                                        <a:schemeClr val="tx1"/>
                                      </a:solidFill>
                                      <a:latin typeface="Cambria Math" panose="02040503050406030204" pitchFamily="18" charset="0"/>
                                    </a:rPr>
                                    <m:t>2</m:t>
                                  </m:r>
                                </m:sup>
                              </m:sSubSup>
                            </m:e>
                          </m:d>
                        </m:e>
                      </m:nary>
                      <m:r>
                        <a:rPr lang="it-IT" sz="3000" b="0" i="1" smtClean="0">
                          <a:solidFill>
                            <a:schemeClr val="tx1"/>
                          </a:solidFill>
                          <a:latin typeface="Cambria Math" panose="02040503050406030204" pitchFamily="18" charset="0"/>
                        </a:rPr>
                        <m:t>+</m:t>
                      </m:r>
                      <m:sSubSup>
                        <m:sSubSupPr>
                          <m:ctrlPr>
                            <a:rPr lang="it-IT" sz="3000" i="1">
                              <a:solidFill>
                                <a:schemeClr val="tx1"/>
                              </a:solidFill>
                              <a:latin typeface="Cambria Math" panose="02040503050406030204" pitchFamily="18" charset="0"/>
                            </a:rPr>
                          </m:ctrlPr>
                        </m:sSubSupPr>
                        <m:e>
                          <m:d>
                            <m:dPr>
                              <m:begChr m:val="‖"/>
                              <m:endChr m:val="‖"/>
                              <m:ctrlPr>
                                <a:rPr lang="it-IT" sz="3000" i="1">
                                  <a:solidFill>
                                    <a:schemeClr val="tx1"/>
                                  </a:solidFill>
                                  <a:latin typeface="Cambria Math" panose="02040503050406030204" pitchFamily="18" charset="0"/>
                                </a:rPr>
                              </m:ctrlPr>
                            </m:dPr>
                            <m:e>
                              <m:sSub>
                                <m:sSubPr>
                                  <m:ctrlPr>
                                    <a:rPr lang="it-IT" sz="3000" i="1">
                                      <a:solidFill>
                                        <a:schemeClr val="tx1"/>
                                      </a:solidFill>
                                      <a:latin typeface="Cambria Math" panose="02040503050406030204" pitchFamily="18" charset="0"/>
                                    </a:rPr>
                                  </m:ctrlPr>
                                </m:sSubPr>
                                <m:e>
                                  <m:r>
                                    <a:rPr lang="it-IT" sz="3000" i="1">
                                      <a:solidFill>
                                        <a:schemeClr val="tx1"/>
                                      </a:solidFill>
                                      <a:latin typeface="Cambria Math" panose="02040503050406030204" pitchFamily="18" charset="0"/>
                                    </a:rPr>
                                    <m:t>𝑥</m:t>
                                  </m:r>
                                </m:e>
                                <m:sub>
                                  <m:r>
                                    <a:rPr lang="it-IT" sz="3000" i="1">
                                      <a:solidFill>
                                        <a:schemeClr val="tx1"/>
                                      </a:solidFill>
                                      <a:latin typeface="Cambria Math" panose="02040503050406030204" pitchFamily="18" charset="0"/>
                                    </a:rPr>
                                    <m:t>𝑐</m:t>
                                  </m:r>
                                </m:sub>
                              </m:sSub>
                              <m:d>
                                <m:dPr>
                                  <m:ctrlPr>
                                    <a:rPr lang="it-IT" sz="3000" i="1">
                                      <a:solidFill>
                                        <a:schemeClr val="tx1"/>
                                      </a:solidFill>
                                      <a:latin typeface="Cambria Math" panose="02040503050406030204" pitchFamily="18" charset="0"/>
                                    </a:rPr>
                                  </m:ctrlPr>
                                </m:dPr>
                                <m:e>
                                  <m:r>
                                    <a:rPr lang="it-IT" sz="3000" i="1">
                                      <a:solidFill>
                                        <a:schemeClr val="tx1"/>
                                      </a:solidFill>
                                      <a:latin typeface="Cambria Math" panose="02040503050406030204" pitchFamily="18" charset="0"/>
                                    </a:rPr>
                                    <m:t>𝑁</m:t>
                                  </m:r>
                                </m:e>
                              </m:d>
                              <m:r>
                                <a:rPr lang="it-IT" sz="3000" i="1">
                                  <a:solidFill>
                                    <a:schemeClr val="tx1"/>
                                  </a:solidFill>
                                  <a:latin typeface="Cambria Math" panose="02040503050406030204" pitchFamily="18" charset="0"/>
                                </a:rPr>
                                <m:t>−</m:t>
                              </m:r>
                              <m:sSub>
                                <m:sSubPr>
                                  <m:ctrlPr>
                                    <a:rPr lang="it-IT" sz="3000" b="1" i="1" smtClean="0">
                                      <a:solidFill>
                                        <a:schemeClr val="accent1"/>
                                      </a:solidFill>
                                      <a:latin typeface="Cambria Math" panose="02040503050406030204" pitchFamily="18" charset="0"/>
                                    </a:rPr>
                                  </m:ctrlPr>
                                </m:sSubPr>
                                <m:e>
                                  <m:r>
                                    <a:rPr lang="it-IT" sz="3000" b="1" i="1">
                                      <a:solidFill>
                                        <a:schemeClr val="accent1"/>
                                      </a:solidFill>
                                      <a:latin typeface="Cambria Math" panose="02040503050406030204" pitchFamily="18" charset="0"/>
                                    </a:rPr>
                                    <m:t>𝒙</m:t>
                                  </m:r>
                                </m:e>
                                <m:sub>
                                  <m:r>
                                    <a:rPr lang="it-IT" sz="3000" b="1" i="1">
                                      <a:solidFill>
                                        <a:schemeClr val="accent1"/>
                                      </a:solidFill>
                                      <a:latin typeface="Cambria Math" panose="02040503050406030204" pitchFamily="18" charset="0"/>
                                    </a:rPr>
                                    <m:t>𝒂</m:t>
                                  </m:r>
                                </m:sub>
                              </m:sSub>
                            </m:e>
                          </m:d>
                        </m:e>
                        <m:sub>
                          <m:r>
                            <a:rPr lang="it-IT" sz="3000" i="1">
                              <a:solidFill>
                                <a:schemeClr val="tx1"/>
                              </a:solidFill>
                              <a:latin typeface="Cambria Math" panose="02040503050406030204" pitchFamily="18" charset="0"/>
                            </a:rPr>
                            <m:t>𝑃</m:t>
                          </m:r>
                        </m:sub>
                        <m:sup>
                          <m:r>
                            <a:rPr lang="it-IT" sz="3000" i="1">
                              <a:solidFill>
                                <a:schemeClr val="tx1"/>
                              </a:solidFill>
                              <a:latin typeface="Cambria Math" panose="02040503050406030204" pitchFamily="18" charset="0"/>
                            </a:rPr>
                            <m:t>2</m:t>
                          </m:r>
                        </m:sup>
                      </m:sSubSup>
                      <m:r>
                        <a:rPr lang="it-IT" sz="3000" b="0" i="1" smtClean="0">
                          <a:solidFill>
                            <a:schemeClr val="tx1"/>
                          </a:solidFill>
                          <a:latin typeface="Cambria Math" panose="02040503050406030204" pitchFamily="18" charset="0"/>
                        </a:rPr>
                        <m:t>+</m:t>
                      </m:r>
                    </m:oMath>
                  </m:oMathPara>
                </a14:m>
                <a:endParaRPr lang="it-IT" sz="3000" b="0" i="1" dirty="0">
                  <a:solidFill>
                    <a:schemeClr val="tx1"/>
                  </a:solidFill>
                  <a:latin typeface="Cambria Math" panose="02040503050406030204" pitchFamily="18" charset="0"/>
                </a:endParaRPr>
              </a:p>
              <a:p>
                <a:endParaRPr lang="it-IT" sz="3000" b="0" i="1" dirty="0">
                  <a:solidFill>
                    <a:schemeClr val="tx1"/>
                  </a:solidFill>
                  <a:latin typeface="Cambria Math" panose="02040503050406030204" pitchFamily="18" charset="0"/>
                </a:endParaRPr>
              </a:p>
              <a:p>
                <a:endParaRPr lang="it-IT" sz="3000" b="0" i="1" dirty="0">
                  <a:solidFill>
                    <a:schemeClr val="tx1"/>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it-IT" sz="3000" b="0" i="1" smtClean="0">
                          <a:solidFill>
                            <a:schemeClr val="tx1"/>
                          </a:solidFill>
                          <a:latin typeface="Cambria Math" panose="02040503050406030204" pitchFamily="18" charset="0"/>
                        </a:rPr>
                        <m:t>              + </m:t>
                      </m:r>
                      <m:sSubSup>
                        <m:sSubSupPr>
                          <m:ctrlPr>
                            <a:rPr lang="it-IT" sz="3000" b="0" i="1" smtClean="0">
                              <a:solidFill>
                                <a:schemeClr val="tx1"/>
                              </a:solidFill>
                              <a:latin typeface="Cambria Math" panose="02040503050406030204" pitchFamily="18" charset="0"/>
                            </a:rPr>
                          </m:ctrlPr>
                        </m:sSubSupPr>
                        <m:e>
                          <m:d>
                            <m:dPr>
                              <m:begChr m:val="‖"/>
                              <m:endChr m:val="‖"/>
                              <m:ctrlPr>
                                <a:rPr lang="it-IT" sz="3000" b="0" i="1" smtClean="0">
                                  <a:solidFill>
                                    <a:schemeClr val="tx1"/>
                                  </a:solidFill>
                                  <a:latin typeface="Cambria Math" panose="02040503050406030204" pitchFamily="18" charset="0"/>
                                </a:rPr>
                              </m:ctrlPr>
                            </m:dPr>
                            <m:e>
                              <m:sSub>
                                <m:sSubPr>
                                  <m:ctrlPr>
                                    <a:rPr lang="it-IT" sz="3000" b="1" i="1" smtClean="0">
                                      <a:solidFill>
                                        <a:schemeClr val="accent1"/>
                                      </a:solidFill>
                                      <a:latin typeface="Cambria Math" panose="02040503050406030204" pitchFamily="18" charset="0"/>
                                    </a:rPr>
                                  </m:ctrlPr>
                                </m:sSubPr>
                                <m:e>
                                  <m:r>
                                    <a:rPr lang="it-IT" sz="3000" b="1" i="1" smtClean="0">
                                      <a:solidFill>
                                        <a:schemeClr val="accent1"/>
                                      </a:solidFill>
                                      <a:latin typeface="Cambria Math" panose="02040503050406030204" pitchFamily="18" charset="0"/>
                                    </a:rPr>
                                    <m:t>𝒚</m:t>
                                  </m:r>
                                </m:e>
                                <m:sub>
                                  <m:r>
                                    <a:rPr lang="it-IT" sz="3000" b="1" i="1" smtClean="0">
                                      <a:solidFill>
                                        <a:schemeClr val="accent1"/>
                                      </a:solidFill>
                                      <a:latin typeface="Cambria Math" panose="02040503050406030204" pitchFamily="18" charset="0"/>
                                    </a:rPr>
                                    <m:t>𝒂</m:t>
                                  </m:r>
                                </m:sub>
                              </m:sSub>
                              <m:r>
                                <a:rPr lang="it-IT" sz="3000" b="0" i="1" smtClean="0">
                                  <a:solidFill>
                                    <a:schemeClr val="tx1"/>
                                  </a:solidFill>
                                  <a:latin typeface="Cambria Math" panose="02040503050406030204" pitchFamily="18" charset="0"/>
                                </a:rPr>
                                <m:t>+</m:t>
                              </m:r>
                              <m:sSub>
                                <m:sSubPr>
                                  <m:ctrlPr>
                                    <a:rPr lang="it-IT" sz="3000" b="0" i="1" smtClean="0">
                                      <a:solidFill>
                                        <a:schemeClr val="tx1"/>
                                      </a:solidFill>
                                      <a:latin typeface="Cambria Math" panose="02040503050406030204" pitchFamily="18" charset="0"/>
                                    </a:rPr>
                                  </m:ctrlPr>
                                </m:sSubPr>
                                <m:e>
                                  <m:acc>
                                    <m:accPr>
                                      <m:chr m:val="̃"/>
                                      <m:ctrlPr>
                                        <a:rPr lang="it-IT" sz="3000" b="0" i="1" smtClean="0">
                                          <a:solidFill>
                                            <a:schemeClr val="tx1"/>
                                          </a:solidFill>
                                          <a:latin typeface="Cambria Math" panose="02040503050406030204" pitchFamily="18" charset="0"/>
                                        </a:rPr>
                                      </m:ctrlPr>
                                    </m:accPr>
                                    <m:e>
                                      <m:r>
                                        <a:rPr lang="it-IT" sz="3000" b="0" i="1" smtClean="0">
                                          <a:solidFill>
                                            <a:schemeClr val="tx1"/>
                                          </a:solidFill>
                                          <a:latin typeface="Cambria Math" panose="02040503050406030204" pitchFamily="18" charset="0"/>
                                        </a:rPr>
                                        <m:t>𝐶</m:t>
                                      </m:r>
                                    </m:e>
                                  </m:acc>
                                </m:e>
                                <m:sub>
                                  <m:r>
                                    <a:rPr lang="it-IT" sz="3000" b="0" i="1" smtClean="0">
                                      <a:solidFill>
                                        <a:schemeClr val="tx1"/>
                                      </a:solidFill>
                                      <a:latin typeface="Cambria Math" panose="02040503050406030204" pitchFamily="18" charset="0"/>
                                    </a:rPr>
                                    <m:t>𝜁</m:t>
                                  </m:r>
                                </m:sub>
                              </m:sSub>
                              <m:r>
                                <a:rPr lang="it-IT" sz="3000" b="0" i="1" smtClean="0">
                                  <a:solidFill>
                                    <a:schemeClr val="tx1"/>
                                  </a:solidFill>
                                  <a:latin typeface="Cambria Math" panose="02040503050406030204" pitchFamily="18" charset="0"/>
                                </a:rPr>
                                <m:t>⋅</m:t>
                              </m:r>
                              <m:r>
                                <a:rPr lang="it-IT" sz="3000" b="0" i="1" smtClean="0">
                                  <a:solidFill>
                                    <a:schemeClr val="tx1"/>
                                  </a:solidFill>
                                  <a:latin typeface="Cambria Math" panose="02040503050406030204" pitchFamily="18" charset="0"/>
                                </a:rPr>
                                <m:t>𝜁</m:t>
                              </m:r>
                              <m:d>
                                <m:dPr>
                                  <m:ctrlPr>
                                    <a:rPr lang="it-IT" sz="3000" b="0" i="1" smtClean="0">
                                      <a:solidFill>
                                        <a:schemeClr val="tx1"/>
                                      </a:solidFill>
                                      <a:latin typeface="Cambria Math" panose="02040503050406030204" pitchFamily="18" charset="0"/>
                                    </a:rPr>
                                  </m:ctrlPr>
                                </m:dPr>
                                <m:e>
                                  <m:r>
                                    <a:rPr lang="it-IT" sz="3000" b="0" i="1" smtClean="0">
                                      <a:solidFill>
                                        <a:schemeClr val="tx1"/>
                                      </a:solidFill>
                                      <a:latin typeface="Cambria Math" panose="02040503050406030204" pitchFamily="18" charset="0"/>
                                    </a:rPr>
                                    <m:t>𝑘</m:t>
                                  </m:r>
                                </m:e>
                              </m:d>
                              <m:r>
                                <a:rPr lang="it-IT" sz="3000" b="0" i="1" smtClean="0">
                                  <a:solidFill>
                                    <a:schemeClr val="tx1"/>
                                  </a:solidFill>
                                  <a:latin typeface="Cambria Math" panose="02040503050406030204" pitchFamily="18" charset="0"/>
                                </a:rPr>
                                <m:t>−</m:t>
                              </m:r>
                              <m:sSub>
                                <m:sSubPr>
                                  <m:ctrlPr>
                                    <a:rPr lang="it-IT" sz="3000" b="1" i="1" smtClean="0">
                                      <a:solidFill>
                                        <a:schemeClr val="accent1"/>
                                      </a:solidFill>
                                      <a:latin typeface="Cambria Math" panose="02040503050406030204" pitchFamily="18" charset="0"/>
                                    </a:rPr>
                                  </m:ctrlPr>
                                </m:sSubPr>
                                <m:e>
                                  <m:r>
                                    <a:rPr lang="it-IT" sz="3000" b="1" i="1" smtClean="0">
                                      <a:solidFill>
                                        <a:schemeClr val="accent1"/>
                                      </a:solidFill>
                                      <a:latin typeface="Cambria Math" panose="02040503050406030204" pitchFamily="18" charset="0"/>
                                    </a:rPr>
                                    <m:t>𝒚</m:t>
                                  </m:r>
                                </m:e>
                                <m:sub>
                                  <m:r>
                                    <a:rPr lang="it-IT" sz="3000" b="1" i="1" smtClean="0">
                                      <a:solidFill>
                                        <a:schemeClr val="accent1"/>
                                      </a:solidFill>
                                      <a:latin typeface="Cambria Math" panose="02040503050406030204" pitchFamily="18" charset="0"/>
                                    </a:rPr>
                                    <m:t>𝒂𝒖𝒙</m:t>
                                  </m:r>
                                </m:sub>
                              </m:sSub>
                            </m:e>
                          </m:d>
                        </m:e>
                        <m:sub>
                          <m:r>
                            <a:rPr lang="it-IT" sz="3000" b="0" i="1" smtClean="0">
                              <a:solidFill>
                                <a:schemeClr val="tx1"/>
                              </a:solidFill>
                              <a:latin typeface="Cambria Math" panose="02040503050406030204" pitchFamily="18" charset="0"/>
                            </a:rPr>
                            <m:t>𝑇</m:t>
                          </m:r>
                        </m:sub>
                        <m:sup>
                          <m:r>
                            <a:rPr lang="it-IT" sz="3000" b="0" i="1" smtClean="0">
                              <a:solidFill>
                                <a:schemeClr val="tx1"/>
                              </a:solidFill>
                              <a:latin typeface="Cambria Math" panose="02040503050406030204" pitchFamily="18" charset="0"/>
                            </a:rPr>
                            <m:t>2</m:t>
                          </m:r>
                        </m:sup>
                      </m:sSubSup>
                      <m:r>
                        <a:rPr lang="it-IT" sz="3000" b="0" i="1" smtClean="0">
                          <a:solidFill>
                            <a:schemeClr val="tx1"/>
                          </a:solidFill>
                          <a:latin typeface="Cambria Math" panose="02040503050406030204" pitchFamily="18" charset="0"/>
                        </a:rPr>
                        <m:t>+</m:t>
                      </m:r>
                      <m:sSubSup>
                        <m:sSubSupPr>
                          <m:ctrlPr>
                            <a:rPr lang="it-IT" sz="3000" b="0" i="1" smtClean="0">
                              <a:solidFill>
                                <a:schemeClr val="tx1"/>
                              </a:solidFill>
                              <a:latin typeface="Cambria Math" panose="02040503050406030204" pitchFamily="18" charset="0"/>
                            </a:rPr>
                          </m:ctrlPr>
                        </m:sSubSupPr>
                        <m:e>
                          <m:d>
                            <m:dPr>
                              <m:begChr m:val="‖"/>
                              <m:endChr m:val="‖"/>
                              <m:ctrlPr>
                                <a:rPr lang="it-IT" sz="3000" b="0" i="1" smtClean="0">
                                  <a:solidFill>
                                    <a:schemeClr val="tx1"/>
                                  </a:solidFill>
                                  <a:latin typeface="Cambria Math" panose="02040503050406030204" pitchFamily="18" charset="0"/>
                                </a:rPr>
                              </m:ctrlPr>
                            </m:dPr>
                            <m:e>
                              <m:sSub>
                                <m:sSubPr>
                                  <m:ctrlPr>
                                    <a:rPr lang="it-IT" sz="3000" b="1" i="1" smtClean="0">
                                      <a:solidFill>
                                        <a:schemeClr val="accent1"/>
                                      </a:solidFill>
                                      <a:latin typeface="Cambria Math" panose="02040503050406030204" pitchFamily="18" charset="0"/>
                                    </a:rPr>
                                  </m:ctrlPr>
                                </m:sSubPr>
                                <m:e>
                                  <m:r>
                                    <a:rPr lang="it-IT" sz="3000" b="1" i="1" smtClean="0">
                                      <a:solidFill>
                                        <a:schemeClr val="accent1"/>
                                      </a:solidFill>
                                      <a:latin typeface="Cambria Math" panose="02040503050406030204" pitchFamily="18" charset="0"/>
                                    </a:rPr>
                                    <m:t>𝒚</m:t>
                                  </m:r>
                                </m:e>
                                <m:sub>
                                  <m:r>
                                    <a:rPr lang="it-IT" sz="3000" b="1" i="1" smtClean="0">
                                      <a:solidFill>
                                        <a:schemeClr val="accent1"/>
                                      </a:solidFill>
                                      <a:latin typeface="Cambria Math" panose="02040503050406030204" pitchFamily="18" charset="0"/>
                                    </a:rPr>
                                    <m:t>𝒔</m:t>
                                  </m:r>
                                </m:sub>
                              </m:sSub>
                            </m:e>
                          </m:d>
                        </m:e>
                        <m:sub>
                          <m:r>
                            <a:rPr lang="it-IT" sz="3000" b="0" i="1" smtClean="0">
                              <a:solidFill>
                                <a:schemeClr val="tx1"/>
                              </a:solidFill>
                              <a:latin typeface="Cambria Math" panose="02040503050406030204" pitchFamily="18" charset="0"/>
                            </a:rPr>
                            <m:t>𝑇</m:t>
                          </m:r>
                        </m:sub>
                        <m:sup>
                          <m:r>
                            <a:rPr lang="it-IT" sz="3000" b="0" i="1" smtClean="0">
                              <a:solidFill>
                                <a:schemeClr val="tx1"/>
                              </a:solidFill>
                              <a:latin typeface="Cambria Math" panose="02040503050406030204" pitchFamily="18" charset="0"/>
                            </a:rPr>
                            <m:t>2</m:t>
                          </m:r>
                        </m:sup>
                      </m:sSubSup>
                      <m:r>
                        <a:rPr lang="it-IT" sz="3000" b="0" i="1" smtClean="0">
                          <a:solidFill>
                            <a:schemeClr val="tx1"/>
                          </a:solidFill>
                          <a:latin typeface="Cambria Math" panose="02040503050406030204" pitchFamily="18" charset="0"/>
                        </a:rPr>
                        <m:t>+</m:t>
                      </m:r>
                      <m:r>
                        <a:rPr lang="it-IT" sz="3000" b="1" i="1" smtClean="0">
                          <a:solidFill>
                            <a:schemeClr val="accent1"/>
                          </a:solidFill>
                          <a:latin typeface="Cambria Math" panose="02040503050406030204" pitchFamily="18" charset="0"/>
                        </a:rPr>
                        <m:t>𝝎</m:t>
                      </m:r>
                      <m:sSub>
                        <m:sSubPr>
                          <m:ctrlPr>
                            <a:rPr lang="it-IT" sz="3000" b="0" i="1" smtClean="0">
                              <a:solidFill>
                                <a:schemeClr val="tx1"/>
                              </a:solidFill>
                              <a:latin typeface="Cambria Math" panose="02040503050406030204" pitchFamily="18" charset="0"/>
                            </a:rPr>
                          </m:ctrlPr>
                        </m:sSubPr>
                        <m:e>
                          <m:r>
                            <a:rPr lang="it-IT" sz="3000" b="0" i="1" smtClean="0">
                              <a:solidFill>
                                <a:schemeClr val="tx1"/>
                              </a:solidFill>
                              <a:latin typeface="Cambria Math" panose="02040503050406030204" pitchFamily="18" charset="0"/>
                            </a:rPr>
                            <m:t>⋅</m:t>
                          </m:r>
                          <m:acc>
                            <m:accPr>
                              <m:chr m:val="̃"/>
                              <m:ctrlPr>
                                <a:rPr lang="it-IT" sz="3000" b="0" i="1" smtClean="0">
                                  <a:solidFill>
                                    <a:schemeClr val="tx1"/>
                                  </a:solidFill>
                                  <a:latin typeface="Cambria Math" panose="02040503050406030204" pitchFamily="18" charset="0"/>
                                </a:rPr>
                              </m:ctrlPr>
                            </m:accPr>
                            <m:e>
                              <m:r>
                                <a:rPr lang="it-IT" sz="3000" b="0" i="1" smtClean="0">
                                  <a:solidFill>
                                    <a:schemeClr val="tx1"/>
                                  </a:solidFill>
                                  <a:latin typeface="Cambria Math" panose="02040503050406030204" pitchFamily="18" charset="0"/>
                                </a:rPr>
                                <m:t>𝐶</m:t>
                              </m:r>
                            </m:e>
                          </m:acc>
                        </m:e>
                        <m:sub>
                          <m:r>
                            <a:rPr lang="it-IT" sz="3000" b="0" i="1" smtClean="0">
                              <a:solidFill>
                                <a:schemeClr val="tx1"/>
                              </a:solidFill>
                              <a:latin typeface="Cambria Math" panose="02040503050406030204" pitchFamily="18" charset="0"/>
                            </a:rPr>
                            <m:t>𝑡𝑜𝑡</m:t>
                          </m:r>
                        </m:sub>
                      </m:sSub>
                      <m:d>
                        <m:dPr>
                          <m:ctrlPr>
                            <a:rPr lang="it-IT" sz="3000" b="0" i="1" smtClean="0">
                              <a:solidFill>
                                <a:schemeClr val="tx1"/>
                              </a:solidFill>
                              <a:latin typeface="Cambria Math" panose="02040503050406030204" pitchFamily="18" charset="0"/>
                            </a:rPr>
                          </m:ctrlPr>
                        </m:dPr>
                        <m:e>
                          <m:r>
                            <a:rPr lang="it-IT" sz="3000" b="0" i="1" smtClean="0">
                              <a:solidFill>
                                <a:schemeClr val="tx1"/>
                              </a:solidFill>
                              <a:latin typeface="Cambria Math" panose="02040503050406030204" pitchFamily="18" charset="0"/>
                            </a:rPr>
                            <m:t>𝑘</m:t>
                          </m:r>
                        </m:e>
                      </m:d>
                    </m:oMath>
                  </m:oMathPara>
                </a14:m>
                <a:endParaRPr lang="it-IT" sz="3000" b="0" dirty="0">
                  <a:solidFill>
                    <a:schemeClr val="tx1"/>
                  </a:solidFill>
                </a:endParaRPr>
              </a:p>
            </p:txBody>
          </p:sp>
        </mc:Choice>
        <mc:Fallback xmlns="">
          <p:sp>
            <p:nvSpPr>
              <p:cNvPr id="29" name="CasellaDiTesto 28">
                <a:extLst>
                  <a:ext uri="{FF2B5EF4-FFF2-40B4-BE49-F238E27FC236}">
                    <a16:creationId xmlns:a16="http://schemas.microsoft.com/office/drawing/2014/main" id="{0CE71E2D-6A39-7577-B6EE-8846E2C76592}"/>
                  </a:ext>
                </a:extLst>
              </p:cNvPr>
              <p:cNvSpPr txBox="1">
                <a:spLocks noRot="1" noChangeAspect="1" noMove="1" noResize="1" noEditPoints="1" noAdjustHandles="1" noChangeArrowheads="1" noChangeShapeType="1" noTextEdit="1"/>
              </p:cNvSpPr>
              <p:nvPr/>
            </p:nvSpPr>
            <p:spPr>
              <a:xfrm>
                <a:off x="400271" y="946472"/>
                <a:ext cx="11391452" cy="2960619"/>
              </a:xfrm>
              <a:prstGeom prst="rect">
                <a:avLst/>
              </a:prstGeom>
              <a:blipFill>
                <a:blip r:embed="rId4"/>
                <a:stretch>
                  <a:fillRect l="-445" t="-49573" b="-21368"/>
                </a:stretch>
              </a:blipFill>
            </p:spPr>
            <p:txBody>
              <a:bodyPr/>
              <a:lstStyle/>
              <a:p>
                <a:r>
                  <a:rPr lang="it-IT">
                    <a:noFill/>
                  </a:rPr>
                  <a:t> </a:t>
                </a:r>
              </a:p>
            </p:txBody>
          </p:sp>
        </mc:Fallback>
      </mc:AlternateContent>
      <p:sp>
        <p:nvSpPr>
          <p:cNvPr id="30" name="Rettangolo con angoli arrotondati 29">
            <a:extLst>
              <a:ext uri="{FF2B5EF4-FFF2-40B4-BE49-F238E27FC236}">
                <a16:creationId xmlns:a16="http://schemas.microsoft.com/office/drawing/2014/main" id="{C1C80DF7-CF80-BB81-1901-A5A6F1857103}"/>
              </a:ext>
            </a:extLst>
          </p:cNvPr>
          <p:cNvSpPr/>
          <p:nvPr/>
        </p:nvSpPr>
        <p:spPr>
          <a:xfrm>
            <a:off x="2613484" y="762683"/>
            <a:ext cx="5839847" cy="1702675"/>
          </a:xfrm>
          <a:prstGeom prst="roundRect">
            <a:avLst/>
          </a:prstGeom>
          <a:noFill/>
          <a:ln w="38100">
            <a:solidFill>
              <a:srgbClr val="FF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1" name="Rettangolo con angoli arrotondati 30">
            <a:extLst>
              <a:ext uri="{FF2B5EF4-FFF2-40B4-BE49-F238E27FC236}">
                <a16:creationId xmlns:a16="http://schemas.microsoft.com/office/drawing/2014/main" id="{22C4B34F-9F0F-6A46-25D5-34078652C904}"/>
              </a:ext>
            </a:extLst>
          </p:cNvPr>
          <p:cNvSpPr/>
          <p:nvPr/>
        </p:nvSpPr>
        <p:spPr>
          <a:xfrm>
            <a:off x="8833406" y="762683"/>
            <a:ext cx="2548759" cy="1316421"/>
          </a:xfrm>
          <a:prstGeom prst="roundRect">
            <a:avLst/>
          </a:prstGeom>
          <a:noFill/>
          <a:ln w="38100">
            <a:solidFill>
              <a:srgbClr val="00B05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2" name="Rettangolo con angoli arrotondati 31">
            <a:extLst>
              <a:ext uri="{FF2B5EF4-FFF2-40B4-BE49-F238E27FC236}">
                <a16:creationId xmlns:a16="http://schemas.microsoft.com/office/drawing/2014/main" id="{012CF81B-1A9B-29BA-9AA9-5E479DAD0CC7}"/>
              </a:ext>
            </a:extLst>
          </p:cNvPr>
          <p:cNvSpPr/>
          <p:nvPr/>
        </p:nvSpPr>
        <p:spPr>
          <a:xfrm>
            <a:off x="2913680" y="2634822"/>
            <a:ext cx="4158165" cy="1323796"/>
          </a:xfrm>
          <a:prstGeom prst="roundRect">
            <a:avLst/>
          </a:prstGeom>
          <a:noFill/>
          <a:ln w="38100">
            <a:solidFill>
              <a:srgbClr val="00B0F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3" name="Rettangolo con angoli arrotondati 32">
            <a:extLst>
              <a:ext uri="{FF2B5EF4-FFF2-40B4-BE49-F238E27FC236}">
                <a16:creationId xmlns:a16="http://schemas.microsoft.com/office/drawing/2014/main" id="{A618574A-6B4C-EC4C-DB40-71038CA2ED73}"/>
              </a:ext>
            </a:extLst>
          </p:cNvPr>
          <p:cNvSpPr/>
          <p:nvPr/>
        </p:nvSpPr>
        <p:spPr>
          <a:xfrm>
            <a:off x="7430577" y="2634822"/>
            <a:ext cx="1077152" cy="1362465"/>
          </a:xfrm>
          <a:prstGeom prst="roundRect">
            <a:avLst/>
          </a:prstGeom>
          <a:noFill/>
          <a:ln w="38100">
            <a:solidFill>
              <a:srgbClr val="7030A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4" name="Rettangolo con angoli arrotondati 33">
            <a:extLst>
              <a:ext uri="{FF2B5EF4-FFF2-40B4-BE49-F238E27FC236}">
                <a16:creationId xmlns:a16="http://schemas.microsoft.com/office/drawing/2014/main" id="{C32CA130-5853-8652-0659-27285CA0A4AB}"/>
              </a:ext>
            </a:extLst>
          </p:cNvPr>
          <p:cNvSpPr/>
          <p:nvPr/>
        </p:nvSpPr>
        <p:spPr>
          <a:xfrm>
            <a:off x="8866461" y="2262893"/>
            <a:ext cx="1978920" cy="1735134"/>
          </a:xfrm>
          <a:prstGeom prst="roundRect">
            <a:avLst/>
          </a:prstGeom>
          <a:noFill/>
          <a:ln w="38100">
            <a:solidFill>
              <a:srgbClr val="FFC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5" name="CasellaDiTesto 34">
            <a:extLst>
              <a:ext uri="{FF2B5EF4-FFF2-40B4-BE49-F238E27FC236}">
                <a16:creationId xmlns:a16="http://schemas.microsoft.com/office/drawing/2014/main" id="{4838D556-9BCB-F8A4-2B9A-FE1A04DF6B4A}"/>
              </a:ext>
            </a:extLst>
          </p:cNvPr>
          <p:cNvSpPr txBox="1"/>
          <p:nvPr/>
        </p:nvSpPr>
        <p:spPr>
          <a:xfrm>
            <a:off x="4432448" y="813640"/>
            <a:ext cx="2201917" cy="477054"/>
          </a:xfrm>
          <a:prstGeom prst="rect">
            <a:avLst/>
          </a:prstGeom>
          <a:noFill/>
        </p:spPr>
        <p:txBody>
          <a:bodyPr wrap="square" rtlCol="0">
            <a:spAutoFit/>
          </a:bodyPr>
          <a:lstStyle/>
          <a:p>
            <a:r>
              <a:rPr lang="it-IT" sz="2500" b="1" dirty="0">
                <a:solidFill>
                  <a:srgbClr val="FF0000"/>
                </a:solidFill>
                <a:latin typeface="Times New Roman" panose="02020603050405020304" pitchFamily="18" charset="0"/>
                <a:cs typeface="Times New Roman" panose="02020603050405020304" pitchFamily="18" charset="0"/>
              </a:rPr>
              <a:t>Costo di tappa</a:t>
            </a:r>
          </a:p>
        </p:txBody>
      </p:sp>
      <p:sp>
        <p:nvSpPr>
          <p:cNvPr id="36" name="CasellaDiTesto 35">
            <a:extLst>
              <a:ext uri="{FF2B5EF4-FFF2-40B4-BE49-F238E27FC236}">
                <a16:creationId xmlns:a16="http://schemas.microsoft.com/office/drawing/2014/main" id="{18A9B1DF-D2F5-D3E2-4F6F-2F5E3048AC63}"/>
              </a:ext>
            </a:extLst>
          </p:cNvPr>
          <p:cNvSpPr txBox="1"/>
          <p:nvPr/>
        </p:nvSpPr>
        <p:spPr>
          <a:xfrm>
            <a:off x="8909047" y="812233"/>
            <a:ext cx="2397475" cy="477054"/>
          </a:xfrm>
          <a:prstGeom prst="rect">
            <a:avLst/>
          </a:prstGeom>
          <a:noFill/>
        </p:spPr>
        <p:txBody>
          <a:bodyPr wrap="square" rtlCol="0">
            <a:spAutoFit/>
          </a:bodyPr>
          <a:lstStyle/>
          <a:p>
            <a:r>
              <a:rPr lang="it-IT" sz="2500" b="1" dirty="0">
                <a:solidFill>
                  <a:srgbClr val="00B050"/>
                </a:solidFill>
                <a:latin typeface="Times New Roman" panose="02020603050405020304" pitchFamily="18" charset="0"/>
                <a:cs typeface="Times New Roman" panose="02020603050405020304" pitchFamily="18" charset="0"/>
              </a:rPr>
              <a:t>Costo terminale</a:t>
            </a:r>
          </a:p>
        </p:txBody>
      </p:sp>
      <p:sp>
        <p:nvSpPr>
          <p:cNvPr id="37" name="CasellaDiTesto 36">
            <a:extLst>
              <a:ext uri="{FF2B5EF4-FFF2-40B4-BE49-F238E27FC236}">
                <a16:creationId xmlns:a16="http://schemas.microsoft.com/office/drawing/2014/main" id="{E3F6AAD3-937C-01BD-EAE7-5D425767F59A}"/>
              </a:ext>
            </a:extLst>
          </p:cNvPr>
          <p:cNvSpPr txBox="1"/>
          <p:nvPr/>
        </p:nvSpPr>
        <p:spPr>
          <a:xfrm>
            <a:off x="3728423" y="2706677"/>
            <a:ext cx="2528677" cy="477054"/>
          </a:xfrm>
          <a:prstGeom prst="rect">
            <a:avLst/>
          </a:prstGeom>
          <a:noFill/>
        </p:spPr>
        <p:txBody>
          <a:bodyPr wrap="square" rtlCol="0">
            <a:spAutoFit/>
          </a:bodyPr>
          <a:lstStyle/>
          <a:p>
            <a:r>
              <a:rPr lang="it-IT" sz="2500" b="1" dirty="0">
                <a:solidFill>
                  <a:srgbClr val="00B0F0"/>
                </a:solidFill>
                <a:latin typeface="Times New Roman" panose="02020603050405020304" pitchFamily="18" charset="0"/>
                <a:cs typeface="Times New Roman" panose="02020603050405020304" pitchFamily="18" charset="0"/>
              </a:rPr>
              <a:t>Costo offset-free</a:t>
            </a:r>
          </a:p>
        </p:txBody>
      </p:sp>
      <p:sp>
        <p:nvSpPr>
          <p:cNvPr id="38" name="CasellaDiTesto 37">
            <a:extLst>
              <a:ext uri="{FF2B5EF4-FFF2-40B4-BE49-F238E27FC236}">
                <a16:creationId xmlns:a16="http://schemas.microsoft.com/office/drawing/2014/main" id="{25A197D3-2B69-B7E9-A4D0-61E052E3BABE}"/>
              </a:ext>
            </a:extLst>
          </p:cNvPr>
          <p:cNvSpPr txBox="1"/>
          <p:nvPr/>
        </p:nvSpPr>
        <p:spPr>
          <a:xfrm>
            <a:off x="7502081" y="2706677"/>
            <a:ext cx="946411" cy="477054"/>
          </a:xfrm>
          <a:prstGeom prst="rect">
            <a:avLst/>
          </a:prstGeom>
          <a:noFill/>
        </p:spPr>
        <p:txBody>
          <a:bodyPr wrap="square">
            <a:spAutoFit/>
          </a:bodyPr>
          <a:lstStyle/>
          <a:p>
            <a:r>
              <a:rPr lang="it-IT" sz="2500" b="1" dirty="0">
                <a:solidFill>
                  <a:srgbClr val="7030A0"/>
                </a:solidFill>
                <a:latin typeface="Times New Roman" panose="02020603050405020304" pitchFamily="18" charset="0"/>
                <a:cs typeface="Times New Roman" panose="02020603050405020304" pitchFamily="18" charset="0"/>
              </a:rPr>
              <a:t>Slack</a:t>
            </a:r>
          </a:p>
        </p:txBody>
      </p:sp>
      <p:sp>
        <p:nvSpPr>
          <p:cNvPr id="39" name="CasellaDiTesto 38">
            <a:extLst>
              <a:ext uri="{FF2B5EF4-FFF2-40B4-BE49-F238E27FC236}">
                <a16:creationId xmlns:a16="http://schemas.microsoft.com/office/drawing/2014/main" id="{D7D23C2D-218C-E2CE-9535-2BA0F253E983}"/>
              </a:ext>
            </a:extLst>
          </p:cNvPr>
          <p:cNvSpPr txBox="1"/>
          <p:nvPr/>
        </p:nvSpPr>
        <p:spPr>
          <a:xfrm>
            <a:off x="8976933" y="2308613"/>
            <a:ext cx="1757976" cy="861774"/>
          </a:xfrm>
          <a:prstGeom prst="rect">
            <a:avLst/>
          </a:prstGeom>
          <a:noFill/>
        </p:spPr>
        <p:txBody>
          <a:bodyPr wrap="square">
            <a:spAutoFit/>
          </a:bodyPr>
          <a:lstStyle/>
          <a:p>
            <a:pPr algn="ctr"/>
            <a:r>
              <a:rPr lang="it-IT" sz="2500" b="1" dirty="0">
                <a:solidFill>
                  <a:srgbClr val="FFC000"/>
                </a:solidFill>
                <a:latin typeface="Times New Roman" panose="02020603050405020304" pitchFamily="18" charset="0"/>
                <a:cs typeface="Times New Roman" panose="02020603050405020304" pitchFamily="18" charset="0"/>
              </a:rPr>
              <a:t>Costo economico</a:t>
            </a:r>
          </a:p>
        </p:txBody>
      </p:sp>
      <mc:AlternateContent xmlns:mc="http://schemas.openxmlformats.org/markup-compatibility/2006" xmlns:a14="http://schemas.microsoft.com/office/drawing/2010/main">
        <mc:Choice Requires="a14">
          <p:sp>
            <p:nvSpPr>
              <p:cNvPr id="40" name="CasellaDiTesto 39">
                <a:extLst>
                  <a:ext uri="{FF2B5EF4-FFF2-40B4-BE49-F238E27FC236}">
                    <a16:creationId xmlns:a16="http://schemas.microsoft.com/office/drawing/2014/main" id="{12A2F849-DC79-94C6-E6A1-6285D2993BC8}"/>
                  </a:ext>
                </a:extLst>
              </p:cNvPr>
              <p:cNvSpPr txBox="1"/>
              <p:nvPr/>
            </p:nvSpPr>
            <p:spPr>
              <a:xfrm>
                <a:off x="2977415" y="5334683"/>
                <a:ext cx="6237159" cy="553998"/>
              </a:xfrm>
              <a:prstGeom prst="rect">
                <a:avLst/>
              </a:prstGeom>
              <a:noFill/>
            </p:spPr>
            <p:txBody>
              <a:bodyPr wrap="square" rtlCol="0">
                <a:spAutoFit/>
              </a:bodyPr>
              <a:lstStyle/>
              <a:p>
                <a:r>
                  <a:rPr lang="it-IT" sz="3000" dirty="0">
                    <a:latin typeface="Times New Roman" panose="02020603050405020304" pitchFamily="18" charset="0"/>
                    <a:cs typeface="Times New Roman" panose="02020603050405020304" pitchFamily="18" charset="0"/>
                  </a:rPr>
                  <a:t>Iperparametri di tuning: </a:t>
                </a:r>
                <a14:m>
                  <m:oMath xmlns:m="http://schemas.openxmlformats.org/officeDocument/2006/math">
                    <m:r>
                      <a:rPr lang="it-IT" sz="3000" b="0" i="1" smtClean="0">
                        <a:latin typeface="Cambria Math" panose="02040503050406030204" pitchFamily="18" charset="0"/>
                        <a:cs typeface="Times New Roman" panose="02020603050405020304" pitchFamily="18" charset="0"/>
                      </a:rPr>
                      <m:t>𝑄</m:t>
                    </m:r>
                    <m:r>
                      <a:rPr lang="it-IT" sz="3000" b="0" i="1" smtClean="0">
                        <a:latin typeface="Cambria Math" panose="02040503050406030204" pitchFamily="18" charset="0"/>
                        <a:cs typeface="Times New Roman" panose="02020603050405020304" pitchFamily="18" charset="0"/>
                      </a:rPr>
                      <m:t>,</m:t>
                    </m:r>
                    <m:r>
                      <a:rPr lang="it-IT" sz="3000" b="0" i="1" smtClean="0">
                        <a:latin typeface="Cambria Math" panose="02040503050406030204" pitchFamily="18" charset="0"/>
                        <a:cs typeface="Times New Roman" panose="02020603050405020304" pitchFamily="18" charset="0"/>
                      </a:rPr>
                      <m:t>𝑅</m:t>
                    </m:r>
                    <m:r>
                      <a:rPr lang="it-IT" sz="3000" b="0" i="1" smtClean="0">
                        <a:latin typeface="Cambria Math" panose="02040503050406030204" pitchFamily="18" charset="0"/>
                        <a:cs typeface="Times New Roman" panose="02020603050405020304" pitchFamily="18" charset="0"/>
                      </a:rPr>
                      <m:t>,</m:t>
                    </m:r>
                    <m:r>
                      <a:rPr lang="it-IT" sz="3000" b="0" i="1" smtClean="0">
                        <a:latin typeface="Cambria Math" panose="02040503050406030204" pitchFamily="18" charset="0"/>
                        <a:cs typeface="Times New Roman" panose="02020603050405020304" pitchFamily="18" charset="0"/>
                      </a:rPr>
                      <m:t>𝑁</m:t>
                    </m:r>
                    <m:r>
                      <a:rPr lang="it-IT" sz="3000" b="0" i="1" smtClean="0">
                        <a:latin typeface="Cambria Math" panose="02040503050406030204" pitchFamily="18" charset="0"/>
                        <a:cs typeface="Times New Roman" panose="02020603050405020304" pitchFamily="18" charset="0"/>
                      </a:rPr>
                      <m:t>,</m:t>
                    </m:r>
                    <m:r>
                      <a:rPr lang="it-IT" sz="3000" b="0" i="1" smtClean="0">
                        <a:latin typeface="Cambria Math" panose="02040503050406030204" pitchFamily="18" charset="0"/>
                        <a:cs typeface="Times New Roman" panose="02020603050405020304" pitchFamily="18" charset="0"/>
                      </a:rPr>
                      <m:t>𝑇</m:t>
                    </m:r>
                    <m:r>
                      <a:rPr lang="it-IT" sz="3000" b="0" i="1" smtClean="0">
                        <a:latin typeface="Cambria Math" panose="02040503050406030204" pitchFamily="18" charset="0"/>
                        <a:cs typeface="Times New Roman" panose="02020603050405020304" pitchFamily="18" charset="0"/>
                      </a:rPr>
                      <m:t>,</m:t>
                    </m:r>
                    <m:r>
                      <a:rPr lang="it-IT" sz="3000" b="0" i="1" smtClean="0">
                        <a:latin typeface="Cambria Math" panose="02040503050406030204" pitchFamily="18" charset="0"/>
                        <a:cs typeface="Times New Roman" panose="02020603050405020304" pitchFamily="18" charset="0"/>
                      </a:rPr>
                      <m:t>𝜔</m:t>
                    </m:r>
                  </m:oMath>
                </a14:m>
                <a:endParaRPr lang="it-IT" sz="3000" dirty="0">
                  <a:latin typeface="Times New Roman" panose="02020603050405020304" pitchFamily="18" charset="0"/>
                  <a:cs typeface="Times New Roman" panose="02020603050405020304" pitchFamily="18" charset="0"/>
                </a:endParaRPr>
              </a:p>
            </p:txBody>
          </p:sp>
        </mc:Choice>
        <mc:Fallback xmlns="">
          <p:sp>
            <p:nvSpPr>
              <p:cNvPr id="40" name="CasellaDiTesto 39">
                <a:extLst>
                  <a:ext uri="{FF2B5EF4-FFF2-40B4-BE49-F238E27FC236}">
                    <a16:creationId xmlns:a16="http://schemas.microsoft.com/office/drawing/2014/main" id="{12A2F849-DC79-94C6-E6A1-6285D2993BC8}"/>
                  </a:ext>
                </a:extLst>
              </p:cNvPr>
              <p:cNvSpPr txBox="1">
                <a:spLocks noRot="1" noChangeAspect="1" noMove="1" noResize="1" noEditPoints="1" noAdjustHandles="1" noChangeArrowheads="1" noChangeShapeType="1" noTextEdit="1"/>
              </p:cNvSpPr>
              <p:nvPr/>
            </p:nvSpPr>
            <p:spPr>
              <a:xfrm>
                <a:off x="2977415" y="5334683"/>
                <a:ext cx="6237159" cy="553998"/>
              </a:xfrm>
              <a:prstGeom prst="rect">
                <a:avLst/>
              </a:prstGeom>
              <a:blipFill>
                <a:blip r:embed="rId5"/>
                <a:stretch>
                  <a:fillRect l="-2236" t="-13636" b="-34091"/>
                </a:stretch>
              </a:blipFill>
            </p:spPr>
            <p:txBody>
              <a:bodyPr/>
              <a:lstStyle/>
              <a:p>
                <a:r>
                  <a:rPr lang="it-IT">
                    <a:noFill/>
                  </a:rPr>
                  <a:t> </a:t>
                </a:r>
              </a:p>
            </p:txBody>
          </p:sp>
        </mc:Fallback>
      </mc:AlternateContent>
      <p:sp>
        <p:nvSpPr>
          <p:cNvPr id="41" name="Rettangolo con angoli arrotondati 40">
            <a:extLst>
              <a:ext uri="{FF2B5EF4-FFF2-40B4-BE49-F238E27FC236}">
                <a16:creationId xmlns:a16="http://schemas.microsoft.com/office/drawing/2014/main" id="{C656BCF6-6C55-00C9-B7D0-8BE105672146}"/>
              </a:ext>
            </a:extLst>
          </p:cNvPr>
          <p:cNvSpPr/>
          <p:nvPr/>
        </p:nvSpPr>
        <p:spPr>
          <a:xfrm>
            <a:off x="2913680" y="5264672"/>
            <a:ext cx="5892421" cy="694019"/>
          </a:xfrm>
          <a:prstGeom prst="roundRect">
            <a:avLst/>
          </a:prstGeom>
          <a:noFill/>
          <a:ln w="76200">
            <a:solidFill>
              <a:schemeClr val="tx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tx1"/>
              </a:solidFill>
            </a:endParaRPr>
          </a:p>
        </p:txBody>
      </p:sp>
      <p:sp>
        <p:nvSpPr>
          <p:cNvPr id="42" name="CasellaDiTesto 41">
            <a:extLst>
              <a:ext uri="{FF2B5EF4-FFF2-40B4-BE49-F238E27FC236}">
                <a16:creationId xmlns:a16="http://schemas.microsoft.com/office/drawing/2014/main" id="{3F2CCC43-76D1-83F2-EAD7-1F46F4B0C185}"/>
              </a:ext>
            </a:extLst>
          </p:cNvPr>
          <p:cNvSpPr txBox="1"/>
          <p:nvPr/>
        </p:nvSpPr>
        <p:spPr>
          <a:xfrm>
            <a:off x="219375" y="190009"/>
            <a:ext cx="11753247" cy="553998"/>
          </a:xfrm>
          <a:prstGeom prst="rect">
            <a:avLst/>
          </a:prstGeom>
          <a:noFill/>
        </p:spPr>
        <p:txBody>
          <a:bodyPr wrap="square" rtlCol="0">
            <a:spAutoFit/>
          </a:bodyPr>
          <a:lstStyle/>
          <a:p>
            <a:pPr algn="just"/>
            <a:r>
              <a:rPr lang="it-IT" sz="3000" b="1" dirty="0">
                <a:solidFill>
                  <a:srgbClr val="0000FF"/>
                </a:solidFill>
                <a:latin typeface="Times New Roman" panose="02020603050405020304" pitchFamily="18" charset="0"/>
                <a:cs typeface="Times New Roman" panose="02020603050405020304" pitchFamily="18" charset="0"/>
              </a:rPr>
              <a:t>Architettura di controllo: funzione di costo</a:t>
            </a:r>
          </a:p>
        </p:txBody>
      </p:sp>
      <p:sp>
        <p:nvSpPr>
          <p:cNvPr id="3" name="Rettangolo con angoli arrotondati 2">
            <a:extLst>
              <a:ext uri="{FF2B5EF4-FFF2-40B4-BE49-F238E27FC236}">
                <a16:creationId xmlns:a16="http://schemas.microsoft.com/office/drawing/2014/main" id="{324FBD19-1436-F438-CFCB-8F2BF27DBBC0}"/>
              </a:ext>
            </a:extLst>
          </p:cNvPr>
          <p:cNvSpPr/>
          <p:nvPr/>
        </p:nvSpPr>
        <p:spPr>
          <a:xfrm>
            <a:off x="1811717" y="4266230"/>
            <a:ext cx="8568557" cy="694019"/>
          </a:xfrm>
          <a:prstGeom prst="roundRect">
            <a:avLst/>
          </a:prstGeom>
          <a:noFill/>
          <a:ln w="76200">
            <a:solidFill>
              <a:schemeClr val="tx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tx1"/>
              </a:solidFill>
            </a:endParaRPr>
          </a:p>
        </p:txBody>
      </p:sp>
    </p:spTree>
    <p:extLst>
      <p:ext uri="{BB962C8B-B14F-4D97-AF65-F5344CB8AC3E}">
        <p14:creationId xmlns:p14="http://schemas.microsoft.com/office/powerpoint/2010/main" val="1592627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anim calcmode="lin" valueType="num">
                                      <p:cBhvr additive="base">
                                        <p:cTn id="7" dur="500" fill="hold"/>
                                        <p:tgtEl>
                                          <p:spTgt spid="35"/>
                                        </p:tgtEl>
                                        <p:attrNameLst>
                                          <p:attrName>ppt_x</p:attrName>
                                        </p:attrNameLst>
                                      </p:cBhvr>
                                      <p:tavLst>
                                        <p:tav tm="0">
                                          <p:val>
                                            <p:strVal val="#ppt_x"/>
                                          </p:val>
                                        </p:tav>
                                        <p:tav tm="100000">
                                          <p:val>
                                            <p:strVal val="#ppt_x"/>
                                          </p:val>
                                        </p:tav>
                                      </p:tavLst>
                                    </p:anim>
                                    <p:anim calcmode="lin" valueType="num">
                                      <p:cBhvr additive="base">
                                        <p:cTn id="8" dur="500" fill="hold"/>
                                        <p:tgtEl>
                                          <p:spTgt spid="3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0"/>
                                        </p:tgtEl>
                                        <p:attrNameLst>
                                          <p:attrName>style.visibility</p:attrName>
                                        </p:attrNameLst>
                                      </p:cBhvr>
                                      <p:to>
                                        <p:strVal val="visible"/>
                                      </p:to>
                                    </p:set>
                                    <p:anim calcmode="lin" valueType="num">
                                      <p:cBhvr additive="base">
                                        <p:cTn id="11" dur="500" fill="hold"/>
                                        <p:tgtEl>
                                          <p:spTgt spid="30"/>
                                        </p:tgtEl>
                                        <p:attrNameLst>
                                          <p:attrName>ppt_x</p:attrName>
                                        </p:attrNameLst>
                                      </p:cBhvr>
                                      <p:tavLst>
                                        <p:tav tm="0">
                                          <p:val>
                                            <p:strVal val="#ppt_x"/>
                                          </p:val>
                                        </p:tav>
                                        <p:tav tm="100000">
                                          <p:val>
                                            <p:strVal val="#ppt_x"/>
                                          </p:val>
                                        </p:tav>
                                      </p:tavLst>
                                    </p:anim>
                                    <p:anim calcmode="lin" valueType="num">
                                      <p:cBhvr additive="base">
                                        <p:cTn id="12"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32"/>
                                        </p:tgtEl>
                                        <p:attrNameLst>
                                          <p:attrName>style.visibility</p:attrName>
                                        </p:attrNameLst>
                                      </p:cBhvr>
                                      <p:to>
                                        <p:strVal val="visible"/>
                                      </p:to>
                                    </p:set>
                                    <p:anim calcmode="lin" valueType="num">
                                      <p:cBhvr additive="base">
                                        <p:cTn id="17" dur="500" fill="hold"/>
                                        <p:tgtEl>
                                          <p:spTgt spid="32"/>
                                        </p:tgtEl>
                                        <p:attrNameLst>
                                          <p:attrName>ppt_x</p:attrName>
                                        </p:attrNameLst>
                                      </p:cBhvr>
                                      <p:tavLst>
                                        <p:tav tm="0">
                                          <p:val>
                                            <p:strVal val="#ppt_x"/>
                                          </p:val>
                                        </p:tav>
                                        <p:tav tm="100000">
                                          <p:val>
                                            <p:strVal val="#ppt_x"/>
                                          </p:val>
                                        </p:tav>
                                      </p:tavLst>
                                    </p:anim>
                                    <p:anim calcmode="lin" valueType="num">
                                      <p:cBhvr additive="base">
                                        <p:cTn id="18" dur="500" fill="hold"/>
                                        <p:tgtEl>
                                          <p:spTgt spid="32"/>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37"/>
                                        </p:tgtEl>
                                        <p:attrNameLst>
                                          <p:attrName>style.visibility</p:attrName>
                                        </p:attrNameLst>
                                      </p:cBhvr>
                                      <p:to>
                                        <p:strVal val="visible"/>
                                      </p:to>
                                    </p:set>
                                    <p:anim calcmode="lin" valueType="num">
                                      <p:cBhvr additive="base">
                                        <p:cTn id="21" dur="500" fill="hold"/>
                                        <p:tgtEl>
                                          <p:spTgt spid="37"/>
                                        </p:tgtEl>
                                        <p:attrNameLst>
                                          <p:attrName>ppt_x</p:attrName>
                                        </p:attrNameLst>
                                      </p:cBhvr>
                                      <p:tavLst>
                                        <p:tav tm="0">
                                          <p:val>
                                            <p:strVal val="#ppt_x"/>
                                          </p:val>
                                        </p:tav>
                                        <p:tav tm="100000">
                                          <p:val>
                                            <p:strVal val="#ppt_x"/>
                                          </p:val>
                                        </p:tav>
                                      </p:tavLst>
                                    </p:anim>
                                    <p:anim calcmode="lin" valueType="num">
                                      <p:cBhvr additive="base">
                                        <p:cTn id="22"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33"/>
                                        </p:tgtEl>
                                        <p:attrNameLst>
                                          <p:attrName>style.visibility</p:attrName>
                                        </p:attrNameLst>
                                      </p:cBhvr>
                                      <p:to>
                                        <p:strVal val="visible"/>
                                      </p:to>
                                    </p:set>
                                    <p:anim calcmode="lin" valueType="num">
                                      <p:cBhvr additive="base">
                                        <p:cTn id="27" dur="500" fill="hold"/>
                                        <p:tgtEl>
                                          <p:spTgt spid="33"/>
                                        </p:tgtEl>
                                        <p:attrNameLst>
                                          <p:attrName>ppt_x</p:attrName>
                                        </p:attrNameLst>
                                      </p:cBhvr>
                                      <p:tavLst>
                                        <p:tav tm="0">
                                          <p:val>
                                            <p:strVal val="#ppt_x"/>
                                          </p:val>
                                        </p:tav>
                                        <p:tav tm="100000">
                                          <p:val>
                                            <p:strVal val="#ppt_x"/>
                                          </p:val>
                                        </p:tav>
                                      </p:tavLst>
                                    </p:anim>
                                    <p:anim calcmode="lin" valueType="num">
                                      <p:cBhvr additive="base">
                                        <p:cTn id="28" dur="500" fill="hold"/>
                                        <p:tgtEl>
                                          <p:spTgt spid="33"/>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38"/>
                                        </p:tgtEl>
                                        <p:attrNameLst>
                                          <p:attrName>style.visibility</p:attrName>
                                        </p:attrNameLst>
                                      </p:cBhvr>
                                      <p:to>
                                        <p:strVal val="visible"/>
                                      </p:to>
                                    </p:set>
                                    <p:anim calcmode="lin" valueType="num">
                                      <p:cBhvr additive="base">
                                        <p:cTn id="31" dur="500" fill="hold"/>
                                        <p:tgtEl>
                                          <p:spTgt spid="38"/>
                                        </p:tgtEl>
                                        <p:attrNameLst>
                                          <p:attrName>ppt_x</p:attrName>
                                        </p:attrNameLst>
                                      </p:cBhvr>
                                      <p:tavLst>
                                        <p:tav tm="0">
                                          <p:val>
                                            <p:strVal val="#ppt_x"/>
                                          </p:val>
                                        </p:tav>
                                        <p:tav tm="100000">
                                          <p:val>
                                            <p:strVal val="#ppt_x"/>
                                          </p:val>
                                        </p:tav>
                                      </p:tavLst>
                                    </p:anim>
                                    <p:anim calcmode="lin" valueType="num">
                                      <p:cBhvr additive="base">
                                        <p:cTn id="32" dur="500" fill="hold"/>
                                        <p:tgtEl>
                                          <p:spTgt spid="38"/>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6"/>
                                        </p:tgtEl>
                                        <p:attrNameLst>
                                          <p:attrName>style.visibility</p:attrName>
                                        </p:attrNameLst>
                                      </p:cBhvr>
                                      <p:to>
                                        <p:strVal val="visible"/>
                                      </p:to>
                                    </p:set>
                                    <p:anim calcmode="lin" valueType="num">
                                      <p:cBhvr additive="base">
                                        <p:cTn id="37" dur="500" fill="hold"/>
                                        <p:tgtEl>
                                          <p:spTgt spid="36"/>
                                        </p:tgtEl>
                                        <p:attrNameLst>
                                          <p:attrName>ppt_x</p:attrName>
                                        </p:attrNameLst>
                                      </p:cBhvr>
                                      <p:tavLst>
                                        <p:tav tm="0">
                                          <p:val>
                                            <p:strVal val="#ppt_x"/>
                                          </p:val>
                                        </p:tav>
                                        <p:tav tm="100000">
                                          <p:val>
                                            <p:strVal val="#ppt_x"/>
                                          </p:val>
                                        </p:tav>
                                      </p:tavLst>
                                    </p:anim>
                                    <p:anim calcmode="lin" valueType="num">
                                      <p:cBhvr additive="base">
                                        <p:cTn id="38" dur="500" fill="hold"/>
                                        <p:tgtEl>
                                          <p:spTgt spid="36"/>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31"/>
                                        </p:tgtEl>
                                        <p:attrNameLst>
                                          <p:attrName>style.visibility</p:attrName>
                                        </p:attrNameLst>
                                      </p:cBhvr>
                                      <p:to>
                                        <p:strVal val="visible"/>
                                      </p:to>
                                    </p:set>
                                    <p:anim calcmode="lin" valueType="num">
                                      <p:cBhvr additive="base">
                                        <p:cTn id="41" dur="500" fill="hold"/>
                                        <p:tgtEl>
                                          <p:spTgt spid="31"/>
                                        </p:tgtEl>
                                        <p:attrNameLst>
                                          <p:attrName>ppt_x</p:attrName>
                                        </p:attrNameLst>
                                      </p:cBhvr>
                                      <p:tavLst>
                                        <p:tav tm="0">
                                          <p:val>
                                            <p:strVal val="#ppt_x"/>
                                          </p:val>
                                        </p:tav>
                                        <p:tav tm="100000">
                                          <p:val>
                                            <p:strVal val="#ppt_x"/>
                                          </p:val>
                                        </p:tav>
                                      </p:tavLst>
                                    </p:anim>
                                    <p:anim calcmode="lin" valueType="num">
                                      <p:cBhvr additive="base">
                                        <p:cTn id="42"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39"/>
                                        </p:tgtEl>
                                        <p:attrNameLst>
                                          <p:attrName>style.visibility</p:attrName>
                                        </p:attrNameLst>
                                      </p:cBhvr>
                                      <p:to>
                                        <p:strVal val="visible"/>
                                      </p:to>
                                    </p:set>
                                    <p:anim calcmode="lin" valueType="num">
                                      <p:cBhvr additive="base">
                                        <p:cTn id="47" dur="500" fill="hold"/>
                                        <p:tgtEl>
                                          <p:spTgt spid="39"/>
                                        </p:tgtEl>
                                        <p:attrNameLst>
                                          <p:attrName>ppt_x</p:attrName>
                                        </p:attrNameLst>
                                      </p:cBhvr>
                                      <p:tavLst>
                                        <p:tav tm="0">
                                          <p:val>
                                            <p:strVal val="#ppt_x"/>
                                          </p:val>
                                        </p:tav>
                                        <p:tav tm="100000">
                                          <p:val>
                                            <p:strVal val="#ppt_x"/>
                                          </p:val>
                                        </p:tav>
                                      </p:tavLst>
                                    </p:anim>
                                    <p:anim calcmode="lin" valueType="num">
                                      <p:cBhvr additive="base">
                                        <p:cTn id="48" dur="500" fill="hold"/>
                                        <p:tgtEl>
                                          <p:spTgt spid="39"/>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34"/>
                                        </p:tgtEl>
                                        <p:attrNameLst>
                                          <p:attrName>style.visibility</p:attrName>
                                        </p:attrNameLst>
                                      </p:cBhvr>
                                      <p:to>
                                        <p:strVal val="visible"/>
                                      </p:to>
                                    </p:set>
                                    <p:anim calcmode="lin" valueType="num">
                                      <p:cBhvr additive="base">
                                        <p:cTn id="51" dur="500" fill="hold"/>
                                        <p:tgtEl>
                                          <p:spTgt spid="34"/>
                                        </p:tgtEl>
                                        <p:attrNameLst>
                                          <p:attrName>ppt_x</p:attrName>
                                        </p:attrNameLst>
                                      </p:cBhvr>
                                      <p:tavLst>
                                        <p:tav tm="0">
                                          <p:val>
                                            <p:strVal val="#ppt_x"/>
                                          </p:val>
                                        </p:tav>
                                        <p:tav tm="100000">
                                          <p:val>
                                            <p:strVal val="#ppt_x"/>
                                          </p:val>
                                        </p:tav>
                                      </p:tavLst>
                                    </p:anim>
                                    <p:anim calcmode="lin" valueType="num">
                                      <p:cBhvr additive="base">
                                        <p:cTn id="52"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9" presetClass="entr" presetSubtype="0" fill="hold" grpId="0" nodeType="click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dissolve">
                                      <p:cBhvr>
                                        <p:cTn id="57" dur="500"/>
                                        <p:tgtEl>
                                          <p:spTgt spid="3"/>
                                        </p:tgtEl>
                                      </p:cBhvr>
                                    </p:animEffect>
                                  </p:childTnLst>
                                </p:cTn>
                              </p:par>
                              <p:par>
                                <p:cTn id="58" presetID="9" presetClass="entr" presetSubtype="0" fill="hold" grpId="0" nodeType="withEffect">
                                  <p:stCondLst>
                                    <p:cond delay="0"/>
                                  </p:stCondLst>
                                  <p:childTnLst>
                                    <p:set>
                                      <p:cBhvr>
                                        <p:cTn id="59" dur="1" fill="hold">
                                          <p:stCondLst>
                                            <p:cond delay="0"/>
                                          </p:stCondLst>
                                        </p:cTn>
                                        <p:tgtEl>
                                          <p:spTgt spid="10"/>
                                        </p:tgtEl>
                                        <p:attrNameLst>
                                          <p:attrName>style.visibility</p:attrName>
                                        </p:attrNameLst>
                                      </p:cBhvr>
                                      <p:to>
                                        <p:strVal val="visible"/>
                                      </p:to>
                                    </p:set>
                                    <p:animEffect transition="in" filter="dissolve">
                                      <p:cBhvr>
                                        <p:cTn id="60" dur="500"/>
                                        <p:tgtEl>
                                          <p:spTgt spid="10"/>
                                        </p:tgtEl>
                                      </p:cBhvr>
                                    </p:animEffect>
                                  </p:childTnLst>
                                </p:cTn>
                              </p:par>
                            </p:childTnLst>
                          </p:cTn>
                        </p:par>
                      </p:childTnLst>
                    </p:cTn>
                  </p:par>
                  <p:par>
                    <p:cTn id="61" fill="hold">
                      <p:stCondLst>
                        <p:cond delay="indefinite"/>
                      </p:stCondLst>
                      <p:childTnLst>
                        <p:par>
                          <p:cTn id="62" fill="hold">
                            <p:stCondLst>
                              <p:cond delay="0"/>
                            </p:stCondLst>
                            <p:childTnLst>
                              <p:par>
                                <p:cTn id="63" presetID="9" presetClass="entr" presetSubtype="0" fill="hold" grpId="0" nodeType="clickEffect">
                                  <p:stCondLst>
                                    <p:cond delay="0"/>
                                  </p:stCondLst>
                                  <p:childTnLst>
                                    <p:set>
                                      <p:cBhvr>
                                        <p:cTn id="64" dur="1" fill="hold">
                                          <p:stCondLst>
                                            <p:cond delay="0"/>
                                          </p:stCondLst>
                                        </p:cTn>
                                        <p:tgtEl>
                                          <p:spTgt spid="40"/>
                                        </p:tgtEl>
                                        <p:attrNameLst>
                                          <p:attrName>style.visibility</p:attrName>
                                        </p:attrNameLst>
                                      </p:cBhvr>
                                      <p:to>
                                        <p:strVal val="visible"/>
                                      </p:to>
                                    </p:set>
                                    <p:animEffect transition="in" filter="dissolve">
                                      <p:cBhvr>
                                        <p:cTn id="65" dur="500"/>
                                        <p:tgtEl>
                                          <p:spTgt spid="40"/>
                                        </p:tgtEl>
                                      </p:cBhvr>
                                    </p:animEffect>
                                  </p:childTnLst>
                                </p:cTn>
                              </p:par>
                              <p:par>
                                <p:cTn id="66" presetID="9" presetClass="entr" presetSubtype="0" fill="hold" grpId="0" nodeType="withEffect">
                                  <p:stCondLst>
                                    <p:cond delay="0"/>
                                  </p:stCondLst>
                                  <p:childTnLst>
                                    <p:set>
                                      <p:cBhvr>
                                        <p:cTn id="67" dur="1" fill="hold">
                                          <p:stCondLst>
                                            <p:cond delay="0"/>
                                          </p:stCondLst>
                                        </p:cTn>
                                        <p:tgtEl>
                                          <p:spTgt spid="41"/>
                                        </p:tgtEl>
                                        <p:attrNameLst>
                                          <p:attrName>style.visibility</p:attrName>
                                        </p:attrNameLst>
                                      </p:cBhvr>
                                      <p:to>
                                        <p:strVal val="visible"/>
                                      </p:to>
                                    </p:set>
                                    <p:animEffect transition="in" filter="dissolve">
                                      <p:cBhvr>
                                        <p:cTn id="68"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30" grpId="0" animBg="1"/>
      <p:bldP spid="31" grpId="0" animBg="1"/>
      <p:bldP spid="32" grpId="0" animBg="1"/>
      <p:bldP spid="33" grpId="0" animBg="1"/>
      <p:bldP spid="34" grpId="0" animBg="1"/>
      <p:bldP spid="35" grpId="0"/>
      <p:bldP spid="36" grpId="0"/>
      <p:bldP spid="37" grpId="0"/>
      <p:bldP spid="38" grpId="0"/>
      <p:bldP spid="39" grpId="0"/>
      <p:bldP spid="40" grpId="0"/>
      <p:bldP spid="41" grpId="0" animBg="1"/>
      <p:bldP spid="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numero diapositiva 1">
            <a:extLst>
              <a:ext uri="{FF2B5EF4-FFF2-40B4-BE49-F238E27FC236}">
                <a16:creationId xmlns:a16="http://schemas.microsoft.com/office/drawing/2014/main" id="{CE164A61-60C1-B921-0063-7C7C0FC2FC10}"/>
              </a:ext>
            </a:extLst>
          </p:cNvPr>
          <p:cNvSpPr>
            <a:spLocks noGrp="1"/>
          </p:cNvSpPr>
          <p:nvPr>
            <p:ph type="sldNum" sz="quarter" idx="10"/>
          </p:nvPr>
        </p:nvSpPr>
        <p:spPr/>
        <p:txBody>
          <a:bodyPr/>
          <a:lstStyle/>
          <a:p>
            <a:fld id="{AE096718-7586-4E89-9C51-4CF0EA8788A2}" type="slidenum">
              <a:rPr lang="en-US" smtClean="0">
                <a:latin typeface="Times New Roman" panose="02020603050405020304" pitchFamily="18" charset="0"/>
                <a:cs typeface="Times New Roman" panose="02020603050405020304" pitchFamily="18" charset="0"/>
              </a:rPr>
              <a:t>11</a:t>
            </a:fld>
            <a:endParaRPr lang="en-US">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1" name="CasellaDiTesto 10">
                <a:extLst>
                  <a:ext uri="{FF2B5EF4-FFF2-40B4-BE49-F238E27FC236}">
                    <a16:creationId xmlns:a16="http://schemas.microsoft.com/office/drawing/2014/main" id="{D7245ED6-9BC4-5E33-F3EB-610763787FE2}"/>
                  </a:ext>
                </a:extLst>
              </p:cNvPr>
              <p:cNvSpPr txBox="1"/>
              <p:nvPr/>
            </p:nvSpPr>
            <p:spPr>
              <a:xfrm>
                <a:off x="610883" y="1055649"/>
                <a:ext cx="11144269" cy="528286"/>
              </a:xfrm>
              <a:prstGeom prst="rect">
                <a:avLst/>
              </a:prstGeom>
              <a:noFill/>
            </p:spPr>
            <p:txBody>
              <a:bodyPr wrap="none" lIns="0" tIns="0" rIns="0" bIns="0" rtlCol="0">
                <a:spAutoFit/>
              </a:bodyPr>
              <a:lstStyle/>
              <a:p>
                <a14:m>
                  <m:oMath xmlns:m="http://schemas.openxmlformats.org/officeDocument/2006/math">
                    <m:sSup>
                      <m:sSupPr>
                        <m:ctrlPr>
                          <a:rPr lang="it-IT" sz="2500" b="0" i="1" smtClean="0">
                            <a:latin typeface="Cambria Math" panose="02040503050406030204" pitchFamily="18" charset="0"/>
                          </a:rPr>
                        </m:ctrlPr>
                      </m:sSupPr>
                      <m:e>
                        <m:r>
                          <a:rPr lang="it-IT" sz="2500" b="0" i="1" smtClean="0">
                            <a:latin typeface="Cambria Math" panose="02040503050406030204" pitchFamily="18" charset="0"/>
                          </a:rPr>
                          <m:t>𝐽</m:t>
                        </m:r>
                      </m:e>
                      <m:sup>
                        <m:r>
                          <a:rPr lang="it-IT" sz="2500" b="0" i="1" smtClean="0">
                            <a:latin typeface="Cambria Math" panose="02040503050406030204" pitchFamily="18" charset="0"/>
                          </a:rPr>
                          <m:t>0</m:t>
                        </m:r>
                      </m:sup>
                    </m:sSup>
                    <m:d>
                      <m:dPr>
                        <m:ctrlPr>
                          <a:rPr lang="it-IT" sz="2500" b="0" i="1" smtClean="0">
                            <a:latin typeface="Cambria Math" panose="02040503050406030204" pitchFamily="18" charset="0"/>
                          </a:rPr>
                        </m:ctrlPr>
                      </m:dPr>
                      <m:e>
                        <m:r>
                          <m:rPr>
                            <m:sty m:val="p"/>
                          </m:rPr>
                          <a:rPr lang="it-IT" sz="2500" b="0" i="0" smtClean="0">
                            <a:latin typeface="Cambria Math" panose="02040503050406030204" pitchFamily="18" charset="0"/>
                          </a:rPr>
                          <m:t>Ψ</m:t>
                        </m:r>
                        <m:d>
                          <m:dPr>
                            <m:ctrlPr>
                              <a:rPr lang="it-IT" sz="2500" b="0" i="1" smtClean="0">
                                <a:latin typeface="Cambria Math" panose="02040503050406030204" pitchFamily="18" charset="0"/>
                              </a:rPr>
                            </m:ctrlPr>
                          </m:dPr>
                          <m:e>
                            <m:r>
                              <a:rPr lang="it-IT" sz="2500" b="0" i="1" smtClean="0">
                                <a:latin typeface="Cambria Math" panose="02040503050406030204" pitchFamily="18" charset="0"/>
                              </a:rPr>
                              <m:t>𝑘</m:t>
                            </m:r>
                          </m:e>
                        </m:d>
                      </m:e>
                    </m:d>
                    <m:r>
                      <a:rPr lang="it-IT" sz="2500" b="0" i="1" smtClean="0">
                        <a:latin typeface="Cambria Math" panose="02040503050406030204" pitchFamily="18" charset="0"/>
                      </a:rPr>
                      <m:t>=</m:t>
                    </m:r>
                    <m:func>
                      <m:funcPr>
                        <m:ctrlPr>
                          <a:rPr lang="it-IT" sz="2500" b="0" i="1" smtClean="0">
                            <a:latin typeface="Cambria Math" panose="02040503050406030204" pitchFamily="18" charset="0"/>
                          </a:rPr>
                        </m:ctrlPr>
                      </m:funcPr>
                      <m:fName>
                        <m:limLow>
                          <m:limLowPr>
                            <m:ctrlPr>
                              <a:rPr lang="it-IT" sz="2500" b="0" i="1" smtClean="0">
                                <a:latin typeface="Cambria Math" panose="02040503050406030204" pitchFamily="18" charset="0"/>
                              </a:rPr>
                            </m:ctrlPr>
                          </m:limLowPr>
                          <m:e>
                            <m:r>
                              <m:rPr>
                                <m:sty m:val="p"/>
                              </m:rPr>
                              <a:rPr lang="it-IT" sz="2500" b="0" i="0" smtClean="0">
                                <a:latin typeface="Cambria Math" panose="02040503050406030204" pitchFamily="18" charset="0"/>
                              </a:rPr>
                              <m:t>min</m:t>
                            </m:r>
                          </m:e>
                          <m:lim>
                            <m:r>
                              <a:rPr lang="it-IT" sz="2500" b="0" i="1" smtClean="0">
                                <a:latin typeface="Cambria Math" panose="02040503050406030204" pitchFamily="18" charset="0"/>
                              </a:rPr>
                              <m:t>𝜃</m:t>
                            </m:r>
                          </m:lim>
                        </m:limLow>
                      </m:fName>
                      <m:e>
                        <m:r>
                          <a:rPr lang="it-IT" sz="2500" b="0" i="1" smtClean="0">
                            <a:latin typeface="Cambria Math" panose="02040503050406030204" pitchFamily="18" charset="0"/>
                          </a:rPr>
                          <m:t>𝐽</m:t>
                        </m:r>
                        <m:d>
                          <m:dPr>
                            <m:ctrlPr>
                              <a:rPr lang="it-IT" sz="2500" b="0" i="1" smtClean="0">
                                <a:latin typeface="Cambria Math" panose="02040503050406030204" pitchFamily="18" charset="0"/>
                              </a:rPr>
                            </m:ctrlPr>
                          </m:dPr>
                          <m:e>
                            <m:r>
                              <m:rPr>
                                <m:sty m:val="p"/>
                              </m:rPr>
                              <a:rPr lang="it-IT" sz="2500" b="0" i="0" smtClean="0">
                                <a:latin typeface="Cambria Math" panose="02040503050406030204" pitchFamily="18" charset="0"/>
                              </a:rPr>
                              <m:t>Ψ</m:t>
                            </m:r>
                            <m:d>
                              <m:dPr>
                                <m:ctrlPr>
                                  <a:rPr lang="it-IT" sz="2500" b="0" i="1" smtClean="0">
                                    <a:latin typeface="Cambria Math" panose="02040503050406030204" pitchFamily="18" charset="0"/>
                                  </a:rPr>
                                </m:ctrlPr>
                              </m:dPr>
                              <m:e>
                                <m:r>
                                  <a:rPr lang="it-IT" sz="2500" b="0" i="1" smtClean="0">
                                    <a:latin typeface="Cambria Math" panose="02040503050406030204" pitchFamily="18" charset="0"/>
                                  </a:rPr>
                                  <m:t>𝑘</m:t>
                                </m:r>
                              </m:e>
                            </m:d>
                            <m:r>
                              <a:rPr lang="it-IT" sz="2500" b="0" i="1" smtClean="0">
                                <a:latin typeface="Cambria Math" panose="02040503050406030204" pitchFamily="18" charset="0"/>
                              </a:rPr>
                              <m:t>;</m:t>
                            </m:r>
                            <m:r>
                              <a:rPr lang="it-IT" sz="2500" b="0" i="1" smtClean="0">
                                <a:latin typeface="Cambria Math" panose="02040503050406030204" pitchFamily="18" charset="0"/>
                              </a:rPr>
                              <m:t>𝜃</m:t>
                            </m:r>
                          </m:e>
                        </m:d>
                      </m:e>
                    </m:func>
                  </m:oMath>
                </a14:m>
                <a:r>
                  <a:rPr lang="it-IT" sz="2500" b="0" dirty="0">
                    <a:latin typeface="Times New Roman" panose="02020603050405020304" pitchFamily="18" charset="0"/>
                    <a:cs typeface="Times New Roman" panose="02020603050405020304" pitchFamily="18" charset="0"/>
                  </a:rPr>
                  <a:t>                                                  </a:t>
                </a:r>
                <a14:m>
                  <m:oMath xmlns:m="http://schemas.openxmlformats.org/officeDocument/2006/math">
                    <m:r>
                      <a:rPr lang="it-IT" sz="2500" i="1">
                        <a:latin typeface="Cambria Math" panose="02040503050406030204" pitchFamily="18" charset="0"/>
                      </a:rPr>
                      <m:t>𝜃</m:t>
                    </m:r>
                    <m:r>
                      <a:rPr lang="it-IT" sz="2500" i="1">
                        <a:latin typeface="Cambria Math" panose="02040503050406030204" pitchFamily="18" charset="0"/>
                      </a:rPr>
                      <m:t>=</m:t>
                    </m:r>
                    <m:d>
                      <m:dPr>
                        <m:ctrlPr>
                          <a:rPr lang="it-IT" sz="2500" i="1">
                            <a:latin typeface="Cambria Math" panose="02040503050406030204" pitchFamily="18" charset="0"/>
                          </a:rPr>
                        </m:ctrlPr>
                      </m:dPr>
                      <m:e>
                        <m:r>
                          <a:rPr lang="it-IT" sz="2500" i="1">
                            <a:latin typeface="Cambria Math" panose="02040503050406030204" pitchFamily="18" charset="0"/>
                          </a:rPr>
                          <m:t>𝑢</m:t>
                        </m:r>
                        <m:d>
                          <m:dPr>
                            <m:ctrlPr>
                              <a:rPr lang="it-IT" sz="2500" i="1">
                                <a:latin typeface="Cambria Math" panose="02040503050406030204" pitchFamily="18" charset="0"/>
                              </a:rPr>
                            </m:ctrlPr>
                          </m:dPr>
                          <m:e>
                            <m:r>
                              <a:rPr lang="it-IT" sz="2500" i="1">
                                <a:latin typeface="Cambria Math" panose="02040503050406030204" pitchFamily="18" charset="0"/>
                              </a:rPr>
                              <m:t>⋅</m:t>
                            </m:r>
                          </m:e>
                        </m:d>
                        <m:r>
                          <a:rPr lang="it-IT" sz="2500" i="1">
                            <a:latin typeface="Cambria Math" panose="02040503050406030204" pitchFamily="18" charset="0"/>
                          </a:rPr>
                          <m:t>,</m:t>
                        </m:r>
                        <m:sSub>
                          <m:sSubPr>
                            <m:ctrlPr>
                              <a:rPr lang="it-IT" sz="2500" i="1">
                                <a:latin typeface="Cambria Math" panose="02040503050406030204" pitchFamily="18" charset="0"/>
                              </a:rPr>
                            </m:ctrlPr>
                          </m:sSubPr>
                          <m:e>
                            <m:r>
                              <a:rPr lang="it-IT" sz="2500" i="1">
                                <a:latin typeface="Cambria Math" panose="02040503050406030204" pitchFamily="18" charset="0"/>
                              </a:rPr>
                              <m:t>𝑥</m:t>
                            </m:r>
                          </m:e>
                          <m:sub>
                            <m:r>
                              <a:rPr lang="it-IT" sz="2500" i="1">
                                <a:latin typeface="Cambria Math" panose="02040503050406030204" pitchFamily="18" charset="0"/>
                              </a:rPr>
                              <m:t>𝑎</m:t>
                            </m:r>
                          </m:sub>
                        </m:sSub>
                        <m:r>
                          <a:rPr lang="it-IT" sz="2500" i="1">
                            <a:latin typeface="Cambria Math" panose="02040503050406030204" pitchFamily="18" charset="0"/>
                          </a:rPr>
                          <m:t>,</m:t>
                        </m:r>
                        <m:sSub>
                          <m:sSubPr>
                            <m:ctrlPr>
                              <a:rPr lang="it-IT" sz="2500" i="1">
                                <a:latin typeface="Cambria Math" panose="02040503050406030204" pitchFamily="18" charset="0"/>
                              </a:rPr>
                            </m:ctrlPr>
                          </m:sSubPr>
                          <m:e>
                            <m:r>
                              <a:rPr lang="it-IT" sz="2500" i="1">
                                <a:latin typeface="Cambria Math" panose="02040503050406030204" pitchFamily="18" charset="0"/>
                              </a:rPr>
                              <m:t>𝑦</m:t>
                            </m:r>
                          </m:e>
                          <m:sub>
                            <m:r>
                              <a:rPr lang="it-IT" sz="2500" i="1">
                                <a:latin typeface="Cambria Math" panose="02040503050406030204" pitchFamily="18" charset="0"/>
                              </a:rPr>
                              <m:t>𝑎</m:t>
                            </m:r>
                          </m:sub>
                        </m:sSub>
                        <m:r>
                          <a:rPr lang="it-IT" sz="2500" i="1">
                            <a:latin typeface="Cambria Math" panose="02040503050406030204" pitchFamily="18" charset="0"/>
                          </a:rPr>
                          <m:t>,</m:t>
                        </m:r>
                        <m:sSub>
                          <m:sSubPr>
                            <m:ctrlPr>
                              <a:rPr lang="it-IT" sz="2500" i="1">
                                <a:latin typeface="Cambria Math" panose="02040503050406030204" pitchFamily="18" charset="0"/>
                              </a:rPr>
                            </m:ctrlPr>
                          </m:sSubPr>
                          <m:e>
                            <m:r>
                              <a:rPr lang="it-IT" sz="2500" i="1">
                                <a:latin typeface="Cambria Math" panose="02040503050406030204" pitchFamily="18" charset="0"/>
                              </a:rPr>
                              <m:t>𝑦</m:t>
                            </m:r>
                          </m:e>
                          <m:sub>
                            <m:r>
                              <a:rPr lang="it-IT" sz="2500" i="1">
                                <a:latin typeface="Cambria Math" panose="02040503050406030204" pitchFamily="18" charset="0"/>
                              </a:rPr>
                              <m:t>𝑎𝑢𝑥</m:t>
                            </m:r>
                          </m:sub>
                        </m:sSub>
                        <m:r>
                          <a:rPr lang="it-IT" sz="2500" i="1">
                            <a:latin typeface="Cambria Math" panose="02040503050406030204" pitchFamily="18" charset="0"/>
                          </a:rPr>
                          <m:t>,</m:t>
                        </m:r>
                        <m:sSub>
                          <m:sSubPr>
                            <m:ctrlPr>
                              <a:rPr lang="it-IT" sz="2500" i="1">
                                <a:latin typeface="Cambria Math" panose="02040503050406030204" pitchFamily="18" charset="0"/>
                              </a:rPr>
                            </m:ctrlPr>
                          </m:sSubPr>
                          <m:e>
                            <m:r>
                              <a:rPr lang="it-IT" sz="2500" i="1">
                                <a:latin typeface="Cambria Math" panose="02040503050406030204" pitchFamily="18" charset="0"/>
                              </a:rPr>
                              <m:t>𝑦</m:t>
                            </m:r>
                          </m:e>
                          <m:sub>
                            <m:r>
                              <a:rPr lang="it-IT" sz="2500" i="1">
                                <a:latin typeface="Cambria Math" panose="02040503050406030204" pitchFamily="18" charset="0"/>
                              </a:rPr>
                              <m:t>𝑠</m:t>
                            </m:r>
                          </m:sub>
                        </m:sSub>
                      </m:e>
                    </m:d>
                  </m:oMath>
                </a14:m>
                <a:endParaRPr lang="it-IT" sz="2500" b="0" dirty="0">
                  <a:latin typeface="Times New Roman" panose="02020603050405020304" pitchFamily="18" charset="0"/>
                  <a:cs typeface="Times New Roman" panose="02020603050405020304" pitchFamily="18" charset="0"/>
                </a:endParaRPr>
              </a:p>
            </p:txBody>
          </p:sp>
        </mc:Choice>
        <mc:Fallback xmlns="">
          <p:sp>
            <p:nvSpPr>
              <p:cNvPr id="11" name="CasellaDiTesto 10">
                <a:extLst>
                  <a:ext uri="{FF2B5EF4-FFF2-40B4-BE49-F238E27FC236}">
                    <a16:creationId xmlns:a16="http://schemas.microsoft.com/office/drawing/2014/main" id="{D7245ED6-9BC4-5E33-F3EB-610763787FE2}"/>
                  </a:ext>
                </a:extLst>
              </p:cNvPr>
              <p:cNvSpPr txBox="1">
                <a:spLocks noRot="1" noChangeAspect="1" noMove="1" noResize="1" noEditPoints="1" noAdjustHandles="1" noChangeArrowheads="1" noChangeShapeType="1" noTextEdit="1"/>
              </p:cNvSpPr>
              <p:nvPr/>
            </p:nvSpPr>
            <p:spPr>
              <a:xfrm>
                <a:off x="610883" y="1055649"/>
                <a:ext cx="11144269" cy="528286"/>
              </a:xfrm>
              <a:prstGeom prst="rect">
                <a:avLst/>
              </a:prstGeom>
              <a:blipFill>
                <a:blip r:embed="rId3"/>
                <a:stretch>
                  <a:fillRect l="-274" t="-13793" b="-12644"/>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15" name="CasellaDiTesto 14">
                <a:extLst>
                  <a:ext uri="{FF2B5EF4-FFF2-40B4-BE49-F238E27FC236}">
                    <a16:creationId xmlns:a16="http://schemas.microsoft.com/office/drawing/2014/main" id="{EE5B7E24-29AD-7F7B-7363-2B7528CE5833}"/>
                  </a:ext>
                </a:extLst>
              </p:cNvPr>
              <p:cNvSpPr txBox="1"/>
              <p:nvPr/>
            </p:nvSpPr>
            <p:spPr>
              <a:xfrm>
                <a:off x="1859202" y="1707031"/>
                <a:ext cx="6007222" cy="4158382"/>
              </a:xfrm>
              <a:prstGeom prst="rect">
                <a:avLst/>
              </a:prstGeom>
              <a:noFill/>
            </p:spPr>
            <p:txBody>
              <a:bodyPr wrap="none" lIns="0" tIns="0" rIns="0" bIns="0" rtlCol="0">
                <a:spAutoFit/>
              </a:bodyPr>
              <a:lstStyle/>
              <a:p>
                <a14:m>
                  <m:oMath xmlns:m="http://schemas.openxmlformats.org/officeDocument/2006/math">
                    <m:sSub>
                      <m:sSubPr>
                        <m:ctrlPr>
                          <a:rPr lang="it-IT" sz="2500" b="0" i="1" smtClean="0">
                            <a:latin typeface="Cambria Math" panose="02040503050406030204" pitchFamily="18" charset="0"/>
                          </a:rPr>
                        </m:ctrlPr>
                      </m:sSubPr>
                      <m:e>
                        <m:r>
                          <a:rPr lang="it-IT" sz="2500" b="0" i="1" smtClean="0">
                            <a:latin typeface="Cambria Math" panose="02040503050406030204" pitchFamily="18" charset="0"/>
                          </a:rPr>
                          <m:t>𝑥</m:t>
                        </m:r>
                      </m:e>
                      <m:sub>
                        <m:r>
                          <a:rPr lang="it-IT" sz="2500" b="0" i="1" smtClean="0">
                            <a:latin typeface="Cambria Math" panose="02040503050406030204" pitchFamily="18" charset="0"/>
                          </a:rPr>
                          <m:t>𝑐</m:t>
                        </m:r>
                      </m:sub>
                    </m:sSub>
                    <m:d>
                      <m:dPr>
                        <m:ctrlPr>
                          <a:rPr lang="it-IT" sz="2500" b="0" i="1" smtClean="0">
                            <a:latin typeface="Cambria Math" panose="02040503050406030204" pitchFamily="18" charset="0"/>
                          </a:rPr>
                        </m:ctrlPr>
                      </m:dPr>
                      <m:e>
                        <m:r>
                          <a:rPr lang="it-IT" sz="2500" b="0" i="1" smtClean="0">
                            <a:latin typeface="Cambria Math" panose="02040503050406030204" pitchFamily="18" charset="0"/>
                          </a:rPr>
                          <m:t>𝑗</m:t>
                        </m:r>
                        <m:r>
                          <a:rPr lang="it-IT" sz="2500" b="0" i="1" smtClean="0">
                            <a:latin typeface="Cambria Math" panose="02040503050406030204" pitchFamily="18" charset="0"/>
                          </a:rPr>
                          <m:t>+1</m:t>
                        </m:r>
                      </m:e>
                    </m:d>
                    <m:r>
                      <a:rPr lang="it-IT" sz="2500" b="0" i="1" smtClean="0">
                        <a:latin typeface="Cambria Math" panose="02040503050406030204" pitchFamily="18" charset="0"/>
                      </a:rPr>
                      <m:t>=</m:t>
                    </m:r>
                    <m:sSub>
                      <m:sSubPr>
                        <m:ctrlPr>
                          <a:rPr lang="it-IT" sz="2500" b="0" i="1" smtClean="0">
                            <a:latin typeface="Cambria Math" panose="02040503050406030204" pitchFamily="18" charset="0"/>
                          </a:rPr>
                        </m:ctrlPr>
                      </m:sSubPr>
                      <m:e>
                        <m:acc>
                          <m:accPr>
                            <m:chr m:val="̃"/>
                            <m:ctrlPr>
                              <a:rPr lang="it-IT" sz="2500" b="0" i="1" smtClean="0">
                                <a:latin typeface="Cambria Math" panose="02040503050406030204" pitchFamily="18" charset="0"/>
                              </a:rPr>
                            </m:ctrlPr>
                          </m:accPr>
                          <m:e>
                            <m:r>
                              <a:rPr lang="it-IT" sz="2500" b="0" i="1" smtClean="0">
                                <a:latin typeface="Cambria Math" panose="02040503050406030204" pitchFamily="18" charset="0"/>
                              </a:rPr>
                              <m:t>𝐴</m:t>
                            </m:r>
                          </m:e>
                        </m:acc>
                      </m:e>
                      <m:sub>
                        <m:r>
                          <a:rPr lang="it-IT" sz="2500" b="0" i="1" smtClean="0">
                            <a:latin typeface="Cambria Math" panose="02040503050406030204" pitchFamily="18" charset="0"/>
                          </a:rPr>
                          <m:t>𝑐</m:t>
                        </m:r>
                        <m:r>
                          <a:rPr lang="it-IT" sz="2500" b="0" i="1" smtClean="0">
                            <a:latin typeface="Cambria Math" panose="02040503050406030204" pitchFamily="18" charset="0"/>
                          </a:rPr>
                          <m:t>,</m:t>
                        </m:r>
                        <m:r>
                          <a:rPr lang="it-IT" sz="2500" b="0" i="1" smtClean="0">
                            <a:latin typeface="Cambria Math" panose="02040503050406030204" pitchFamily="18" charset="0"/>
                          </a:rPr>
                          <m:t>𝑐</m:t>
                        </m:r>
                      </m:sub>
                    </m:sSub>
                    <m:r>
                      <a:rPr lang="it-IT" sz="2500" b="0" i="1" smtClean="0">
                        <a:latin typeface="Cambria Math" panose="02040503050406030204" pitchFamily="18" charset="0"/>
                      </a:rPr>
                      <m:t>⋅</m:t>
                    </m:r>
                    <m:sSub>
                      <m:sSubPr>
                        <m:ctrlPr>
                          <a:rPr lang="it-IT" sz="2500" b="0" i="1" smtClean="0">
                            <a:latin typeface="Cambria Math" panose="02040503050406030204" pitchFamily="18" charset="0"/>
                          </a:rPr>
                        </m:ctrlPr>
                      </m:sSubPr>
                      <m:e>
                        <m:r>
                          <a:rPr lang="it-IT" sz="2500" b="0" i="1" smtClean="0">
                            <a:latin typeface="Cambria Math" panose="02040503050406030204" pitchFamily="18" charset="0"/>
                          </a:rPr>
                          <m:t>𝑥</m:t>
                        </m:r>
                      </m:e>
                      <m:sub>
                        <m:r>
                          <a:rPr lang="it-IT" sz="2500" b="0" i="1" smtClean="0">
                            <a:latin typeface="Cambria Math" panose="02040503050406030204" pitchFamily="18" charset="0"/>
                          </a:rPr>
                          <m:t>𝑐</m:t>
                        </m:r>
                      </m:sub>
                    </m:sSub>
                    <m:d>
                      <m:dPr>
                        <m:ctrlPr>
                          <a:rPr lang="it-IT" sz="2500" b="0" i="1" smtClean="0">
                            <a:latin typeface="Cambria Math" panose="02040503050406030204" pitchFamily="18" charset="0"/>
                          </a:rPr>
                        </m:ctrlPr>
                      </m:dPr>
                      <m:e>
                        <m:r>
                          <a:rPr lang="it-IT" sz="2500" b="0" i="1" smtClean="0">
                            <a:latin typeface="Cambria Math" panose="02040503050406030204" pitchFamily="18" charset="0"/>
                          </a:rPr>
                          <m:t>𝑗</m:t>
                        </m:r>
                      </m:e>
                    </m:d>
                    <m:r>
                      <a:rPr lang="it-IT" sz="2500" b="0" i="1" smtClean="0">
                        <a:latin typeface="Cambria Math" panose="02040503050406030204" pitchFamily="18" charset="0"/>
                      </a:rPr>
                      <m:t>+</m:t>
                    </m:r>
                    <m:sSub>
                      <m:sSubPr>
                        <m:ctrlPr>
                          <a:rPr lang="it-IT" sz="2500" b="0" i="1" smtClean="0">
                            <a:latin typeface="Cambria Math" panose="02040503050406030204" pitchFamily="18" charset="0"/>
                          </a:rPr>
                        </m:ctrlPr>
                      </m:sSubPr>
                      <m:e>
                        <m:acc>
                          <m:accPr>
                            <m:chr m:val="̃"/>
                            <m:ctrlPr>
                              <a:rPr lang="it-IT" sz="2500" b="0" i="1" smtClean="0">
                                <a:latin typeface="Cambria Math" panose="02040503050406030204" pitchFamily="18" charset="0"/>
                              </a:rPr>
                            </m:ctrlPr>
                          </m:accPr>
                          <m:e>
                            <m:r>
                              <a:rPr lang="it-IT" sz="2500" b="0" i="1" smtClean="0">
                                <a:latin typeface="Cambria Math" panose="02040503050406030204" pitchFamily="18" charset="0"/>
                              </a:rPr>
                              <m:t>𝐵</m:t>
                            </m:r>
                          </m:e>
                        </m:acc>
                      </m:e>
                      <m:sub>
                        <m:r>
                          <a:rPr lang="it-IT" sz="2500" b="0" i="1" smtClean="0">
                            <a:latin typeface="Cambria Math" panose="02040503050406030204" pitchFamily="18" charset="0"/>
                          </a:rPr>
                          <m:t>𝑐</m:t>
                        </m:r>
                        <m:r>
                          <a:rPr lang="it-IT" sz="2500" b="0" i="1" smtClean="0">
                            <a:latin typeface="Cambria Math" panose="02040503050406030204" pitchFamily="18" charset="0"/>
                          </a:rPr>
                          <m:t>,</m:t>
                        </m:r>
                        <m:r>
                          <a:rPr lang="it-IT" sz="2500" b="0" i="1" smtClean="0">
                            <a:latin typeface="Cambria Math" panose="02040503050406030204" pitchFamily="18" charset="0"/>
                          </a:rPr>
                          <m:t>𝑐</m:t>
                        </m:r>
                      </m:sub>
                    </m:sSub>
                    <m:r>
                      <a:rPr lang="it-IT" sz="2500" b="0" i="1" smtClean="0">
                        <a:latin typeface="Cambria Math" panose="02040503050406030204" pitchFamily="18" charset="0"/>
                      </a:rPr>
                      <m:t>⋅</m:t>
                    </m:r>
                    <m:r>
                      <a:rPr lang="it-IT" sz="2500" b="0" i="1" smtClean="0">
                        <a:latin typeface="Cambria Math" panose="02040503050406030204" pitchFamily="18" charset="0"/>
                      </a:rPr>
                      <m:t>𝑢</m:t>
                    </m:r>
                    <m:d>
                      <m:dPr>
                        <m:ctrlPr>
                          <a:rPr lang="it-IT" sz="2500" b="0" i="1" smtClean="0">
                            <a:latin typeface="Cambria Math" panose="02040503050406030204" pitchFamily="18" charset="0"/>
                          </a:rPr>
                        </m:ctrlPr>
                      </m:dPr>
                      <m:e>
                        <m:r>
                          <a:rPr lang="it-IT" sz="2500" b="0" i="1" smtClean="0">
                            <a:latin typeface="Cambria Math" panose="02040503050406030204" pitchFamily="18" charset="0"/>
                          </a:rPr>
                          <m:t>𝑗</m:t>
                        </m:r>
                      </m:e>
                    </m:d>
                  </m:oMath>
                </a14:m>
                <a:r>
                  <a:rPr lang="it-IT" sz="2500" b="0" dirty="0">
                    <a:latin typeface="Times New Roman" panose="02020603050405020304" pitchFamily="18" charset="0"/>
                    <a:cs typeface="Times New Roman" panose="02020603050405020304" pitchFamily="18" charset="0"/>
                  </a:rPr>
                  <a:t> </a:t>
                </a:r>
              </a:p>
              <a:p>
                <a14:m>
                  <m:oMath xmlns:m="http://schemas.openxmlformats.org/officeDocument/2006/math">
                    <m:sSub>
                      <m:sSubPr>
                        <m:ctrlPr>
                          <a:rPr lang="it-IT" sz="2500" b="0" i="1" smtClean="0">
                            <a:latin typeface="Cambria Math" panose="02040503050406030204" pitchFamily="18" charset="0"/>
                          </a:rPr>
                        </m:ctrlPr>
                      </m:sSubPr>
                      <m:e>
                        <m:r>
                          <a:rPr lang="it-IT" sz="2500" b="0" i="1" smtClean="0">
                            <a:latin typeface="Cambria Math" panose="02040503050406030204" pitchFamily="18" charset="0"/>
                          </a:rPr>
                          <m:t>𝑥</m:t>
                        </m:r>
                      </m:e>
                      <m:sub>
                        <m:r>
                          <a:rPr lang="it-IT" sz="2500" b="0" i="1" smtClean="0">
                            <a:latin typeface="Cambria Math" panose="02040503050406030204" pitchFamily="18" charset="0"/>
                          </a:rPr>
                          <m:t>𝑛𝑐</m:t>
                        </m:r>
                      </m:sub>
                    </m:sSub>
                    <m:d>
                      <m:dPr>
                        <m:ctrlPr>
                          <a:rPr lang="it-IT" sz="2500" b="0" i="1" smtClean="0">
                            <a:latin typeface="Cambria Math" panose="02040503050406030204" pitchFamily="18" charset="0"/>
                          </a:rPr>
                        </m:ctrlPr>
                      </m:dPr>
                      <m:e>
                        <m:r>
                          <a:rPr lang="it-IT" sz="2500" b="0" i="1" smtClean="0">
                            <a:latin typeface="Cambria Math" panose="02040503050406030204" pitchFamily="18" charset="0"/>
                          </a:rPr>
                          <m:t>𝑗</m:t>
                        </m:r>
                        <m:r>
                          <a:rPr lang="it-IT" sz="2500" b="0" i="1" smtClean="0">
                            <a:latin typeface="Cambria Math" panose="02040503050406030204" pitchFamily="18" charset="0"/>
                          </a:rPr>
                          <m:t>+1</m:t>
                        </m:r>
                      </m:e>
                    </m:d>
                    <m:r>
                      <a:rPr lang="it-IT" sz="2500" b="0" i="1" smtClean="0">
                        <a:latin typeface="Cambria Math" panose="02040503050406030204" pitchFamily="18" charset="0"/>
                      </a:rPr>
                      <m:t>=</m:t>
                    </m:r>
                  </m:oMath>
                </a14:m>
                <a:r>
                  <a:rPr lang="it-IT" sz="2500"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it-IT" sz="2500" i="1">
                            <a:latin typeface="Cambria Math" panose="02040503050406030204" pitchFamily="18" charset="0"/>
                          </a:rPr>
                        </m:ctrlPr>
                      </m:sSubPr>
                      <m:e>
                        <m:acc>
                          <m:accPr>
                            <m:chr m:val="̃"/>
                            <m:ctrlPr>
                              <a:rPr lang="it-IT" sz="2500" i="1">
                                <a:latin typeface="Cambria Math" panose="02040503050406030204" pitchFamily="18" charset="0"/>
                              </a:rPr>
                            </m:ctrlPr>
                          </m:accPr>
                          <m:e>
                            <m:r>
                              <a:rPr lang="it-IT" sz="2500" i="1">
                                <a:latin typeface="Cambria Math" panose="02040503050406030204" pitchFamily="18" charset="0"/>
                              </a:rPr>
                              <m:t>𝐴</m:t>
                            </m:r>
                          </m:e>
                        </m:acc>
                      </m:e>
                      <m:sub>
                        <m:r>
                          <a:rPr lang="it-IT" sz="2500" b="0" i="1" smtClean="0">
                            <a:latin typeface="Cambria Math" panose="02040503050406030204" pitchFamily="18" charset="0"/>
                          </a:rPr>
                          <m:t>𝑛</m:t>
                        </m:r>
                        <m:r>
                          <a:rPr lang="it-IT" sz="2500" i="1">
                            <a:latin typeface="Cambria Math" panose="02040503050406030204" pitchFamily="18" charset="0"/>
                          </a:rPr>
                          <m:t>𝑐</m:t>
                        </m:r>
                        <m:r>
                          <a:rPr lang="it-IT" sz="2500" i="1">
                            <a:latin typeface="Cambria Math" panose="02040503050406030204" pitchFamily="18" charset="0"/>
                          </a:rPr>
                          <m:t>,</m:t>
                        </m:r>
                        <m:r>
                          <a:rPr lang="it-IT" sz="2500" b="0" i="1" smtClean="0">
                            <a:latin typeface="Cambria Math" panose="02040503050406030204" pitchFamily="18" charset="0"/>
                          </a:rPr>
                          <m:t>𝑛</m:t>
                        </m:r>
                        <m:r>
                          <a:rPr lang="it-IT" sz="2500" i="1">
                            <a:latin typeface="Cambria Math" panose="02040503050406030204" pitchFamily="18" charset="0"/>
                          </a:rPr>
                          <m:t>𝑐</m:t>
                        </m:r>
                      </m:sub>
                    </m:sSub>
                    <m:r>
                      <a:rPr lang="it-IT" sz="2500" b="0" i="1" smtClean="0">
                        <a:latin typeface="Cambria Math" panose="02040503050406030204" pitchFamily="18" charset="0"/>
                      </a:rPr>
                      <m:t>⋅</m:t>
                    </m:r>
                    <m:sSub>
                      <m:sSubPr>
                        <m:ctrlPr>
                          <a:rPr lang="it-IT" sz="2500" i="1">
                            <a:latin typeface="Cambria Math" panose="02040503050406030204" pitchFamily="18" charset="0"/>
                          </a:rPr>
                        </m:ctrlPr>
                      </m:sSubPr>
                      <m:e>
                        <m:r>
                          <a:rPr lang="it-IT" sz="2500" i="1">
                            <a:latin typeface="Cambria Math" panose="02040503050406030204" pitchFamily="18" charset="0"/>
                          </a:rPr>
                          <m:t>𝑥</m:t>
                        </m:r>
                      </m:e>
                      <m:sub>
                        <m:r>
                          <a:rPr lang="it-IT" sz="2500" b="0" i="1" smtClean="0">
                            <a:latin typeface="Cambria Math" panose="02040503050406030204" pitchFamily="18" charset="0"/>
                          </a:rPr>
                          <m:t>𝑛</m:t>
                        </m:r>
                        <m:r>
                          <a:rPr lang="it-IT" sz="2500" i="1">
                            <a:latin typeface="Cambria Math" panose="02040503050406030204" pitchFamily="18" charset="0"/>
                          </a:rPr>
                          <m:t>𝑐</m:t>
                        </m:r>
                      </m:sub>
                    </m:sSub>
                    <m:d>
                      <m:dPr>
                        <m:ctrlPr>
                          <a:rPr lang="it-IT" sz="2500" i="1">
                            <a:latin typeface="Cambria Math" panose="02040503050406030204" pitchFamily="18" charset="0"/>
                          </a:rPr>
                        </m:ctrlPr>
                      </m:dPr>
                      <m:e>
                        <m:r>
                          <a:rPr lang="it-IT" sz="2500" i="1">
                            <a:latin typeface="Cambria Math" panose="02040503050406030204" pitchFamily="18" charset="0"/>
                          </a:rPr>
                          <m:t>𝑗</m:t>
                        </m:r>
                      </m:e>
                    </m:d>
                    <m:r>
                      <a:rPr lang="it-IT" sz="2500" i="1">
                        <a:latin typeface="Cambria Math" panose="02040503050406030204" pitchFamily="18" charset="0"/>
                      </a:rPr>
                      <m:t>+</m:t>
                    </m:r>
                    <m:sSub>
                      <m:sSubPr>
                        <m:ctrlPr>
                          <a:rPr lang="it-IT" sz="2500" i="1">
                            <a:latin typeface="Cambria Math" panose="02040503050406030204" pitchFamily="18" charset="0"/>
                          </a:rPr>
                        </m:ctrlPr>
                      </m:sSubPr>
                      <m:e>
                        <m:acc>
                          <m:accPr>
                            <m:chr m:val="̃"/>
                            <m:ctrlPr>
                              <a:rPr lang="it-IT" sz="2500" i="1">
                                <a:latin typeface="Cambria Math" panose="02040503050406030204" pitchFamily="18" charset="0"/>
                              </a:rPr>
                            </m:ctrlPr>
                          </m:accPr>
                          <m:e>
                            <m:r>
                              <a:rPr lang="it-IT" sz="2500" i="1">
                                <a:latin typeface="Cambria Math" panose="02040503050406030204" pitchFamily="18" charset="0"/>
                              </a:rPr>
                              <m:t>𝐵</m:t>
                            </m:r>
                          </m:e>
                        </m:acc>
                      </m:e>
                      <m:sub>
                        <m:r>
                          <a:rPr lang="it-IT" sz="2500" b="0" i="1" smtClean="0">
                            <a:latin typeface="Cambria Math" panose="02040503050406030204" pitchFamily="18" charset="0"/>
                          </a:rPr>
                          <m:t>𝑛</m:t>
                        </m:r>
                        <m:r>
                          <a:rPr lang="it-IT" sz="2500" i="1">
                            <a:latin typeface="Cambria Math" panose="02040503050406030204" pitchFamily="18" charset="0"/>
                          </a:rPr>
                          <m:t>𝑐</m:t>
                        </m:r>
                        <m:r>
                          <a:rPr lang="it-IT" sz="2500" i="1">
                            <a:latin typeface="Cambria Math" panose="02040503050406030204" pitchFamily="18" charset="0"/>
                          </a:rPr>
                          <m:t>,</m:t>
                        </m:r>
                        <m:r>
                          <a:rPr lang="it-IT" sz="2500" b="0" i="1" smtClean="0">
                            <a:latin typeface="Cambria Math" panose="02040503050406030204" pitchFamily="18" charset="0"/>
                          </a:rPr>
                          <m:t>𝑛</m:t>
                        </m:r>
                        <m:r>
                          <a:rPr lang="it-IT" sz="2500" i="1">
                            <a:latin typeface="Cambria Math" panose="02040503050406030204" pitchFamily="18" charset="0"/>
                          </a:rPr>
                          <m:t>𝑐</m:t>
                        </m:r>
                      </m:sub>
                    </m:sSub>
                    <m:r>
                      <a:rPr lang="it-IT" sz="2500" b="0" i="1" smtClean="0">
                        <a:latin typeface="Cambria Math" panose="02040503050406030204" pitchFamily="18" charset="0"/>
                      </a:rPr>
                      <m:t>⋅</m:t>
                    </m:r>
                    <m:sSub>
                      <m:sSubPr>
                        <m:ctrlPr>
                          <a:rPr lang="it-IT" sz="2500" b="0" i="1" smtClean="0">
                            <a:latin typeface="Cambria Math" panose="02040503050406030204" pitchFamily="18" charset="0"/>
                          </a:rPr>
                        </m:ctrlPr>
                      </m:sSubPr>
                      <m:e>
                        <m:r>
                          <a:rPr lang="it-IT" sz="2500" b="0" i="1" smtClean="0">
                            <a:latin typeface="Cambria Math" panose="02040503050406030204" pitchFamily="18" charset="0"/>
                          </a:rPr>
                          <m:t>𝑑</m:t>
                        </m:r>
                      </m:e>
                      <m:sub>
                        <m:r>
                          <a:rPr lang="it-IT" sz="2500" b="0" i="1" smtClean="0">
                            <a:latin typeface="Cambria Math" panose="02040503050406030204" pitchFamily="18" charset="0"/>
                          </a:rPr>
                          <m:t>𝑝</m:t>
                        </m:r>
                      </m:sub>
                    </m:sSub>
                    <m:d>
                      <m:dPr>
                        <m:ctrlPr>
                          <a:rPr lang="it-IT" sz="2500" b="0" i="1" smtClean="0">
                            <a:latin typeface="Cambria Math" panose="02040503050406030204" pitchFamily="18" charset="0"/>
                          </a:rPr>
                        </m:ctrlPr>
                      </m:dPr>
                      <m:e>
                        <m:r>
                          <a:rPr lang="it-IT" sz="2500" b="0" i="1" smtClean="0">
                            <a:latin typeface="Cambria Math" panose="02040503050406030204" pitchFamily="18" charset="0"/>
                          </a:rPr>
                          <m:t>𝑘</m:t>
                        </m:r>
                      </m:e>
                    </m:d>
                  </m:oMath>
                </a14:m>
                <a:r>
                  <a:rPr lang="it-IT" sz="2500" b="0" dirty="0">
                    <a:latin typeface="Times New Roman" panose="02020603050405020304" pitchFamily="18" charset="0"/>
                    <a:cs typeface="Times New Roman" panose="02020603050405020304" pitchFamily="18" charset="0"/>
                  </a:rPr>
                  <a:t> </a:t>
                </a:r>
              </a:p>
              <a:p>
                <a14:m>
                  <m:oMath xmlns:m="http://schemas.openxmlformats.org/officeDocument/2006/math">
                    <m:r>
                      <a:rPr lang="it-IT" sz="2500" b="0" i="1" smtClean="0">
                        <a:latin typeface="Cambria Math" panose="02040503050406030204" pitchFamily="18" charset="0"/>
                      </a:rPr>
                      <m:t>𝑦</m:t>
                    </m:r>
                    <m:d>
                      <m:dPr>
                        <m:ctrlPr>
                          <a:rPr lang="it-IT" sz="2500" b="0" i="1" smtClean="0">
                            <a:latin typeface="Cambria Math" panose="02040503050406030204" pitchFamily="18" charset="0"/>
                          </a:rPr>
                        </m:ctrlPr>
                      </m:dPr>
                      <m:e>
                        <m:r>
                          <a:rPr lang="it-IT" sz="2500" b="0" i="1" smtClean="0">
                            <a:latin typeface="Cambria Math" panose="02040503050406030204" pitchFamily="18" charset="0"/>
                          </a:rPr>
                          <m:t>𝑗</m:t>
                        </m:r>
                      </m:e>
                    </m:d>
                    <m:r>
                      <a:rPr lang="it-IT" sz="2500" b="0" i="1" smtClean="0">
                        <a:latin typeface="Cambria Math" panose="02040503050406030204" pitchFamily="18" charset="0"/>
                      </a:rPr>
                      <m:t>=</m:t>
                    </m:r>
                    <m:sSub>
                      <m:sSubPr>
                        <m:ctrlPr>
                          <a:rPr lang="it-IT" sz="2500" b="0" i="1" smtClean="0">
                            <a:latin typeface="Cambria Math" panose="02040503050406030204" pitchFamily="18" charset="0"/>
                          </a:rPr>
                        </m:ctrlPr>
                      </m:sSubPr>
                      <m:e>
                        <m:acc>
                          <m:accPr>
                            <m:chr m:val="̃"/>
                            <m:ctrlPr>
                              <a:rPr lang="it-IT" sz="2500" b="0" i="1" smtClean="0">
                                <a:latin typeface="Cambria Math" panose="02040503050406030204" pitchFamily="18" charset="0"/>
                              </a:rPr>
                            </m:ctrlPr>
                          </m:accPr>
                          <m:e>
                            <m:r>
                              <a:rPr lang="it-IT" sz="2500" b="0" i="1" smtClean="0">
                                <a:latin typeface="Cambria Math" panose="02040503050406030204" pitchFamily="18" charset="0"/>
                              </a:rPr>
                              <m:t>𝐶</m:t>
                            </m:r>
                          </m:e>
                        </m:acc>
                      </m:e>
                      <m:sub>
                        <m:r>
                          <a:rPr lang="it-IT" sz="2500" b="0" i="1" smtClean="0">
                            <a:latin typeface="Cambria Math" panose="02040503050406030204" pitchFamily="18" charset="0"/>
                          </a:rPr>
                          <m:t>𝑐</m:t>
                        </m:r>
                      </m:sub>
                    </m:sSub>
                    <m:r>
                      <a:rPr lang="it-IT" sz="2500" b="0" i="1" smtClean="0">
                        <a:latin typeface="Cambria Math" panose="02040503050406030204" pitchFamily="18" charset="0"/>
                      </a:rPr>
                      <m:t>⋅</m:t>
                    </m:r>
                    <m:sSub>
                      <m:sSubPr>
                        <m:ctrlPr>
                          <a:rPr lang="it-IT" sz="2500" b="0" i="1" smtClean="0">
                            <a:latin typeface="Cambria Math" panose="02040503050406030204" pitchFamily="18" charset="0"/>
                          </a:rPr>
                        </m:ctrlPr>
                      </m:sSubPr>
                      <m:e>
                        <m:r>
                          <a:rPr lang="it-IT" sz="2500" b="0" i="1" smtClean="0">
                            <a:latin typeface="Cambria Math" panose="02040503050406030204" pitchFamily="18" charset="0"/>
                          </a:rPr>
                          <m:t>𝑥</m:t>
                        </m:r>
                      </m:e>
                      <m:sub>
                        <m:r>
                          <a:rPr lang="it-IT" sz="2500" b="0" i="1" smtClean="0">
                            <a:latin typeface="Cambria Math" panose="02040503050406030204" pitchFamily="18" charset="0"/>
                          </a:rPr>
                          <m:t>𝑐</m:t>
                        </m:r>
                      </m:sub>
                    </m:sSub>
                    <m:d>
                      <m:dPr>
                        <m:ctrlPr>
                          <a:rPr lang="it-IT" sz="2500" b="0" i="1" smtClean="0">
                            <a:latin typeface="Cambria Math" panose="02040503050406030204" pitchFamily="18" charset="0"/>
                          </a:rPr>
                        </m:ctrlPr>
                      </m:dPr>
                      <m:e>
                        <m:r>
                          <a:rPr lang="it-IT" sz="2500" b="0" i="1" smtClean="0">
                            <a:latin typeface="Cambria Math" panose="02040503050406030204" pitchFamily="18" charset="0"/>
                          </a:rPr>
                          <m:t>𝑗</m:t>
                        </m:r>
                      </m:e>
                    </m:d>
                    <m:r>
                      <a:rPr lang="it-IT" sz="2500" b="0" i="1" smtClean="0">
                        <a:latin typeface="Cambria Math" panose="02040503050406030204" pitchFamily="18" charset="0"/>
                      </a:rPr>
                      <m:t>+</m:t>
                    </m:r>
                    <m:sSub>
                      <m:sSubPr>
                        <m:ctrlPr>
                          <a:rPr lang="it-IT" sz="2500" b="0" i="1" smtClean="0">
                            <a:latin typeface="Cambria Math" panose="02040503050406030204" pitchFamily="18" charset="0"/>
                          </a:rPr>
                        </m:ctrlPr>
                      </m:sSubPr>
                      <m:e>
                        <m:acc>
                          <m:accPr>
                            <m:chr m:val="̃"/>
                            <m:ctrlPr>
                              <a:rPr lang="it-IT" sz="2500" b="0" i="1" smtClean="0">
                                <a:latin typeface="Cambria Math" panose="02040503050406030204" pitchFamily="18" charset="0"/>
                              </a:rPr>
                            </m:ctrlPr>
                          </m:accPr>
                          <m:e>
                            <m:r>
                              <a:rPr lang="it-IT" sz="2500" b="0" i="1" smtClean="0">
                                <a:latin typeface="Cambria Math" panose="02040503050406030204" pitchFamily="18" charset="0"/>
                              </a:rPr>
                              <m:t>𝐶</m:t>
                            </m:r>
                          </m:e>
                        </m:acc>
                      </m:e>
                      <m:sub>
                        <m:r>
                          <a:rPr lang="it-IT" sz="2500" b="0" i="1" smtClean="0">
                            <a:latin typeface="Cambria Math" panose="02040503050406030204" pitchFamily="18" charset="0"/>
                          </a:rPr>
                          <m:t>𝑛𝑐</m:t>
                        </m:r>
                      </m:sub>
                    </m:sSub>
                    <m:r>
                      <a:rPr lang="it-IT" sz="2500" b="0" i="1" smtClean="0">
                        <a:latin typeface="Cambria Math" panose="02040503050406030204" pitchFamily="18" charset="0"/>
                      </a:rPr>
                      <m:t>⋅</m:t>
                    </m:r>
                    <m:sSub>
                      <m:sSubPr>
                        <m:ctrlPr>
                          <a:rPr lang="it-IT" sz="2500" b="0" i="1" smtClean="0">
                            <a:latin typeface="Cambria Math" panose="02040503050406030204" pitchFamily="18" charset="0"/>
                          </a:rPr>
                        </m:ctrlPr>
                      </m:sSubPr>
                      <m:e>
                        <m:r>
                          <a:rPr lang="it-IT" sz="2500" b="0" i="1" smtClean="0">
                            <a:latin typeface="Cambria Math" panose="02040503050406030204" pitchFamily="18" charset="0"/>
                          </a:rPr>
                          <m:t>𝑥</m:t>
                        </m:r>
                      </m:e>
                      <m:sub>
                        <m:r>
                          <a:rPr lang="it-IT" sz="2500" b="0" i="1" smtClean="0">
                            <a:latin typeface="Cambria Math" panose="02040503050406030204" pitchFamily="18" charset="0"/>
                          </a:rPr>
                          <m:t>𝑛𝑐</m:t>
                        </m:r>
                      </m:sub>
                    </m:sSub>
                    <m:d>
                      <m:dPr>
                        <m:ctrlPr>
                          <a:rPr lang="it-IT" sz="2500" b="0" i="1" smtClean="0">
                            <a:latin typeface="Cambria Math" panose="02040503050406030204" pitchFamily="18" charset="0"/>
                          </a:rPr>
                        </m:ctrlPr>
                      </m:dPr>
                      <m:e>
                        <m:r>
                          <a:rPr lang="it-IT" sz="2500" b="0" i="1" smtClean="0">
                            <a:latin typeface="Cambria Math" panose="02040503050406030204" pitchFamily="18" charset="0"/>
                          </a:rPr>
                          <m:t>𝑗</m:t>
                        </m:r>
                      </m:e>
                    </m:d>
                    <m:r>
                      <a:rPr lang="it-IT" sz="2500" b="0" i="1" smtClean="0">
                        <a:latin typeface="Cambria Math" panose="02040503050406030204" pitchFamily="18" charset="0"/>
                      </a:rPr>
                      <m:t>+</m:t>
                    </m:r>
                    <m:sSub>
                      <m:sSubPr>
                        <m:ctrlPr>
                          <a:rPr lang="it-IT" sz="2500" b="0" i="1" smtClean="0">
                            <a:latin typeface="Cambria Math" panose="02040503050406030204" pitchFamily="18" charset="0"/>
                          </a:rPr>
                        </m:ctrlPr>
                      </m:sSubPr>
                      <m:e>
                        <m:acc>
                          <m:accPr>
                            <m:chr m:val="̃"/>
                            <m:ctrlPr>
                              <a:rPr lang="it-IT" sz="2500" b="0" i="1" smtClean="0">
                                <a:latin typeface="Cambria Math" panose="02040503050406030204" pitchFamily="18" charset="0"/>
                              </a:rPr>
                            </m:ctrlPr>
                          </m:accPr>
                          <m:e>
                            <m:r>
                              <a:rPr lang="it-IT" sz="2500" b="0" i="1" smtClean="0">
                                <a:latin typeface="Cambria Math" panose="02040503050406030204" pitchFamily="18" charset="0"/>
                              </a:rPr>
                              <m:t>𝐶</m:t>
                            </m:r>
                          </m:e>
                        </m:acc>
                      </m:e>
                      <m:sub>
                        <m:r>
                          <a:rPr lang="it-IT" sz="2500" b="0" i="1" smtClean="0">
                            <a:latin typeface="Cambria Math" panose="02040503050406030204" pitchFamily="18" charset="0"/>
                          </a:rPr>
                          <m:t>𝜁</m:t>
                        </m:r>
                      </m:sub>
                    </m:sSub>
                    <m:r>
                      <a:rPr lang="it-IT" sz="2500" b="0" i="1" smtClean="0">
                        <a:latin typeface="Cambria Math" panose="02040503050406030204" pitchFamily="18" charset="0"/>
                      </a:rPr>
                      <m:t>⋅</m:t>
                    </m:r>
                    <m:r>
                      <a:rPr lang="it-IT" sz="2500" b="0" i="1" smtClean="0">
                        <a:latin typeface="Cambria Math" panose="02040503050406030204" pitchFamily="18" charset="0"/>
                      </a:rPr>
                      <m:t>𝜁</m:t>
                    </m:r>
                    <m:d>
                      <m:dPr>
                        <m:ctrlPr>
                          <a:rPr lang="it-IT" sz="2500" b="0" i="1" smtClean="0">
                            <a:latin typeface="Cambria Math" panose="02040503050406030204" pitchFamily="18" charset="0"/>
                          </a:rPr>
                        </m:ctrlPr>
                      </m:dPr>
                      <m:e>
                        <m:r>
                          <a:rPr lang="it-IT" sz="2500" b="0" i="1" smtClean="0">
                            <a:latin typeface="Cambria Math" panose="02040503050406030204" pitchFamily="18" charset="0"/>
                          </a:rPr>
                          <m:t>𝑘</m:t>
                        </m:r>
                      </m:e>
                    </m:d>
                  </m:oMath>
                </a14:m>
                <a:r>
                  <a:rPr lang="it-IT" sz="2500" b="0" dirty="0">
                    <a:latin typeface="Times New Roman" panose="02020603050405020304" pitchFamily="18" charset="0"/>
                    <a:cs typeface="Times New Roman" panose="02020603050405020304" pitchFamily="18" charset="0"/>
                  </a:rPr>
                  <a:t> </a:t>
                </a:r>
              </a:p>
              <a:p>
                <a14:m>
                  <m:oMath xmlns:m="http://schemas.openxmlformats.org/officeDocument/2006/math">
                    <m:d>
                      <m:dPr>
                        <m:ctrlPr>
                          <a:rPr lang="it-IT" sz="2500" b="0" i="1" smtClean="0">
                            <a:latin typeface="Cambria Math" panose="02040503050406030204" pitchFamily="18" charset="0"/>
                          </a:rPr>
                        </m:ctrlPr>
                      </m:dPr>
                      <m:e>
                        <m:sSup>
                          <m:sSupPr>
                            <m:ctrlPr>
                              <a:rPr lang="it-IT" sz="2500" b="0" i="1" smtClean="0">
                                <a:latin typeface="Cambria Math" panose="02040503050406030204" pitchFamily="18" charset="0"/>
                              </a:rPr>
                            </m:ctrlPr>
                          </m:sSupPr>
                          <m:e>
                            <m:d>
                              <m:dPr>
                                <m:begChr m:val="["/>
                                <m:endChr m:val="]"/>
                                <m:ctrlPr>
                                  <a:rPr lang="it-IT" sz="2500" b="0" i="1" smtClean="0">
                                    <a:latin typeface="Cambria Math" panose="02040503050406030204" pitchFamily="18" charset="0"/>
                                  </a:rPr>
                                </m:ctrlPr>
                              </m:dPr>
                              <m:e>
                                <m:m>
                                  <m:mPr>
                                    <m:mcs>
                                      <m:mc>
                                        <m:mcPr>
                                          <m:count m:val="2"/>
                                          <m:mcJc m:val="center"/>
                                        </m:mcPr>
                                      </m:mc>
                                    </m:mcs>
                                    <m:ctrlPr>
                                      <a:rPr lang="it-IT" sz="2500" b="0" i="1" smtClean="0">
                                        <a:latin typeface="Cambria Math" panose="02040503050406030204" pitchFamily="18" charset="0"/>
                                      </a:rPr>
                                    </m:ctrlPr>
                                  </m:mPr>
                                  <m:mr>
                                    <m:e>
                                      <m:sSub>
                                        <m:sSubPr>
                                          <m:ctrlPr>
                                            <a:rPr lang="it-IT" sz="2500" b="0" i="1" smtClean="0">
                                              <a:latin typeface="Cambria Math" panose="02040503050406030204" pitchFamily="18" charset="0"/>
                                            </a:rPr>
                                          </m:ctrlPr>
                                        </m:sSubPr>
                                        <m:e>
                                          <m:r>
                                            <m:rPr>
                                              <m:brk m:alnAt="7"/>
                                            </m:rPr>
                                            <a:rPr lang="it-IT" sz="2500" b="0" i="1" smtClean="0">
                                              <a:latin typeface="Cambria Math" panose="02040503050406030204" pitchFamily="18" charset="0"/>
                                            </a:rPr>
                                            <m:t>𝑥</m:t>
                                          </m:r>
                                        </m:e>
                                        <m:sub>
                                          <m:r>
                                            <m:rPr>
                                              <m:brk m:alnAt="7"/>
                                            </m:rPr>
                                            <a:rPr lang="it-IT" sz="2500" b="0" i="1" smtClean="0">
                                              <a:latin typeface="Cambria Math" panose="02040503050406030204" pitchFamily="18" charset="0"/>
                                            </a:rPr>
                                            <m:t>𝑐</m:t>
                                          </m:r>
                                        </m:sub>
                                      </m:sSub>
                                      <m:d>
                                        <m:dPr>
                                          <m:ctrlPr>
                                            <a:rPr lang="it-IT" sz="2500" b="0" i="1" smtClean="0">
                                              <a:latin typeface="Cambria Math" panose="02040503050406030204" pitchFamily="18" charset="0"/>
                                            </a:rPr>
                                          </m:ctrlPr>
                                        </m:dPr>
                                        <m:e>
                                          <m:r>
                                            <m:rPr>
                                              <m:brk m:alnAt="7"/>
                                            </m:rPr>
                                            <a:rPr lang="it-IT" sz="2500" b="0" i="1" smtClean="0">
                                              <a:latin typeface="Cambria Math" panose="02040503050406030204" pitchFamily="18" charset="0"/>
                                            </a:rPr>
                                            <m:t>𝑗</m:t>
                                          </m:r>
                                        </m:e>
                                      </m:d>
                                    </m:e>
                                    <m:e>
                                      <m:sSub>
                                        <m:sSubPr>
                                          <m:ctrlPr>
                                            <a:rPr lang="it-IT" sz="2500" b="0" i="1" smtClean="0">
                                              <a:latin typeface="Cambria Math" panose="02040503050406030204" pitchFamily="18" charset="0"/>
                                            </a:rPr>
                                          </m:ctrlPr>
                                        </m:sSubPr>
                                        <m:e>
                                          <m:r>
                                            <a:rPr lang="it-IT" sz="2500" b="0" i="1" smtClean="0">
                                              <a:latin typeface="Cambria Math" panose="02040503050406030204" pitchFamily="18" charset="0"/>
                                            </a:rPr>
                                            <m:t>𝑥</m:t>
                                          </m:r>
                                        </m:e>
                                        <m:sub>
                                          <m:r>
                                            <a:rPr lang="it-IT" sz="2500" b="0" i="1" smtClean="0">
                                              <a:latin typeface="Cambria Math" panose="02040503050406030204" pitchFamily="18" charset="0"/>
                                            </a:rPr>
                                            <m:t>𝑛𝑐</m:t>
                                          </m:r>
                                        </m:sub>
                                      </m:sSub>
                                      <m:d>
                                        <m:dPr>
                                          <m:ctrlPr>
                                            <a:rPr lang="it-IT" sz="2500" b="0" i="1" smtClean="0">
                                              <a:latin typeface="Cambria Math" panose="02040503050406030204" pitchFamily="18" charset="0"/>
                                            </a:rPr>
                                          </m:ctrlPr>
                                        </m:dPr>
                                        <m:e>
                                          <m:r>
                                            <a:rPr lang="it-IT" sz="2500" b="0" i="1" smtClean="0">
                                              <a:latin typeface="Cambria Math" panose="02040503050406030204" pitchFamily="18" charset="0"/>
                                            </a:rPr>
                                            <m:t>𝑗</m:t>
                                          </m:r>
                                        </m:e>
                                      </m:d>
                                    </m:e>
                                  </m:mr>
                                </m:m>
                              </m:e>
                            </m:d>
                          </m:e>
                          <m:sup>
                            <m:r>
                              <a:rPr lang="it-IT" sz="2500" b="0" i="1" smtClean="0">
                                <a:latin typeface="Cambria Math" panose="02040503050406030204" pitchFamily="18" charset="0"/>
                              </a:rPr>
                              <m:t>𝑇</m:t>
                            </m:r>
                          </m:sup>
                        </m:sSup>
                        <m:r>
                          <a:rPr lang="it-IT" sz="2500" b="0" i="1" smtClean="0">
                            <a:latin typeface="Cambria Math" panose="02040503050406030204" pitchFamily="18" charset="0"/>
                          </a:rPr>
                          <m:t>,</m:t>
                        </m:r>
                        <m:r>
                          <a:rPr lang="it-IT" sz="2500" b="0" i="1" smtClean="0">
                            <a:latin typeface="Cambria Math" panose="02040503050406030204" pitchFamily="18" charset="0"/>
                          </a:rPr>
                          <m:t>𝑢</m:t>
                        </m:r>
                        <m:d>
                          <m:dPr>
                            <m:ctrlPr>
                              <a:rPr lang="it-IT" sz="2500" b="0" i="1" smtClean="0">
                                <a:latin typeface="Cambria Math" panose="02040503050406030204" pitchFamily="18" charset="0"/>
                              </a:rPr>
                            </m:ctrlPr>
                          </m:dPr>
                          <m:e>
                            <m:r>
                              <a:rPr lang="it-IT" sz="2500" b="0" i="1" smtClean="0">
                                <a:latin typeface="Cambria Math" panose="02040503050406030204" pitchFamily="18" charset="0"/>
                              </a:rPr>
                              <m:t>𝑗</m:t>
                            </m:r>
                          </m:e>
                        </m:d>
                      </m:e>
                    </m:d>
                    <m:r>
                      <a:rPr lang="it-IT" sz="2500" b="0" i="1" smtClean="0">
                        <a:latin typeface="Cambria Math" panose="02040503050406030204" pitchFamily="18" charset="0"/>
                      </a:rPr>
                      <m:t>∈</m:t>
                    </m:r>
                    <m:r>
                      <a:rPr lang="it-IT" sz="2500" b="0" i="1" smtClean="0">
                        <a:latin typeface="Cambria Math" panose="02040503050406030204" pitchFamily="18" charset="0"/>
                        <a:ea typeface="Cambria Math" panose="02040503050406030204" pitchFamily="18" charset="0"/>
                      </a:rPr>
                      <m:t>𝒳</m:t>
                    </m:r>
                    <m:r>
                      <a:rPr lang="it-IT" sz="2500" b="0" i="1" smtClean="0">
                        <a:latin typeface="Cambria Math" panose="02040503050406030204" pitchFamily="18" charset="0"/>
                        <a:ea typeface="Cambria Math" panose="02040503050406030204" pitchFamily="18" charset="0"/>
                      </a:rPr>
                      <m:t>×</m:t>
                    </m:r>
                    <m:r>
                      <a:rPr lang="it-IT" sz="2500" b="0" i="1" smtClean="0">
                        <a:latin typeface="Cambria Math" panose="02040503050406030204" pitchFamily="18" charset="0"/>
                        <a:ea typeface="Cambria Math" panose="02040503050406030204" pitchFamily="18" charset="0"/>
                      </a:rPr>
                      <m:t>𝒰</m:t>
                    </m:r>
                  </m:oMath>
                </a14:m>
                <a:r>
                  <a:rPr lang="it-IT" sz="2500" b="0" dirty="0">
                    <a:latin typeface="Times New Roman" panose="02020603050405020304" pitchFamily="18" charset="0"/>
                    <a:cs typeface="Times New Roman" panose="02020603050405020304" pitchFamily="18" charset="0"/>
                  </a:rPr>
                  <a:t> </a:t>
                </a:r>
              </a:p>
              <a:p>
                <a14:m>
                  <m:oMath xmlns:m="http://schemas.openxmlformats.org/officeDocument/2006/math">
                    <m:sSub>
                      <m:sSubPr>
                        <m:ctrlPr>
                          <a:rPr lang="it-IT" sz="2500" b="0" i="1" smtClean="0">
                            <a:latin typeface="Cambria Math" panose="02040503050406030204" pitchFamily="18" charset="0"/>
                          </a:rPr>
                        </m:ctrlPr>
                      </m:sSubPr>
                      <m:e>
                        <m:r>
                          <a:rPr lang="it-IT" sz="2500" b="0" i="1" smtClean="0">
                            <a:latin typeface="Cambria Math" panose="02040503050406030204" pitchFamily="18" charset="0"/>
                          </a:rPr>
                          <m:t>𝑥</m:t>
                        </m:r>
                      </m:e>
                      <m:sub>
                        <m:r>
                          <a:rPr lang="it-IT" sz="2500" b="0" i="1" smtClean="0">
                            <a:latin typeface="Cambria Math" panose="02040503050406030204" pitchFamily="18" charset="0"/>
                          </a:rPr>
                          <m:t>𝑐</m:t>
                        </m:r>
                      </m:sub>
                    </m:sSub>
                    <m:d>
                      <m:dPr>
                        <m:ctrlPr>
                          <a:rPr lang="it-IT" sz="2500" b="0" i="1" smtClean="0">
                            <a:latin typeface="Cambria Math" panose="02040503050406030204" pitchFamily="18" charset="0"/>
                          </a:rPr>
                        </m:ctrlPr>
                      </m:dPr>
                      <m:e>
                        <m:r>
                          <a:rPr lang="it-IT" sz="2500" b="0" i="1" smtClean="0">
                            <a:latin typeface="Cambria Math" panose="02040503050406030204" pitchFamily="18" charset="0"/>
                          </a:rPr>
                          <m:t>0</m:t>
                        </m:r>
                      </m:e>
                    </m:d>
                    <m:r>
                      <a:rPr lang="it-IT" sz="2500" b="0" i="1" smtClean="0">
                        <a:latin typeface="Cambria Math" panose="02040503050406030204" pitchFamily="18" charset="0"/>
                      </a:rPr>
                      <m:t>=</m:t>
                    </m:r>
                    <m:sSub>
                      <m:sSubPr>
                        <m:ctrlPr>
                          <a:rPr lang="it-IT" sz="2500" b="0" i="1" smtClean="0">
                            <a:latin typeface="Cambria Math" panose="02040503050406030204" pitchFamily="18" charset="0"/>
                          </a:rPr>
                        </m:ctrlPr>
                      </m:sSubPr>
                      <m:e>
                        <m:r>
                          <a:rPr lang="it-IT" sz="2500" b="0" i="1" smtClean="0">
                            <a:latin typeface="Cambria Math" panose="02040503050406030204" pitchFamily="18" charset="0"/>
                          </a:rPr>
                          <m:t>𝑥</m:t>
                        </m:r>
                      </m:e>
                      <m:sub>
                        <m:r>
                          <a:rPr lang="it-IT" sz="2500" b="0" i="1" smtClean="0">
                            <a:latin typeface="Cambria Math" panose="02040503050406030204" pitchFamily="18" charset="0"/>
                          </a:rPr>
                          <m:t>𝑐</m:t>
                        </m:r>
                      </m:sub>
                    </m:sSub>
                    <m:d>
                      <m:dPr>
                        <m:ctrlPr>
                          <a:rPr lang="it-IT" sz="2500" b="0" i="1" smtClean="0">
                            <a:latin typeface="Cambria Math" panose="02040503050406030204" pitchFamily="18" charset="0"/>
                          </a:rPr>
                        </m:ctrlPr>
                      </m:dPr>
                      <m:e>
                        <m:r>
                          <a:rPr lang="it-IT" sz="2500" b="0" i="1" smtClean="0">
                            <a:latin typeface="Cambria Math" panose="02040503050406030204" pitchFamily="18" charset="0"/>
                          </a:rPr>
                          <m:t>𝑘</m:t>
                        </m:r>
                      </m:e>
                    </m:d>
                  </m:oMath>
                </a14:m>
                <a:r>
                  <a:rPr lang="it-IT" sz="2500" b="0" dirty="0">
                    <a:latin typeface="Times New Roman" panose="02020603050405020304" pitchFamily="18" charset="0"/>
                    <a:cs typeface="Times New Roman" panose="02020603050405020304" pitchFamily="18" charset="0"/>
                  </a:rPr>
                  <a:t> </a:t>
                </a:r>
              </a:p>
              <a:p>
                <a14:m>
                  <m:oMath xmlns:m="http://schemas.openxmlformats.org/officeDocument/2006/math">
                    <m:sSub>
                      <m:sSubPr>
                        <m:ctrlPr>
                          <a:rPr lang="it-IT" sz="2500" b="0" i="1" smtClean="0">
                            <a:latin typeface="Cambria Math" panose="02040503050406030204" pitchFamily="18" charset="0"/>
                          </a:rPr>
                        </m:ctrlPr>
                      </m:sSubPr>
                      <m:e>
                        <m:r>
                          <a:rPr lang="it-IT" sz="2500" b="0" i="1" smtClean="0">
                            <a:latin typeface="Cambria Math" panose="02040503050406030204" pitchFamily="18" charset="0"/>
                          </a:rPr>
                          <m:t>𝑥</m:t>
                        </m:r>
                      </m:e>
                      <m:sub>
                        <m:r>
                          <a:rPr lang="it-IT" sz="2500" b="0" i="1" smtClean="0">
                            <a:latin typeface="Cambria Math" panose="02040503050406030204" pitchFamily="18" charset="0"/>
                          </a:rPr>
                          <m:t>𝑛𝑐</m:t>
                        </m:r>
                      </m:sub>
                    </m:sSub>
                    <m:d>
                      <m:dPr>
                        <m:ctrlPr>
                          <a:rPr lang="it-IT" sz="2500" b="0" i="1" smtClean="0">
                            <a:latin typeface="Cambria Math" panose="02040503050406030204" pitchFamily="18" charset="0"/>
                          </a:rPr>
                        </m:ctrlPr>
                      </m:dPr>
                      <m:e>
                        <m:r>
                          <a:rPr lang="it-IT" sz="2500" b="0" i="1" smtClean="0">
                            <a:latin typeface="Cambria Math" panose="02040503050406030204" pitchFamily="18" charset="0"/>
                          </a:rPr>
                          <m:t>0</m:t>
                        </m:r>
                      </m:e>
                    </m:d>
                    <m:r>
                      <a:rPr lang="it-IT" sz="2500" b="0" i="1" smtClean="0">
                        <a:latin typeface="Cambria Math" panose="02040503050406030204" pitchFamily="18" charset="0"/>
                      </a:rPr>
                      <m:t>=</m:t>
                    </m:r>
                    <m:sSub>
                      <m:sSubPr>
                        <m:ctrlPr>
                          <a:rPr lang="it-IT" sz="2500" b="0" i="1" smtClean="0">
                            <a:latin typeface="Cambria Math" panose="02040503050406030204" pitchFamily="18" charset="0"/>
                          </a:rPr>
                        </m:ctrlPr>
                      </m:sSubPr>
                      <m:e>
                        <m:r>
                          <a:rPr lang="it-IT" sz="2500" b="0" i="1" smtClean="0">
                            <a:latin typeface="Cambria Math" panose="02040503050406030204" pitchFamily="18" charset="0"/>
                          </a:rPr>
                          <m:t>𝑥</m:t>
                        </m:r>
                      </m:e>
                      <m:sub>
                        <m:r>
                          <a:rPr lang="it-IT" sz="2500" b="0" i="1" smtClean="0">
                            <a:latin typeface="Cambria Math" panose="02040503050406030204" pitchFamily="18" charset="0"/>
                          </a:rPr>
                          <m:t>𝑛𝑐</m:t>
                        </m:r>
                      </m:sub>
                    </m:sSub>
                    <m:d>
                      <m:dPr>
                        <m:ctrlPr>
                          <a:rPr lang="it-IT" sz="2500" b="0" i="1" smtClean="0">
                            <a:latin typeface="Cambria Math" panose="02040503050406030204" pitchFamily="18" charset="0"/>
                          </a:rPr>
                        </m:ctrlPr>
                      </m:dPr>
                      <m:e>
                        <m:r>
                          <a:rPr lang="it-IT" sz="2500" b="0" i="1" smtClean="0">
                            <a:latin typeface="Cambria Math" panose="02040503050406030204" pitchFamily="18" charset="0"/>
                          </a:rPr>
                          <m:t>𝑘</m:t>
                        </m:r>
                      </m:e>
                    </m:d>
                  </m:oMath>
                </a14:m>
                <a:r>
                  <a:rPr lang="it-IT" sz="2500" b="0" dirty="0">
                    <a:latin typeface="Times New Roman" panose="02020603050405020304" pitchFamily="18" charset="0"/>
                    <a:cs typeface="Times New Roman" panose="02020603050405020304" pitchFamily="18" charset="0"/>
                  </a:rPr>
                  <a:t> </a:t>
                </a:r>
              </a:p>
              <a:p>
                <a14:m>
                  <m:oMath xmlns:m="http://schemas.openxmlformats.org/officeDocument/2006/math">
                    <m:sSub>
                      <m:sSubPr>
                        <m:ctrlPr>
                          <a:rPr lang="it-IT" sz="2500" b="0" i="1" smtClean="0">
                            <a:latin typeface="Cambria Math" panose="02040503050406030204" pitchFamily="18" charset="0"/>
                          </a:rPr>
                        </m:ctrlPr>
                      </m:sSubPr>
                      <m:e>
                        <m:r>
                          <a:rPr lang="it-IT" sz="2500" b="0" i="1" smtClean="0">
                            <a:latin typeface="Cambria Math" panose="02040503050406030204" pitchFamily="18" charset="0"/>
                          </a:rPr>
                          <m:t>𝑦</m:t>
                        </m:r>
                      </m:e>
                      <m:sub>
                        <m:r>
                          <a:rPr lang="it-IT" sz="2500" b="0" i="1" smtClean="0">
                            <a:latin typeface="Cambria Math" panose="02040503050406030204" pitchFamily="18" charset="0"/>
                          </a:rPr>
                          <m:t>𝑟𝑒𝑓</m:t>
                        </m:r>
                      </m:sub>
                    </m:sSub>
                    <m:d>
                      <m:dPr>
                        <m:ctrlPr>
                          <a:rPr lang="it-IT" sz="2500" b="0" i="1" smtClean="0">
                            <a:latin typeface="Cambria Math" panose="02040503050406030204" pitchFamily="18" charset="0"/>
                          </a:rPr>
                        </m:ctrlPr>
                      </m:dPr>
                      <m:e>
                        <m:r>
                          <a:rPr lang="it-IT" sz="2500" b="0" i="1" smtClean="0">
                            <a:latin typeface="Cambria Math" panose="02040503050406030204" pitchFamily="18" charset="0"/>
                          </a:rPr>
                          <m:t>𝑘</m:t>
                        </m:r>
                      </m:e>
                    </m:d>
                    <m:r>
                      <a:rPr lang="it-IT" sz="2500" b="0" i="1" smtClean="0">
                        <a:latin typeface="Cambria Math" panose="02040503050406030204" pitchFamily="18" charset="0"/>
                      </a:rPr>
                      <m:t>−</m:t>
                    </m:r>
                    <m:sSub>
                      <m:sSubPr>
                        <m:ctrlPr>
                          <a:rPr lang="it-IT" sz="2500" b="0" i="1" smtClean="0">
                            <a:latin typeface="Cambria Math" panose="02040503050406030204" pitchFamily="18" charset="0"/>
                          </a:rPr>
                        </m:ctrlPr>
                      </m:sSubPr>
                      <m:e>
                        <m:r>
                          <a:rPr lang="it-IT" sz="2500" b="0" i="1" smtClean="0">
                            <a:latin typeface="Cambria Math" panose="02040503050406030204" pitchFamily="18" charset="0"/>
                          </a:rPr>
                          <m:t>𝑦</m:t>
                        </m:r>
                      </m:e>
                      <m:sub>
                        <m:r>
                          <a:rPr lang="it-IT" sz="2500" b="0" i="1" smtClean="0">
                            <a:latin typeface="Cambria Math" panose="02040503050406030204" pitchFamily="18" charset="0"/>
                          </a:rPr>
                          <m:t>𝑠</m:t>
                        </m:r>
                      </m:sub>
                    </m:sSub>
                    <m:r>
                      <a:rPr lang="it-IT" sz="2500" b="0" i="1" smtClean="0">
                        <a:latin typeface="Cambria Math" panose="02040503050406030204" pitchFamily="18" charset="0"/>
                      </a:rPr>
                      <m:t>≤</m:t>
                    </m:r>
                    <m:sSub>
                      <m:sSubPr>
                        <m:ctrlPr>
                          <a:rPr lang="it-IT" sz="2500" b="0" i="1" smtClean="0">
                            <a:latin typeface="Cambria Math" panose="02040503050406030204" pitchFamily="18" charset="0"/>
                          </a:rPr>
                        </m:ctrlPr>
                      </m:sSubPr>
                      <m:e>
                        <m:r>
                          <a:rPr lang="it-IT" sz="2500" b="0" i="1" smtClean="0">
                            <a:latin typeface="Cambria Math" panose="02040503050406030204" pitchFamily="18" charset="0"/>
                          </a:rPr>
                          <m:t>𝑦</m:t>
                        </m:r>
                      </m:e>
                      <m:sub>
                        <m:r>
                          <a:rPr lang="it-IT" sz="2500" b="0" i="1" smtClean="0">
                            <a:latin typeface="Cambria Math" panose="02040503050406030204" pitchFamily="18" charset="0"/>
                          </a:rPr>
                          <m:t>𝑎𝑢𝑥</m:t>
                        </m:r>
                      </m:sub>
                    </m:sSub>
                    <m:r>
                      <a:rPr lang="it-IT" sz="2500" b="0" i="1" smtClean="0">
                        <a:latin typeface="Cambria Math" panose="02040503050406030204" pitchFamily="18" charset="0"/>
                      </a:rPr>
                      <m:t>≤</m:t>
                    </m:r>
                    <m:sSub>
                      <m:sSubPr>
                        <m:ctrlPr>
                          <a:rPr lang="it-IT" sz="2500" b="0" i="1" smtClean="0">
                            <a:latin typeface="Cambria Math" panose="02040503050406030204" pitchFamily="18" charset="0"/>
                          </a:rPr>
                        </m:ctrlPr>
                      </m:sSubPr>
                      <m:e>
                        <m:r>
                          <a:rPr lang="it-IT" sz="2500" b="0" i="1" smtClean="0">
                            <a:latin typeface="Cambria Math" panose="02040503050406030204" pitchFamily="18" charset="0"/>
                          </a:rPr>
                          <m:t>𝑦</m:t>
                        </m:r>
                      </m:e>
                      <m:sub>
                        <m:r>
                          <a:rPr lang="it-IT" sz="2500" b="0" i="1" smtClean="0">
                            <a:latin typeface="Cambria Math" panose="02040503050406030204" pitchFamily="18" charset="0"/>
                          </a:rPr>
                          <m:t>𝑟𝑒𝑓</m:t>
                        </m:r>
                      </m:sub>
                    </m:sSub>
                    <m:d>
                      <m:dPr>
                        <m:ctrlPr>
                          <a:rPr lang="it-IT" sz="2500" b="0" i="1" smtClean="0">
                            <a:latin typeface="Cambria Math" panose="02040503050406030204" pitchFamily="18" charset="0"/>
                          </a:rPr>
                        </m:ctrlPr>
                      </m:dPr>
                      <m:e>
                        <m:r>
                          <a:rPr lang="it-IT" sz="2500" b="0" i="1" smtClean="0">
                            <a:latin typeface="Cambria Math" panose="02040503050406030204" pitchFamily="18" charset="0"/>
                          </a:rPr>
                          <m:t>𝑘</m:t>
                        </m:r>
                      </m:e>
                    </m:d>
                    <m:r>
                      <a:rPr lang="it-IT" sz="2500" b="0" i="1" smtClean="0">
                        <a:latin typeface="Cambria Math" panose="02040503050406030204" pitchFamily="18" charset="0"/>
                      </a:rPr>
                      <m:t>+</m:t>
                    </m:r>
                    <m:sSub>
                      <m:sSubPr>
                        <m:ctrlPr>
                          <a:rPr lang="it-IT" sz="2500" b="0" i="1" smtClean="0">
                            <a:latin typeface="Cambria Math" panose="02040503050406030204" pitchFamily="18" charset="0"/>
                          </a:rPr>
                        </m:ctrlPr>
                      </m:sSubPr>
                      <m:e>
                        <m:r>
                          <a:rPr lang="it-IT" sz="2500" b="0" i="1" smtClean="0">
                            <a:latin typeface="Cambria Math" panose="02040503050406030204" pitchFamily="18" charset="0"/>
                          </a:rPr>
                          <m:t>𝑦</m:t>
                        </m:r>
                      </m:e>
                      <m:sub>
                        <m:r>
                          <a:rPr lang="it-IT" sz="2500" b="0" i="1" smtClean="0">
                            <a:latin typeface="Cambria Math" panose="02040503050406030204" pitchFamily="18" charset="0"/>
                          </a:rPr>
                          <m:t>𝑠</m:t>
                        </m:r>
                      </m:sub>
                    </m:sSub>
                  </m:oMath>
                </a14:m>
                <a:r>
                  <a:rPr lang="it-IT" sz="2500" b="0" dirty="0">
                    <a:latin typeface="Times New Roman" panose="02020603050405020304" pitchFamily="18" charset="0"/>
                    <a:cs typeface="Times New Roman" panose="02020603050405020304" pitchFamily="18" charset="0"/>
                  </a:rPr>
                  <a:t> </a:t>
                </a:r>
              </a:p>
              <a:p>
                <a14:m>
                  <m:oMath xmlns:m="http://schemas.openxmlformats.org/officeDocument/2006/math">
                    <m:d>
                      <m:dPr>
                        <m:ctrlPr>
                          <a:rPr lang="it-IT" sz="2500" b="0" i="1" smtClean="0">
                            <a:latin typeface="Cambria Math" panose="02040503050406030204" pitchFamily="18" charset="0"/>
                          </a:rPr>
                        </m:ctrlPr>
                      </m:dPr>
                      <m:e>
                        <m:sSub>
                          <m:sSubPr>
                            <m:ctrlPr>
                              <a:rPr lang="it-IT" sz="2500" b="0" i="1" smtClean="0">
                                <a:latin typeface="Cambria Math" panose="02040503050406030204" pitchFamily="18" charset="0"/>
                              </a:rPr>
                            </m:ctrlPr>
                          </m:sSubPr>
                          <m:e>
                            <m:r>
                              <a:rPr lang="it-IT" sz="2500" b="0" i="1" smtClean="0">
                                <a:latin typeface="Cambria Math" panose="02040503050406030204" pitchFamily="18" charset="0"/>
                              </a:rPr>
                              <m:t>𝑥</m:t>
                            </m:r>
                          </m:e>
                          <m:sub>
                            <m:r>
                              <a:rPr lang="it-IT" sz="2500" b="0" i="1" smtClean="0">
                                <a:latin typeface="Cambria Math" panose="02040503050406030204" pitchFamily="18" charset="0"/>
                              </a:rPr>
                              <m:t>𝑎</m:t>
                            </m:r>
                          </m:sub>
                        </m:sSub>
                        <m:r>
                          <a:rPr lang="it-IT" sz="2500" b="0" i="1" smtClean="0">
                            <a:latin typeface="Cambria Math" panose="02040503050406030204" pitchFamily="18" charset="0"/>
                          </a:rPr>
                          <m:t>,</m:t>
                        </m:r>
                        <m:sSub>
                          <m:sSubPr>
                            <m:ctrlPr>
                              <a:rPr lang="it-IT" sz="2500" b="0" i="1" smtClean="0">
                                <a:latin typeface="Cambria Math" panose="02040503050406030204" pitchFamily="18" charset="0"/>
                              </a:rPr>
                            </m:ctrlPr>
                          </m:sSubPr>
                          <m:e>
                            <m:r>
                              <a:rPr lang="it-IT" sz="2500" b="0" i="1" smtClean="0">
                                <a:latin typeface="Cambria Math" panose="02040503050406030204" pitchFamily="18" charset="0"/>
                              </a:rPr>
                              <m:t>𝑢</m:t>
                            </m:r>
                          </m:e>
                          <m:sub>
                            <m:r>
                              <a:rPr lang="it-IT" sz="2500" b="0" i="1" smtClean="0">
                                <a:latin typeface="Cambria Math" panose="02040503050406030204" pitchFamily="18" charset="0"/>
                              </a:rPr>
                              <m:t>𝑎</m:t>
                            </m:r>
                          </m:sub>
                        </m:sSub>
                        <m:r>
                          <a:rPr lang="it-IT" sz="2500" b="0" i="1" smtClean="0">
                            <a:latin typeface="Cambria Math" panose="02040503050406030204" pitchFamily="18" charset="0"/>
                          </a:rPr>
                          <m:t>,</m:t>
                        </m:r>
                        <m:sSub>
                          <m:sSubPr>
                            <m:ctrlPr>
                              <a:rPr lang="it-IT" sz="2500" b="0" i="1" smtClean="0">
                                <a:latin typeface="Cambria Math" panose="02040503050406030204" pitchFamily="18" charset="0"/>
                              </a:rPr>
                            </m:ctrlPr>
                          </m:sSubPr>
                          <m:e>
                            <m:r>
                              <a:rPr lang="it-IT" sz="2500" b="0" i="1" smtClean="0">
                                <a:latin typeface="Cambria Math" panose="02040503050406030204" pitchFamily="18" charset="0"/>
                              </a:rPr>
                              <m:t>𝑥</m:t>
                            </m:r>
                          </m:e>
                          <m:sub>
                            <m:r>
                              <a:rPr lang="it-IT" sz="2500" b="0" i="1" smtClean="0">
                                <a:latin typeface="Cambria Math" panose="02040503050406030204" pitchFamily="18" charset="0"/>
                              </a:rPr>
                              <m:t>𝑐</m:t>
                            </m:r>
                          </m:sub>
                        </m:sSub>
                        <m:d>
                          <m:dPr>
                            <m:ctrlPr>
                              <a:rPr lang="it-IT" sz="2500" b="0" i="1" smtClean="0">
                                <a:latin typeface="Cambria Math" panose="02040503050406030204" pitchFamily="18" charset="0"/>
                              </a:rPr>
                            </m:ctrlPr>
                          </m:dPr>
                          <m:e>
                            <m:r>
                              <a:rPr lang="it-IT" sz="2500" b="0" i="1" smtClean="0">
                                <a:latin typeface="Cambria Math" panose="02040503050406030204" pitchFamily="18" charset="0"/>
                              </a:rPr>
                              <m:t>𝑁</m:t>
                            </m:r>
                          </m:e>
                        </m:d>
                      </m:e>
                    </m:d>
                    <m:r>
                      <a:rPr lang="it-IT" sz="2500" b="0" i="1" smtClean="0">
                        <a:latin typeface="Cambria Math" panose="02040503050406030204" pitchFamily="18" charset="0"/>
                      </a:rPr>
                      <m:t>∈</m:t>
                    </m:r>
                    <m:sSub>
                      <m:sSubPr>
                        <m:ctrlPr>
                          <a:rPr lang="it-IT" sz="2500" b="0" i="1" smtClean="0">
                            <a:latin typeface="Cambria Math" panose="02040503050406030204" pitchFamily="18" charset="0"/>
                            <a:ea typeface="Cambria Math" panose="02040503050406030204" pitchFamily="18" charset="0"/>
                          </a:rPr>
                        </m:ctrlPr>
                      </m:sSubPr>
                      <m:e>
                        <m:r>
                          <a:rPr lang="it-IT" sz="2500" b="0" i="1" smtClean="0">
                            <a:latin typeface="Cambria Math" panose="02040503050406030204" pitchFamily="18" charset="0"/>
                            <a:ea typeface="Cambria Math" panose="02040503050406030204" pitchFamily="18" charset="0"/>
                          </a:rPr>
                          <m:t>𝕏</m:t>
                        </m:r>
                      </m:e>
                      <m:sub>
                        <m:r>
                          <a:rPr lang="it-IT" sz="2500" b="0" i="1" smtClean="0">
                            <a:latin typeface="Cambria Math" panose="02040503050406030204" pitchFamily="18" charset="0"/>
                            <a:ea typeface="Cambria Math" panose="02040503050406030204" pitchFamily="18" charset="0"/>
                          </a:rPr>
                          <m:t>𝑓</m:t>
                        </m:r>
                      </m:sub>
                    </m:sSub>
                  </m:oMath>
                </a14:m>
                <a:r>
                  <a:rPr lang="it-IT" sz="2500" b="0" dirty="0">
                    <a:latin typeface="Times New Roman" panose="02020603050405020304" pitchFamily="18" charset="0"/>
                    <a:cs typeface="Times New Roman" panose="02020603050405020304" pitchFamily="18" charset="0"/>
                  </a:rPr>
                  <a:t> </a:t>
                </a:r>
              </a:p>
              <a:p>
                <a14:m>
                  <m:oMath xmlns:m="http://schemas.openxmlformats.org/officeDocument/2006/math">
                    <m:sSub>
                      <m:sSubPr>
                        <m:ctrlPr>
                          <a:rPr lang="it-IT" sz="2500" b="0" i="1" smtClean="0">
                            <a:latin typeface="Cambria Math" panose="02040503050406030204" pitchFamily="18" charset="0"/>
                          </a:rPr>
                        </m:ctrlPr>
                      </m:sSubPr>
                      <m:e>
                        <m:r>
                          <a:rPr lang="it-IT" sz="2500" b="0" i="1" smtClean="0">
                            <a:latin typeface="Cambria Math" panose="02040503050406030204" pitchFamily="18" charset="0"/>
                          </a:rPr>
                          <m:t>𝑥</m:t>
                        </m:r>
                      </m:e>
                      <m:sub>
                        <m:r>
                          <a:rPr lang="it-IT" sz="2500" b="0" i="1" smtClean="0">
                            <a:latin typeface="Cambria Math" panose="02040503050406030204" pitchFamily="18" charset="0"/>
                          </a:rPr>
                          <m:t>𝑎</m:t>
                        </m:r>
                      </m:sub>
                    </m:sSub>
                    <m:r>
                      <a:rPr lang="it-IT" sz="2500" b="0" i="1" smtClean="0">
                        <a:latin typeface="Cambria Math" panose="02040503050406030204" pitchFamily="18" charset="0"/>
                      </a:rPr>
                      <m:t>=</m:t>
                    </m:r>
                    <m:sSub>
                      <m:sSubPr>
                        <m:ctrlPr>
                          <a:rPr lang="it-IT" sz="2500" b="0" i="1" smtClean="0">
                            <a:latin typeface="Cambria Math" panose="02040503050406030204" pitchFamily="18" charset="0"/>
                          </a:rPr>
                        </m:ctrlPr>
                      </m:sSubPr>
                      <m:e>
                        <m:acc>
                          <m:accPr>
                            <m:chr m:val="̃"/>
                            <m:ctrlPr>
                              <a:rPr lang="it-IT" sz="2500" b="0" i="1" smtClean="0">
                                <a:latin typeface="Cambria Math" panose="02040503050406030204" pitchFamily="18" charset="0"/>
                              </a:rPr>
                            </m:ctrlPr>
                          </m:accPr>
                          <m:e>
                            <m:r>
                              <a:rPr lang="it-IT" sz="2500" b="0" i="1" smtClean="0">
                                <a:latin typeface="Cambria Math" panose="02040503050406030204" pitchFamily="18" charset="0"/>
                              </a:rPr>
                              <m:t>𝐴</m:t>
                            </m:r>
                          </m:e>
                        </m:acc>
                      </m:e>
                      <m:sub>
                        <m:r>
                          <a:rPr lang="it-IT" sz="2500" b="0" i="1" smtClean="0">
                            <a:latin typeface="Cambria Math" panose="02040503050406030204" pitchFamily="18" charset="0"/>
                          </a:rPr>
                          <m:t>𝑐</m:t>
                        </m:r>
                        <m:r>
                          <a:rPr lang="it-IT" sz="2500" b="0" i="1" smtClean="0">
                            <a:latin typeface="Cambria Math" panose="02040503050406030204" pitchFamily="18" charset="0"/>
                          </a:rPr>
                          <m:t>,</m:t>
                        </m:r>
                        <m:r>
                          <a:rPr lang="it-IT" sz="2500" b="0" i="1" smtClean="0">
                            <a:latin typeface="Cambria Math" panose="02040503050406030204" pitchFamily="18" charset="0"/>
                          </a:rPr>
                          <m:t>𝑐</m:t>
                        </m:r>
                      </m:sub>
                    </m:sSub>
                    <m:r>
                      <a:rPr lang="it-IT" sz="2500" b="0" i="1" smtClean="0">
                        <a:latin typeface="Cambria Math" panose="02040503050406030204" pitchFamily="18" charset="0"/>
                      </a:rPr>
                      <m:t>⋅</m:t>
                    </m:r>
                    <m:sSub>
                      <m:sSubPr>
                        <m:ctrlPr>
                          <a:rPr lang="it-IT" sz="2500" b="0" i="1" smtClean="0">
                            <a:latin typeface="Cambria Math" panose="02040503050406030204" pitchFamily="18" charset="0"/>
                          </a:rPr>
                        </m:ctrlPr>
                      </m:sSubPr>
                      <m:e>
                        <m:r>
                          <a:rPr lang="it-IT" sz="2500" b="0" i="1" smtClean="0">
                            <a:latin typeface="Cambria Math" panose="02040503050406030204" pitchFamily="18" charset="0"/>
                          </a:rPr>
                          <m:t>𝑥</m:t>
                        </m:r>
                      </m:e>
                      <m:sub>
                        <m:r>
                          <a:rPr lang="it-IT" sz="2500" b="0" i="1" smtClean="0">
                            <a:latin typeface="Cambria Math" panose="02040503050406030204" pitchFamily="18" charset="0"/>
                          </a:rPr>
                          <m:t>𝑎</m:t>
                        </m:r>
                      </m:sub>
                    </m:sSub>
                    <m:r>
                      <a:rPr lang="it-IT" sz="2500" b="0" i="1" smtClean="0">
                        <a:latin typeface="Cambria Math" panose="02040503050406030204" pitchFamily="18" charset="0"/>
                      </a:rPr>
                      <m:t>+</m:t>
                    </m:r>
                    <m:sSub>
                      <m:sSubPr>
                        <m:ctrlPr>
                          <a:rPr lang="it-IT" sz="2500" b="0" i="1" smtClean="0">
                            <a:latin typeface="Cambria Math" panose="02040503050406030204" pitchFamily="18" charset="0"/>
                          </a:rPr>
                        </m:ctrlPr>
                      </m:sSubPr>
                      <m:e>
                        <m:acc>
                          <m:accPr>
                            <m:chr m:val="̃"/>
                            <m:ctrlPr>
                              <a:rPr lang="it-IT" sz="2500" b="0" i="1" smtClean="0">
                                <a:latin typeface="Cambria Math" panose="02040503050406030204" pitchFamily="18" charset="0"/>
                              </a:rPr>
                            </m:ctrlPr>
                          </m:accPr>
                          <m:e>
                            <m:r>
                              <a:rPr lang="it-IT" sz="2500" b="0" i="1" smtClean="0">
                                <a:latin typeface="Cambria Math" panose="02040503050406030204" pitchFamily="18" charset="0"/>
                              </a:rPr>
                              <m:t>𝐵</m:t>
                            </m:r>
                          </m:e>
                        </m:acc>
                      </m:e>
                      <m:sub>
                        <m:r>
                          <a:rPr lang="it-IT" sz="2500" b="0" i="1" smtClean="0">
                            <a:latin typeface="Cambria Math" panose="02040503050406030204" pitchFamily="18" charset="0"/>
                          </a:rPr>
                          <m:t>𝑐</m:t>
                        </m:r>
                        <m:r>
                          <a:rPr lang="it-IT" sz="2500" b="0" i="1" smtClean="0">
                            <a:latin typeface="Cambria Math" panose="02040503050406030204" pitchFamily="18" charset="0"/>
                          </a:rPr>
                          <m:t>,</m:t>
                        </m:r>
                        <m:r>
                          <a:rPr lang="it-IT" sz="2500" b="0" i="1" smtClean="0">
                            <a:latin typeface="Cambria Math" panose="02040503050406030204" pitchFamily="18" charset="0"/>
                          </a:rPr>
                          <m:t>𝑐</m:t>
                        </m:r>
                      </m:sub>
                    </m:sSub>
                    <m:r>
                      <a:rPr lang="it-IT" sz="2500" b="0" i="1" smtClean="0">
                        <a:latin typeface="Cambria Math" panose="02040503050406030204" pitchFamily="18" charset="0"/>
                      </a:rPr>
                      <m:t>⋅</m:t>
                    </m:r>
                    <m:sSub>
                      <m:sSubPr>
                        <m:ctrlPr>
                          <a:rPr lang="it-IT" sz="2500" b="0" i="1" smtClean="0">
                            <a:latin typeface="Cambria Math" panose="02040503050406030204" pitchFamily="18" charset="0"/>
                          </a:rPr>
                        </m:ctrlPr>
                      </m:sSubPr>
                      <m:e>
                        <m:r>
                          <a:rPr lang="it-IT" sz="2500" b="0" i="1" smtClean="0">
                            <a:latin typeface="Cambria Math" panose="02040503050406030204" pitchFamily="18" charset="0"/>
                          </a:rPr>
                          <m:t>𝑢</m:t>
                        </m:r>
                      </m:e>
                      <m:sub>
                        <m:r>
                          <a:rPr lang="it-IT" sz="2500" b="0" i="1" smtClean="0">
                            <a:latin typeface="Cambria Math" panose="02040503050406030204" pitchFamily="18" charset="0"/>
                          </a:rPr>
                          <m:t>𝑎</m:t>
                        </m:r>
                      </m:sub>
                    </m:sSub>
                  </m:oMath>
                </a14:m>
                <a:r>
                  <a:rPr lang="it-IT" sz="2500" b="0" dirty="0">
                    <a:latin typeface="Times New Roman" panose="02020603050405020304" pitchFamily="18" charset="0"/>
                    <a:cs typeface="Times New Roman" panose="02020603050405020304" pitchFamily="18" charset="0"/>
                  </a:rPr>
                  <a:t> </a:t>
                </a:r>
              </a:p>
              <a:p>
                <a14:m>
                  <m:oMath xmlns:m="http://schemas.openxmlformats.org/officeDocument/2006/math">
                    <m:sSub>
                      <m:sSubPr>
                        <m:ctrlPr>
                          <a:rPr lang="it-IT" sz="2500" b="0" i="1" smtClean="0">
                            <a:latin typeface="Cambria Math" panose="02040503050406030204" pitchFamily="18" charset="0"/>
                          </a:rPr>
                        </m:ctrlPr>
                      </m:sSubPr>
                      <m:e>
                        <m:r>
                          <a:rPr lang="it-IT" sz="2500" b="0" i="1" smtClean="0">
                            <a:latin typeface="Cambria Math" panose="02040503050406030204" pitchFamily="18" charset="0"/>
                          </a:rPr>
                          <m:t>𝑦</m:t>
                        </m:r>
                      </m:e>
                      <m:sub>
                        <m:r>
                          <a:rPr lang="it-IT" sz="2500" b="0" i="1" smtClean="0">
                            <a:latin typeface="Cambria Math" panose="02040503050406030204" pitchFamily="18" charset="0"/>
                          </a:rPr>
                          <m:t>𝑎</m:t>
                        </m:r>
                      </m:sub>
                    </m:sSub>
                    <m:r>
                      <a:rPr lang="it-IT" sz="2500" b="0" i="1" smtClean="0">
                        <a:latin typeface="Cambria Math" panose="02040503050406030204" pitchFamily="18" charset="0"/>
                      </a:rPr>
                      <m:t>=</m:t>
                    </m:r>
                    <m:sSub>
                      <m:sSubPr>
                        <m:ctrlPr>
                          <a:rPr lang="it-IT" sz="2500" b="0" i="1" smtClean="0">
                            <a:latin typeface="Cambria Math" panose="02040503050406030204" pitchFamily="18" charset="0"/>
                          </a:rPr>
                        </m:ctrlPr>
                      </m:sSubPr>
                      <m:e>
                        <m:acc>
                          <m:accPr>
                            <m:chr m:val="̃"/>
                            <m:ctrlPr>
                              <a:rPr lang="it-IT" sz="2500" b="0" i="1" smtClean="0">
                                <a:latin typeface="Cambria Math" panose="02040503050406030204" pitchFamily="18" charset="0"/>
                              </a:rPr>
                            </m:ctrlPr>
                          </m:accPr>
                          <m:e>
                            <m:r>
                              <a:rPr lang="it-IT" sz="2500" b="0" i="1" smtClean="0">
                                <a:latin typeface="Cambria Math" panose="02040503050406030204" pitchFamily="18" charset="0"/>
                              </a:rPr>
                              <m:t>𝐶</m:t>
                            </m:r>
                          </m:e>
                        </m:acc>
                      </m:e>
                      <m:sub>
                        <m:r>
                          <a:rPr lang="it-IT" sz="2500" b="0" i="1" smtClean="0">
                            <a:latin typeface="Cambria Math" panose="02040503050406030204" pitchFamily="18" charset="0"/>
                          </a:rPr>
                          <m:t>𝑐</m:t>
                        </m:r>
                      </m:sub>
                    </m:sSub>
                    <m:r>
                      <a:rPr lang="it-IT" sz="2500" b="0" i="1" smtClean="0">
                        <a:latin typeface="Cambria Math" panose="02040503050406030204" pitchFamily="18" charset="0"/>
                      </a:rPr>
                      <m:t>⋅</m:t>
                    </m:r>
                    <m:sSub>
                      <m:sSubPr>
                        <m:ctrlPr>
                          <a:rPr lang="it-IT" sz="2500" b="0" i="1" smtClean="0">
                            <a:latin typeface="Cambria Math" panose="02040503050406030204" pitchFamily="18" charset="0"/>
                          </a:rPr>
                        </m:ctrlPr>
                      </m:sSubPr>
                      <m:e>
                        <m:r>
                          <a:rPr lang="it-IT" sz="2500" b="0" i="1" smtClean="0">
                            <a:latin typeface="Cambria Math" panose="02040503050406030204" pitchFamily="18" charset="0"/>
                          </a:rPr>
                          <m:t>𝑥</m:t>
                        </m:r>
                      </m:e>
                      <m:sub>
                        <m:r>
                          <a:rPr lang="it-IT" sz="2500" b="0" i="1" smtClean="0">
                            <a:latin typeface="Cambria Math" panose="02040503050406030204" pitchFamily="18" charset="0"/>
                          </a:rPr>
                          <m:t>𝑎</m:t>
                        </m:r>
                      </m:sub>
                    </m:sSub>
                  </m:oMath>
                </a14:m>
                <a:r>
                  <a:rPr lang="it-IT" sz="2500" b="0" dirty="0">
                    <a:latin typeface="Times New Roman" panose="02020603050405020304" pitchFamily="18" charset="0"/>
                    <a:cs typeface="Times New Roman" panose="02020603050405020304" pitchFamily="18" charset="0"/>
                  </a:rPr>
                  <a:t> </a:t>
                </a:r>
              </a:p>
            </p:txBody>
          </p:sp>
        </mc:Choice>
        <mc:Fallback xmlns="">
          <p:sp>
            <p:nvSpPr>
              <p:cNvPr id="15" name="CasellaDiTesto 14">
                <a:extLst>
                  <a:ext uri="{FF2B5EF4-FFF2-40B4-BE49-F238E27FC236}">
                    <a16:creationId xmlns:a16="http://schemas.microsoft.com/office/drawing/2014/main" id="{EE5B7E24-29AD-7F7B-7363-2B7528CE5833}"/>
                  </a:ext>
                </a:extLst>
              </p:cNvPr>
              <p:cNvSpPr txBox="1">
                <a:spLocks noRot="1" noChangeAspect="1" noMove="1" noResize="1" noEditPoints="1" noAdjustHandles="1" noChangeArrowheads="1" noChangeShapeType="1" noTextEdit="1"/>
              </p:cNvSpPr>
              <p:nvPr/>
            </p:nvSpPr>
            <p:spPr>
              <a:xfrm>
                <a:off x="1859202" y="1707031"/>
                <a:ext cx="6007222" cy="4158382"/>
              </a:xfrm>
              <a:prstGeom prst="rect">
                <a:avLst/>
              </a:prstGeom>
              <a:blipFill>
                <a:blip r:embed="rId4"/>
                <a:stretch>
                  <a:fillRect l="-1929"/>
                </a:stretch>
              </a:blipFill>
            </p:spPr>
            <p:txBody>
              <a:bodyPr/>
              <a:lstStyle/>
              <a:p>
                <a:r>
                  <a:rPr lang="it-IT">
                    <a:noFill/>
                  </a:rPr>
                  <a:t> </a:t>
                </a:r>
              </a:p>
            </p:txBody>
          </p:sp>
        </mc:Fallback>
      </mc:AlternateContent>
      <p:sp>
        <p:nvSpPr>
          <p:cNvPr id="19" name="CasellaDiTesto 18">
            <a:extLst>
              <a:ext uri="{FF2B5EF4-FFF2-40B4-BE49-F238E27FC236}">
                <a16:creationId xmlns:a16="http://schemas.microsoft.com/office/drawing/2014/main" id="{EC39DE0F-14D6-22CC-7774-4A8447AE1068}"/>
              </a:ext>
            </a:extLst>
          </p:cNvPr>
          <p:cNvSpPr txBox="1"/>
          <p:nvPr/>
        </p:nvSpPr>
        <p:spPr>
          <a:xfrm>
            <a:off x="993228" y="1707031"/>
            <a:ext cx="599089" cy="477054"/>
          </a:xfrm>
          <a:prstGeom prst="rect">
            <a:avLst/>
          </a:prstGeom>
          <a:noFill/>
        </p:spPr>
        <p:txBody>
          <a:bodyPr wrap="square" rtlCol="0">
            <a:spAutoFit/>
          </a:bodyPr>
          <a:lstStyle/>
          <a:p>
            <a:r>
              <a:rPr lang="it-IT" sz="2500" dirty="0">
                <a:latin typeface="Times New Roman" panose="02020603050405020304" pitchFamily="18" charset="0"/>
                <a:cs typeface="Times New Roman" panose="02020603050405020304" pitchFamily="18" charset="0"/>
              </a:rPr>
              <a:t>s.t.</a:t>
            </a:r>
          </a:p>
        </p:txBody>
      </p:sp>
      <p:sp>
        <p:nvSpPr>
          <p:cNvPr id="20" name="Parentesi graffa chiusa 19">
            <a:extLst>
              <a:ext uri="{FF2B5EF4-FFF2-40B4-BE49-F238E27FC236}">
                <a16:creationId xmlns:a16="http://schemas.microsoft.com/office/drawing/2014/main" id="{CE75EEA6-0F84-D9ED-E1B4-E309EE17A488}"/>
              </a:ext>
            </a:extLst>
          </p:cNvPr>
          <p:cNvSpPr/>
          <p:nvPr/>
        </p:nvSpPr>
        <p:spPr>
          <a:xfrm>
            <a:off x="7661472" y="1601669"/>
            <a:ext cx="409904" cy="1407719"/>
          </a:xfrm>
          <a:prstGeom prst="righ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cxnSp>
        <p:nvCxnSpPr>
          <p:cNvPr id="23" name="Connettore 2 22">
            <a:extLst>
              <a:ext uri="{FF2B5EF4-FFF2-40B4-BE49-F238E27FC236}">
                <a16:creationId xmlns:a16="http://schemas.microsoft.com/office/drawing/2014/main" id="{B3B53178-6E20-2329-228A-E8BB5263883A}"/>
              </a:ext>
            </a:extLst>
          </p:cNvPr>
          <p:cNvCxnSpPr>
            <a:cxnSpLocks/>
            <a:stCxn id="20" idx="1"/>
            <a:endCxn id="35" idx="1"/>
          </p:cNvCxnSpPr>
          <p:nvPr/>
        </p:nvCxnSpPr>
        <p:spPr>
          <a:xfrm flipV="1">
            <a:off x="8071376" y="2305437"/>
            <a:ext cx="122937" cy="9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Parentesi graffa chiusa 25">
            <a:extLst>
              <a:ext uri="{FF2B5EF4-FFF2-40B4-BE49-F238E27FC236}">
                <a16:creationId xmlns:a16="http://schemas.microsoft.com/office/drawing/2014/main" id="{89331FE5-B0E2-DEBC-A779-03A2C85A83A9}"/>
              </a:ext>
            </a:extLst>
          </p:cNvPr>
          <p:cNvSpPr/>
          <p:nvPr/>
        </p:nvSpPr>
        <p:spPr>
          <a:xfrm>
            <a:off x="4390957" y="3429000"/>
            <a:ext cx="409904" cy="800350"/>
          </a:xfrm>
          <a:prstGeom prst="righ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cxnSp>
        <p:nvCxnSpPr>
          <p:cNvPr id="27" name="Connettore 2 26">
            <a:extLst>
              <a:ext uri="{FF2B5EF4-FFF2-40B4-BE49-F238E27FC236}">
                <a16:creationId xmlns:a16="http://schemas.microsoft.com/office/drawing/2014/main" id="{EEFBE01C-91AE-D6C8-78AC-D824E2021509}"/>
              </a:ext>
            </a:extLst>
          </p:cNvPr>
          <p:cNvCxnSpPr>
            <a:cxnSpLocks/>
            <a:stCxn id="26" idx="1"/>
            <a:endCxn id="37" idx="1"/>
          </p:cNvCxnSpPr>
          <p:nvPr/>
        </p:nvCxnSpPr>
        <p:spPr>
          <a:xfrm>
            <a:off x="4800861" y="3829175"/>
            <a:ext cx="3393452" cy="976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Connettore 2 28">
            <a:extLst>
              <a:ext uri="{FF2B5EF4-FFF2-40B4-BE49-F238E27FC236}">
                <a16:creationId xmlns:a16="http://schemas.microsoft.com/office/drawing/2014/main" id="{A5386E4D-5E9B-8C73-40AD-5EE2EFB275B9}"/>
              </a:ext>
            </a:extLst>
          </p:cNvPr>
          <p:cNvCxnSpPr>
            <a:cxnSpLocks/>
            <a:endCxn id="38" idx="1"/>
          </p:cNvCxnSpPr>
          <p:nvPr/>
        </p:nvCxnSpPr>
        <p:spPr>
          <a:xfrm>
            <a:off x="6843399" y="4431879"/>
            <a:ext cx="1350914"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Connettore 2 29">
            <a:extLst>
              <a:ext uri="{FF2B5EF4-FFF2-40B4-BE49-F238E27FC236}">
                <a16:creationId xmlns:a16="http://schemas.microsoft.com/office/drawing/2014/main" id="{61797707-C02A-29E9-FEF7-E48936C90CDC}"/>
              </a:ext>
            </a:extLst>
          </p:cNvPr>
          <p:cNvCxnSpPr>
            <a:cxnSpLocks/>
            <a:endCxn id="39" idx="1"/>
          </p:cNvCxnSpPr>
          <p:nvPr/>
        </p:nvCxnSpPr>
        <p:spPr>
          <a:xfrm>
            <a:off x="4745421" y="4900698"/>
            <a:ext cx="3448892" cy="2096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Parentesi graffa chiusa 30">
            <a:extLst>
              <a:ext uri="{FF2B5EF4-FFF2-40B4-BE49-F238E27FC236}">
                <a16:creationId xmlns:a16="http://schemas.microsoft.com/office/drawing/2014/main" id="{C8D48A7E-EEBE-6FD0-0028-30C0424FB8BB}"/>
              </a:ext>
            </a:extLst>
          </p:cNvPr>
          <p:cNvSpPr/>
          <p:nvPr/>
        </p:nvSpPr>
        <p:spPr>
          <a:xfrm>
            <a:off x="5082582" y="5111955"/>
            <a:ext cx="409904" cy="858820"/>
          </a:xfrm>
          <a:prstGeom prst="righ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cxnSp>
        <p:nvCxnSpPr>
          <p:cNvPr id="32" name="Connettore 2 31">
            <a:extLst>
              <a:ext uri="{FF2B5EF4-FFF2-40B4-BE49-F238E27FC236}">
                <a16:creationId xmlns:a16="http://schemas.microsoft.com/office/drawing/2014/main" id="{CDCE59C4-0E11-6674-8487-A783C2257A69}"/>
              </a:ext>
            </a:extLst>
          </p:cNvPr>
          <p:cNvCxnSpPr>
            <a:cxnSpLocks/>
            <a:stCxn id="31" idx="1"/>
            <a:endCxn id="40" idx="1"/>
          </p:cNvCxnSpPr>
          <p:nvPr/>
        </p:nvCxnSpPr>
        <p:spPr>
          <a:xfrm>
            <a:off x="5492486" y="5541365"/>
            <a:ext cx="2701827" cy="1108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CasellaDiTesto 34">
            <a:extLst>
              <a:ext uri="{FF2B5EF4-FFF2-40B4-BE49-F238E27FC236}">
                <a16:creationId xmlns:a16="http://schemas.microsoft.com/office/drawing/2014/main" id="{CDD142B5-2B32-55B2-0727-183CB71FEBB9}"/>
              </a:ext>
            </a:extLst>
          </p:cNvPr>
          <p:cNvSpPr txBox="1"/>
          <p:nvPr/>
        </p:nvSpPr>
        <p:spPr>
          <a:xfrm>
            <a:off x="8194313" y="2074604"/>
            <a:ext cx="3527208" cy="461665"/>
          </a:xfrm>
          <a:prstGeom prst="rect">
            <a:avLst/>
          </a:prstGeom>
          <a:noFill/>
        </p:spPr>
        <p:txBody>
          <a:bodyPr wrap="square" rtlCol="0">
            <a:spAutoFit/>
          </a:bodyPr>
          <a:lstStyle/>
          <a:p>
            <a:r>
              <a:rPr lang="it-IT" sz="2400" dirty="0">
                <a:latin typeface="Times New Roman" panose="02020603050405020304" pitchFamily="18" charset="0"/>
                <a:cs typeface="Times New Roman" panose="02020603050405020304" pitchFamily="18" charset="0"/>
              </a:rPr>
              <a:t>Predizioni di stato e uscita</a:t>
            </a:r>
          </a:p>
        </p:txBody>
      </p:sp>
      <p:sp>
        <p:nvSpPr>
          <p:cNvPr id="36" name="CasellaDiTesto 35">
            <a:extLst>
              <a:ext uri="{FF2B5EF4-FFF2-40B4-BE49-F238E27FC236}">
                <a16:creationId xmlns:a16="http://schemas.microsoft.com/office/drawing/2014/main" id="{95E82F0D-B310-3799-FE32-B0C72FED6996}"/>
              </a:ext>
            </a:extLst>
          </p:cNvPr>
          <p:cNvSpPr txBox="1"/>
          <p:nvPr/>
        </p:nvSpPr>
        <p:spPr>
          <a:xfrm>
            <a:off x="8194313" y="2957616"/>
            <a:ext cx="3527208" cy="461665"/>
          </a:xfrm>
          <a:prstGeom prst="rect">
            <a:avLst/>
          </a:prstGeom>
          <a:noFill/>
        </p:spPr>
        <p:txBody>
          <a:bodyPr wrap="square" rtlCol="0">
            <a:spAutoFit/>
          </a:bodyPr>
          <a:lstStyle/>
          <a:p>
            <a:r>
              <a:rPr lang="it-IT" sz="2400" dirty="0">
                <a:latin typeface="Times New Roman" panose="02020603050405020304" pitchFamily="18" charset="0"/>
                <a:cs typeface="Times New Roman" panose="02020603050405020304" pitchFamily="18" charset="0"/>
              </a:rPr>
              <a:t>Vincoli su stato e ingresso</a:t>
            </a:r>
          </a:p>
        </p:txBody>
      </p:sp>
      <p:sp>
        <p:nvSpPr>
          <p:cNvPr id="37" name="CasellaDiTesto 36">
            <a:extLst>
              <a:ext uri="{FF2B5EF4-FFF2-40B4-BE49-F238E27FC236}">
                <a16:creationId xmlns:a16="http://schemas.microsoft.com/office/drawing/2014/main" id="{AEA43C7C-2DF4-9C2D-36D6-F1DE94CB3F3C}"/>
              </a:ext>
            </a:extLst>
          </p:cNvPr>
          <p:cNvSpPr txBox="1"/>
          <p:nvPr/>
        </p:nvSpPr>
        <p:spPr>
          <a:xfrm>
            <a:off x="8194313" y="3608108"/>
            <a:ext cx="3245069" cy="461665"/>
          </a:xfrm>
          <a:prstGeom prst="rect">
            <a:avLst/>
          </a:prstGeom>
          <a:noFill/>
        </p:spPr>
        <p:txBody>
          <a:bodyPr wrap="square" rtlCol="0">
            <a:spAutoFit/>
          </a:bodyPr>
          <a:lstStyle/>
          <a:p>
            <a:r>
              <a:rPr lang="it-IT" sz="2400" dirty="0">
                <a:latin typeface="Times New Roman" panose="02020603050405020304" pitchFamily="18" charset="0"/>
                <a:cs typeface="Times New Roman" panose="02020603050405020304" pitchFamily="18" charset="0"/>
              </a:rPr>
              <a:t>Feedback di stato</a:t>
            </a:r>
          </a:p>
        </p:txBody>
      </p:sp>
      <p:sp>
        <p:nvSpPr>
          <p:cNvPr id="38" name="CasellaDiTesto 37">
            <a:extLst>
              <a:ext uri="{FF2B5EF4-FFF2-40B4-BE49-F238E27FC236}">
                <a16:creationId xmlns:a16="http://schemas.microsoft.com/office/drawing/2014/main" id="{1B9EF66D-09B2-E687-5949-4ABEDDBBF54F}"/>
              </a:ext>
            </a:extLst>
          </p:cNvPr>
          <p:cNvSpPr txBox="1"/>
          <p:nvPr/>
        </p:nvSpPr>
        <p:spPr>
          <a:xfrm>
            <a:off x="8194313" y="4201047"/>
            <a:ext cx="3917359" cy="461665"/>
          </a:xfrm>
          <a:prstGeom prst="rect">
            <a:avLst/>
          </a:prstGeom>
          <a:noFill/>
        </p:spPr>
        <p:txBody>
          <a:bodyPr wrap="square" rtlCol="0">
            <a:spAutoFit/>
          </a:bodyPr>
          <a:lstStyle/>
          <a:p>
            <a:r>
              <a:rPr lang="it-IT" sz="2400" dirty="0">
                <a:latin typeface="Times New Roman" panose="02020603050405020304" pitchFamily="18" charset="0"/>
                <a:cs typeface="Times New Roman" panose="02020603050405020304" pitchFamily="18" charset="0"/>
              </a:rPr>
              <a:t>Vincolo per il controllo a zone</a:t>
            </a:r>
          </a:p>
        </p:txBody>
      </p:sp>
      <p:sp>
        <p:nvSpPr>
          <p:cNvPr id="39" name="CasellaDiTesto 38">
            <a:extLst>
              <a:ext uri="{FF2B5EF4-FFF2-40B4-BE49-F238E27FC236}">
                <a16:creationId xmlns:a16="http://schemas.microsoft.com/office/drawing/2014/main" id="{7046C39A-313B-C817-37B6-703A4890B39A}"/>
              </a:ext>
            </a:extLst>
          </p:cNvPr>
          <p:cNvSpPr txBox="1"/>
          <p:nvPr/>
        </p:nvSpPr>
        <p:spPr>
          <a:xfrm>
            <a:off x="8194313" y="4690832"/>
            <a:ext cx="4116124" cy="461665"/>
          </a:xfrm>
          <a:prstGeom prst="rect">
            <a:avLst/>
          </a:prstGeom>
          <a:noFill/>
        </p:spPr>
        <p:txBody>
          <a:bodyPr wrap="square" rtlCol="0">
            <a:spAutoFit/>
          </a:bodyPr>
          <a:lstStyle/>
          <a:p>
            <a:r>
              <a:rPr lang="it-IT" sz="2400" dirty="0">
                <a:latin typeface="Times New Roman" panose="02020603050405020304" pitchFamily="18" charset="0"/>
                <a:cs typeface="Times New Roman" panose="02020603050405020304" pitchFamily="18" charset="0"/>
              </a:rPr>
              <a:t>Vincolo di appartenenza al CIS</a:t>
            </a:r>
          </a:p>
        </p:txBody>
      </p:sp>
      <p:sp>
        <p:nvSpPr>
          <p:cNvPr id="40" name="CasellaDiTesto 39">
            <a:extLst>
              <a:ext uri="{FF2B5EF4-FFF2-40B4-BE49-F238E27FC236}">
                <a16:creationId xmlns:a16="http://schemas.microsoft.com/office/drawing/2014/main" id="{2476F3F1-4279-8B83-CF66-90C9CD2396AC}"/>
              </a:ext>
            </a:extLst>
          </p:cNvPr>
          <p:cNvSpPr txBox="1"/>
          <p:nvPr/>
        </p:nvSpPr>
        <p:spPr>
          <a:xfrm>
            <a:off x="8194313" y="5136951"/>
            <a:ext cx="3324950" cy="830997"/>
          </a:xfrm>
          <a:prstGeom prst="rect">
            <a:avLst/>
          </a:prstGeom>
          <a:noFill/>
        </p:spPr>
        <p:txBody>
          <a:bodyPr wrap="square" rtlCol="0">
            <a:spAutoFit/>
          </a:bodyPr>
          <a:lstStyle/>
          <a:p>
            <a:r>
              <a:rPr lang="it-IT" sz="2400" dirty="0">
                <a:latin typeface="Times New Roman" panose="02020603050405020304" pitchFamily="18" charset="0"/>
                <a:cs typeface="Times New Roman" panose="02020603050405020304" pitchFamily="18" charset="0"/>
              </a:rPr>
              <a:t>Predizioni di stato e uscita artificiali</a:t>
            </a:r>
          </a:p>
        </p:txBody>
      </p:sp>
      <p:cxnSp>
        <p:nvCxnSpPr>
          <p:cNvPr id="7" name="Connettore 2 6">
            <a:extLst>
              <a:ext uri="{FF2B5EF4-FFF2-40B4-BE49-F238E27FC236}">
                <a16:creationId xmlns:a16="http://schemas.microsoft.com/office/drawing/2014/main" id="{D2C8D6AC-A094-D659-6DAB-02A1366120DE}"/>
              </a:ext>
            </a:extLst>
          </p:cNvPr>
          <p:cNvCxnSpPr>
            <a:cxnSpLocks/>
          </p:cNvCxnSpPr>
          <p:nvPr/>
        </p:nvCxnSpPr>
        <p:spPr>
          <a:xfrm>
            <a:off x="6497587" y="3188448"/>
            <a:ext cx="1696726" cy="846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CasellaDiTesto 5">
            <a:extLst>
              <a:ext uri="{FF2B5EF4-FFF2-40B4-BE49-F238E27FC236}">
                <a16:creationId xmlns:a16="http://schemas.microsoft.com/office/drawing/2014/main" id="{2F4A3A41-65A6-0430-D56B-E8440F86C8E3}"/>
              </a:ext>
            </a:extLst>
          </p:cNvPr>
          <p:cNvSpPr txBox="1"/>
          <p:nvPr/>
        </p:nvSpPr>
        <p:spPr>
          <a:xfrm>
            <a:off x="219375" y="190009"/>
            <a:ext cx="11753247" cy="553998"/>
          </a:xfrm>
          <a:prstGeom prst="rect">
            <a:avLst/>
          </a:prstGeom>
          <a:noFill/>
        </p:spPr>
        <p:txBody>
          <a:bodyPr wrap="square" rtlCol="0">
            <a:spAutoFit/>
          </a:bodyPr>
          <a:lstStyle/>
          <a:p>
            <a:pPr algn="just"/>
            <a:r>
              <a:rPr lang="it-IT" sz="3000" b="1" dirty="0">
                <a:solidFill>
                  <a:srgbClr val="0000FF"/>
                </a:solidFill>
                <a:latin typeface="Times New Roman" panose="02020603050405020304" pitchFamily="18" charset="0"/>
                <a:cs typeface="Times New Roman" panose="02020603050405020304" pitchFamily="18" charset="0"/>
              </a:rPr>
              <a:t>Architettura di controllo: problema di ottimizzazione</a:t>
            </a:r>
          </a:p>
        </p:txBody>
      </p:sp>
    </p:spTree>
    <p:extLst>
      <p:ext uri="{BB962C8B-B14F-4D97-AF65-F5344CB8AC3E}">
        <p14:creationId xmlns:p14="http://schemas.microsoft.com/office/powerpoint/2010/main" val="3974067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500" fill="hold"/>
                                        <p:tgtEl>
                                          <p:spTgt spid="23"/>
                                        </p:tgtEl>
                                        <p:attrNameLst>
                                          <p:attrName>ppt_x</p:attrName>
                                        </p:attrNameLst>
                                      </p:cBhvr>
                                      <p:tavLst>
                                        <p:tav tm="0">
                                          <p:val>
                                            <p:strVal val="1+#ppt_w/2"/>
                                          </p:val>
                                        </p:tav>
                                        <p:tav tm="100000">
                                          <p:val>
                                            <p:strVal val="#ppt_x"/>
                                          </p:val>
                                        </p:tav>
                                      </p:tavLst>
                                    </p:anim>
                                    <p:anim calcmode="lin" valueType="num">
                                      <p:cBhvr additive="base">
                                        <p:cTn id="8" dur="500" fill="hold"/>
                                        <p:tgtEl>
                                          <p:spTgt spid="23"/>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35"/>
                                        </p:tgtEl>
                                        <p:attrNameLst>
                                          <p:attrName>style.visibility</p:attrName>
                                        </p:attrNameLst>
                                      </p:cBhvr>
                                      <p:to>
                                        <p:strVal val="visible"/>
                                      </p:to>
                                    </p:set>
                                    <p:anim calcmode="lin" valueType="num">
                                      <p:cBhvr additive="base">
                                        <p:cTn id="11" dur="500" fill="hold"/>
                                        <p:tgtEl>
                                          <p:spTgt spid="35"/>
                                        </p:tgtEl>
                                        <p:attrNameLst>
                                          <p:attrName>ppt_x</p:attrName>
                                        </p:attrNameLst>
                                      </p:cBhvr>
                                      <p:tavLst>
                                        <p:tav tm="0">
                                          <p:val>
                                            <p:strVal val="1+#ppt_w/2"/>
                                          </p:val>
                                        </p:tav>
                                        <p:tav tm="100000">
                                          <p:val>
                                            <p:strVal val="#ppt_x"/>
                                          </p:val>
                                        </p:tav>
                                      </p:tavLst>
                                    </p:anim>
                                    <p:anim calcmode="lin" valueType="num">
                                      <p:cBhvr additive="base">
                                        <p:cTn id="12" dur="500" fill="hold"/>
                                        <p:tgtEl>
                                          <p:spTgt spid="35"/>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anim calcmode="lin" valueType="num">
                                      <p:cBhvr additive="base">
                                        <p:cTn id="15" dur="500" fill="hold"/>
                                        <p:tgtEl>
                                          <p:spTgt spid="20"/>
                                        </p:tgtEl>
                                        <p:attrNameLst>
                                          <p:attrName>ppt_x</p:attrName>
                                        </p:attrNameLst>
                                      </p:cBhvr>
                                      <p:tavLst>
                                        <p:tav tm="0">
                                          <p:val>
                                            <p:strVal val="1+#ppt_w/2"/>
                                          </p:val>
                                        </p:tav>
                                        <p:tav tm="100000">
                                          <p:val>
                                            <p:strVal val="#ppt_x"/>
                                          </p:val>
                                        </p:tav>
                                      </p:tavLst>
                                    </p:anim>
                                    <p:anim calcmode="lin" valueType="num">
                                      <p:cBhvr additive="base">
                                        <p:cTn id="16" dur="500" fill="hold"/>
                                        <p:tgtEl>
                                          <p:spTgt spid="20"/>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2"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500" fill="hold"/>
                                        <p:tgtEl>
                                          <p:spTgt spid="7"/>
                                        </p:tgtEl>
                                        <p:attrNameLst>
                                          <p:attrName>ppt_x</p:attrName>
                                        </p:attrNameLst>
                                      </p:cBhvr>
                                      <p:tavLst>
                                        <p:tav tm="0">
                                          <p:val>
                                            <p:strVal val="1+#ppt_w/2"/>
                                          </p:val>
                                        </p:tav>
                                        <p:tav tm="100000">
                                          <p:val>
                                            <p:strVal val="#ppt_x"/>
                                          </p:val>
                                        </p:tav>
                                      </p:tavLst>
                                    </p:anim>
                                    <p:anim calcmode="lin" valueType="num">
                                      <p:cBhvr additive="base">
                                        <p:cTn id="22" dur="500" fill="hold"/>
                                        <p:tgtEl>
                                          <p:spTgt spid="7"/>
                                        </p:tgtEl>
                                        <p:attrNameLst>
                                          <p:attrName>ppt_y</p:attrName>
                                        </p:attrNameLst>
                                      </p:cBhvr>
                                      <p:tavLst>
                                        <p:tav tm="0">
                                          <p:val>
                                            <p:strVal val="#ppt_y"/>
                                          </p:val>
                                        </p:tav>
                                        <p:tav tm="100000">
                                          <p:val>
                                            <p:strVal val="#ppt_y"/>
                                          </p:val>
                                        </p:tav>
                                      </p:tavLst>
                                    </p:anim>
                                  </p:childTnLst>
                                </p:cTn>
                              </p:par>
                              <p:par>
                                <p:cTn id="23" presetID="2" presetClass="entr" presetSubtype="2" fill="hold" grpId="0" nodeType="withEffect">
                                  <p:stCondLst>
                                    <p:cond delay="0"/>
                                  </p:stCondLst>
                                  <p:childTnLst>
                                    <p:set>
                                      <p:cBhvr>
                                        <p:cTn id="24" dur="1" fill="hold">
                                          <p:stCondLst>
                                            <p:cond delay="0"/>
                                          </p:stCondLst>
                                        </p:cTn>
                                        <p:tgtEl>
                                          <p:spTgt spid="36"/>
                                        </p:tgtEl>
                                        <p:attrNameLst>
                                          <p:attrName>style.visibility</p:attrName>
                                        </p:attrNameLst>
                                      </p:cBhvr>
                                      <p:to>
                                        <p:strVal val="visible"/>
                                      </p:to>
                                    </p:set>
                                    <p:anim calcmode="lin" valueType="num">
                                      <p:cBhvr additive="base">
                                        <p:cTn id="25" dur="500" fill="hold"/>
                                        <p:tgtEl>
                                          <p:spTgt spid="36"/>
                                        </p:tgtEl>
                                        <p:attrNameLst>
                                          <p:attrName>ppt_x</p:attrName>
                                        </p:attrNameLst>
                                      </p:cBhvr>
                                      <p:tavLst>
                                        <p:tav tm="0">
                                          <p:val>
                                            <p:strVal val="1+#ppt_w/2"/>
                                          </p:val>
                                        </p:tav>
                                        <p:tav tm="100000">
                                          <p:val>
                                            <p:strVal val="#ppt_x"/>
                                          </p:val>
                                        </p:tav>
                                      </p:tavLst>
                                    </p:anim>
                                    <p:anim calcmode="lin" valueType="num">
                                      <p:cBhvr additive="base">
                                        <p:cTn id="26" dur="500" fill="hold"/>
                                        <p:tgtEl>
                                          <p:spTgt spid="36"/>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2" fill="hold" grpId="0" nodeType="clickEffect">
                                  <p:stCondLst>
                                    <p:cond delay="0"/>
                                  </p:stCondLst>
                                  <p:childTnLst>
                                    <p:set>
                                      <p:cBhvr>
                                        <p:cTn id="30" dur="1" fill="hold">
                                          <p:stCondLst>
                                            <p:cond delay="0"/>
                                          </p:stCondLst>
                                        </p:cTn>
                                        <p:tgtEl>
                                          <p:spTgt spid="37"/>
                                        </p:tgtEl>
                                        <p:attrNameLst>
                                          <p:attrName>style.visibility</p:attrName>
                                        </p:attrNameLst>
                                      </p:cBhvr>
                                      <p:to>
                                        <p:strVal val="visible"/>
                                      </p:to>
                                    </p:set>
                                    <p:anim calcmode="lin" valueType="num">
                                      <p:cBhvr additive="base">
                                        <p:cTn id="31" dur="500" fill="hold"/>
                                        <p:tgtEl>
                                          <p:spTgt spid="37"/>
                                        </p:tgtEl>
                                        <p:attrNameLst>
                                          <p:attrName>ppt_x</p:attrName>
                                        </p:attrNameLst>
                                      </p:cBhvr>
                                      <p:tavLst>
                                        <p:tav tm="0">
                                          <p:val>
                                            <p:strVal val="1+#ppt_w/2"/>
                                          </p:val>
                                        </p:tav>
                                        <p:tav tm="100000">
                                          <p:val>
                                            <p:strVal val="#ppt_x"/>
                                          </p:val>
                                        </p:tav>
                                      </p:tavLst>
                                    </p:anim>
                                    <p:anim calcmode="lin" valueType="num">
                                      <p:cBhvr additive="base">
                                        <p:cTn id="32" dur="500" fill="hold"/>
                                        <p:tgtEl>
                                          <p:spTgt spid="37"/>
                                        </p:tgtEl>
                                        <p:attrNameLst>
                                          <p:attrName>ppt_y</p:attrName>
                                        </p:attrNameLst>
                                      </p:cBhvr>
                                      <p:tavLst>
                                        <p:tav tm="0">
                                          <p:val>
                                            <p:strVal val="#ppt_y"/>
                                          </p:val>
                                        </p:tav>
                                        <p:tav tm="100000">
                                          <p:val>
                                            <p:strVal val="#ppt_y"/>
                                          </p:val>
                                        </p:tav>
                                      </p:tavLst>
                                    </p:anim>
                                  </p:childTnLst>
                                </p:cTn>
                              </p:par>
                              <p:par>
                                <p:cTn id="33" presetID="2" presetClass="entr" presetSubtype="2" fill="hold" nodeType="withEffect">
                                  <p:stCondLst>
                                    <p:cond delay="0"/>
                                  </p:stCondLst>
                                  <p:childTnLst>
                                    <p:set>
                                      <p:cBhvr>
                                        <p:cTn id="34" dur="1" fill="hold">
                                          <p:stCondLst>
                                            <p:cond delay="0"/>
                                          </p:stCondLst>
                                        </p:cTn>
                                        <p:tgtEl>
                                          <p:spTgt spid="27"/>
                                        </p:tgtEl>
                                        <p:attrNameLst>
                                          <p:attrName>style.visibility</p:attrName>
                                        </p:attrNameLst>
                                      </p:cBhvr>
                                      <p:to>
                                        <p:strVal val="visible"/>
                                      </p:to>
                                    </p:set>
                                    <p:anim calcmode="lin" valueType="num">
                                      <p:cBhvr additive="base">
                                        <p:cTn id="35" dur="500" fill="hold"/>
                                        <p:tgtEl>
                                          <p:spTgt spid="27"/>
                                        </p:tgtEl>
                                        <p:attrNameLst>
                                          <p:attrName>ppt_x</p:attrName>
                                        </p:attrNameLst>
                                      </p:cBhvr>
                                      <p:tavLst>
                                        <p:tav tm="0">
                                          <p:val>
                                            <p:strVal val="1+#ppt_w/2"/>
                                          </p:val>
                                        </p:tav>
                                        <p:tav tm="100000">
                                          <p:val>
                                            <p:strVal val="#ppt_x"/>
                                          </p:val>
                                        </p:tav>
                                      </p:tavLst>
                                    </p:anim>
                                    <p:anim calcmode="lin" valueType="num">
                                      <p:cBhvr additive="base">
                                        <p:cTn id="36" dur="500" fill="hold"/>
                                        <p:tgtEl>
                                          <p:spTgt spid="27"/>
                                        </p:tgtEl>
                                        <p:attrNameLst>
                                          <p:attrName>ppt_y</p:attrName>
                                        </p:attrNameLst>
                                      </p:cBhvr>
                                      <p:tavLst>
                                        <p:tav tm="0">
                                          <p:val>
                                            <p:strVal val="#ppt_y"/>
                                          </p:val>
                                        </p:tav>
                                        <p:tav tm="100000">
                                          <p:val>
                                            <p:strVal val="#ppt_y"/>
                                          </p:val>
                                        </p:tav>
                                      </p:tavLst>
                                    </p:anim>
                                  </p:childTnLst>
                                </p:cTn>
                              </p:par>
                              <p:par>
                                <p:cTn id="37" presetID="2" presetClass="entr" presetSubtype="2" fill="hold" grpId="0" nodeType="withEffect">
                                  <p:stCondLst>
                                    <p:cond delay="0"/>
                                  </p:stCondLst>
                                  <p:childTnLst>
                                    <p:set>
                                      <p:cBhvr>
                                        <p:cTn id="38" dur="1" fill="hold">
                                          <p:stCondLst>
                                            <p:cond delay="0"/>
                                          </p:stCondLst>
                                        </p:cTn>
                                        <p:tgtEl>
                                          <p:spTgt spid="26"/>
                                        </p:tgtEl>
                                        <p:attrNameLst>
                                          <p:attrName>style.visibility</p:attrName>
                                        </p:attrNameLst>
                                      </p:cBhvr>
                                      <p:to>
                                        <p:strVal val="visible"/>
                                      </p:to>
                                    </p:set>
                                    <p:anim calcmode="lin" valueType="num">
                                      <p:cBhvr additive="base">
                                        <p:cTn id="39" dur="500" fill="hold"/>
                                        <p:tgtEl>
                                          <p:spTgt spid="26"/>
                                        </p:tgtEl>
                                        <p:attrNameLst>
                                          <p:attrName>ppt_x</p:attrName>
                                        </p:attrNameLst>
                                      </p:cBhvr>
                                      <p:tavLst>
                                        <p:tav tm="0">
                                          <p:val>
                                            <p:strVal val="1+#ppt_w/2"/>
                                          </p:val>
                                        </p:tav>
                                        <p:tav tm="100000">
                                          <p:val>
                                            <p:strVal val="#ppt_x"/>
                                          </p:val>
                                        </p:tav>
                                      </p:tavLst>
                                    </p:anim>
                                    <p:anim calcmode="lin" valueType="num">
                                      <p:cBhvr additive="base">
                                        <p:cTn id="40" dur="500" fill="hold"/>
                                        <p:tgtEl>
                                          <p:spTgt spid="26"/>
                                        </p:tgtEl>
                                        <p:attrNameLst>
                                          <p:attrName>ppt_y</p:attrName>
                                        </p:attrNameLst>
                                      </p:cBhvr>
                                      <p:tavLst>
                                        <p:tav tm="0">
                                          <p:val>
                                            <p:strVal val="#ppt_y"/>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2" fill="hold" nodeType="clickEffect">
                                  <p:stCondLst>
                                    <p:cond delay="0"/>
                                  </p:stCondLst>
                                  <p:childTnLst>
                                    <p:set>
                                      <p:cBhvr>
                                        <p:cTn id="44" dur="1" fill="hold">
                                          <p:stCondLst>
                                            <p:cond delay="0"/>
                                          </p:stCondLst>
                                        </p:cTn>
                                        <p:tgtEl>
                                          <p:spTgt spid="29"/>
                                        </p:tgtEl>
                                        <p:attrNameLst>
                                          <p:attrName>style.visibility</p:attrName>
                                        </p:attrNameLst>
                                      </p:cBhvr>
                                      <p:to>
                                        <p:strVal val="visible"/>
                                      </p:to>
                                    </p:set>
                                    <p:anim calcmode="lin" valueType="num">
                                      <p:cBhvr additive="base">
                                        <p:cTn id="45" dur="500" fill="hold"/>
                                        <p:tgtEl>
                                          <p:spTgt spid="29"/>
                                        </p:tgtEl>
                                        <p:attrNameLst>
                                          <p:attrName>ppt_x</p:attrName>
                                        </p:attrNameLst>
                                      </p:cBhvr>
                                      <p:tavLst>
                                        <p:tav tm="0">
                                          <p:val>
                                            <p:strVal val="1+#ppt_w/2"/>
                                          </p:val>
                                        </p:tav>
                                        <p:tav tm="100000">
                                          <p:val>
                                            <p:strVal val="#ppt_x"/>
                                          </p:val>
                                        </p:tav>
                                      </p:tavLst>
                                    </p:anim>
                                    <p:anim calcmode="lin" valueType="num">
                                      <p:cBhvr additive="base">
                                        <p:cTn id="46" dur="500" fill="hold"/>
                                        <p:tgtEl>
                                          <p:spTgt spid="29"/>
                                        </p:tgtEl>
                                        <p:attrNameLst>
                                          <p:attrName>ppt_y</p:attrName>
                                        </p:attrNameLst>
                                      </p:cBhvr>
                                      <p:tavLst>
                                        <p:tav tm="0">
                                          <p:val>
                                            <p:strVal val="#ppt_y"/>
                                          </p:val>
                                        </p:tav>
                                        <p:tav tm="100000">
                                          <p:val>
                                            <p:strVal val="#ppt_y"/>
                                          </p:val>
                                        </p:tav>
                                      </p:tavLst>
                                    </p:anim>
                                  </p:childTnLst>
                                </p:cTn>
                              </p:par>
                              <p:par>
                                <p:cTn id="47" presetID="2" presetClass="entr" presetSubtype="2" fill="hold" grpId="0" nodeType="withEffect">
                                  <p:stCondLst>
                                    <p:cond delay="0"/>
                                  </p:stCondLst>
                                  <p:childTnLst>
                                    <p:set>
                                      <p:cBhvr>
                                        <p:cTn id="48" dur="1" fill="hold">
                                          <p:stCondLst>
                                            <p:cond delay="0"/>
                                          </p:stCondLst>
                                        </p:cTn>
                                        <p:tgtEl>
                                          <p:spTgt spid="38"/>
                                        </p:tgtEl>
                                        <p:attrNameLst>
                                          <p:attrName>style.visibility</p:attrName>
                                        </p:attrNameLst>
                                      </p:cBhvr>
                                      <p:to>
                                        <p:strVal val="visible"/>
                                      </p:to>
                                    </p:set>
                                    <p:anim calcmode="lin" valueType="num">
                                      <p:cBhvr additive="base">
                                        <p:cTn id="49" dur="500" fill="hold"/>
                                        <p:tgtEl>
                                          <p:spTgt spid="38"/>
                                        </p:tgtEl>
                                        <p:attrNameLst>
                                          <p:attrName>ppt_x</p:attrName>
                                        </p:attrNameLst>
                                      </p:cBhvr>
                                      <p:tavLst>
                                        <p:tav tm="0">
                                          <p:val>
                                            <p:strVal val="1+#ppt_w/2"/>
                                          </p:val>
                                        </p:tav>
                                        <p:tav tm="100000">
                                          <p:val>
                                            <p:strVal val="#ppt_x"/>
                                          </p:val>
                                        </p:tav>
                                      </p:tavLst>
                                    </p:anim>
                                    <p:anim calcmode="lin" valueType="num">
                                      <p:cBhvr additive="base">
                                        <p:cTn id="50" dur="500" fill="hold"/>
                                        <p:tgtEl>
                                          <p:spTgt spid="38"/>
                                        </p:tgtEl>
                                        <p:attrNameLst>
                                          <p:attrName>ppt_y</p:attrName>
                                        </p:attrNameLst>
                                      </p:cBhvr>
                                      <p:tavLst>
                                        <p:tav tm="0">
                                          <p:val>
                                            <p:strVal val="#ppt_y"/>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2" fill="hold" nodeType="clickEffect">
                                  <p:stCondLst>
                                    <p:cond delay="0"/>
                                  </p:stCondLst>
                                  <p:childTnLst>
                                    <p:set>
                                      <p:cBhvr>
                                        <p:cTn id="54" dur="1" fill="hold">
                                          <p:stCondLst>
                                            <p:cond delay="0"/>
                                          </p:stCondLst>
                                        </p:cTn>
                                        <p:tgtEl>
                                          <p:spTgt spid="30"/>
                                        </p:tgtEl>
                                        <p:attrNameLst>
                                          <p:attrName>style.visibility</p:attrName>
                                        </p:attrNameLst>
                                      </p:cBhvr>
                                      <p:to>
                                        <p:strVal val="visible"/>
                                      </p:to>
                                    </p:set>
                                    <p:anim calcmode="lin" valueType="num">
                                      <p:cBhvr additive="base">
                                        <p:cTn id="55" dur="500" fill="hold"/>
                                        <p:tgtEl>
                                          <p:spTgt spid="30"/>
                                        </p:tgtEl>
                                        <p:attrNameLst>
                                          <p:attrName>ppt_x</p:attrName>
                                        </p:attrNameLst>
                                      </p:cBhvr>
                                      <p:tavLst>
                                        <p:tav tm="0">
                                          <p:val>
                                            <p:strVal val="1+#ppt_w/2"/>
                                          </p:val>
                                        </p:tav>
                                        <p:tav tm="100000">
                                          <p:val>
                                            <p:strVal val="#ppt_x"/>
                                          </p:val>
                                        </p:tav>
                                      </p:tavLst>
                                    </p:anim>
                                    <p:anim calcmode="lin" valueType="num">
                                      <p:cBhvr additive="base">
                                        <p:cTn id="56" dur="500" fill="hold"/>
                                        <p:tgtEl>
                                          <p:spTgt spid="30"/>
                                        </p:tgtEl>
                                        <p:attrNameLst>
                                          <p:attrName>ppt_y</p:attrName>
                                        </p:attrNameLst>
                                      </p:cBhvr>
                                      <p:tavLst>
                                        <p:tav tm="0">
                                          <p:val>
                                            <p:strVal val="#ppt_y"/>
                                          </p:val>
                                        </p:tav>
                                        <p:tav tm="100000">
                                          <p:val>
                                            <p:strVal val="#ppt_y"/>
                                          </p:val>
                                        </p:tav>
                                      </p:tavLst>
                                    </p:anim>
                                  </p:childTnLst>
                                </p:cTn>
                              </p:par>
                              <p:par>
                                <p:cTn id="57" presetID="2" presetClass="entr" presetSubtype="2" fill="hold" grpId="0" nodeType="withEffect">
                                  <p:stCondLst>
                                    <p:cond delay="0"/>
                                  </p:stCondLst>
                                  <p:childTnLst>
                                    <p:set>
                                      <p:cBhvr>
                                        <p:cTn id="58" dur="1" fill="hold">
                                          <p:stCondLst>
                                            <p:cond delay="0"/>
                                          </p:stCondLst>
                                        </p:cTn>
                                        <p:tgtEl>
                                          <p:spTgt spid="39"/>
                                        </p:tgtEl>
                                        <p:attrNameLst>
                                          <p:attrName>style.visibility</p:attrName>
                                        </p:attrNameLst>
                                      </p:cBhvr>
                                      <p:to>
                                        <p:strVal val="visible"/>
                                      </p:to>
                                    </p:set>
                                    <p:anim calcmode="lin" valueType="num">
                                      <p:cBhvr additive="base">
                                        <p:cTn id="59" dur="500" fill="hold"/>
                                        <p:tgtEl>
                                          <p:spTgt spid="39"/>
                                        </p:tgtEl>
                                        <p:attrNameLst>
                                          <p:attrName>ppt_x</p:attrName>
                                        </p:attrNameLst>
                                      </p:cBhvr>
                                      <p:tavLst>
                                        <p:tav tm="0">
                                          <p:val>
                                            <p:strVal val="1+#ppt_w/2"/>
                                          </p:val>
                                        </p:tav>
                                        <p:tav tm="100000">
                                          <p:val>
                                            <p:strVal val="#ppt_x"/>
                                          </p:val>
                                        </p:tav>
                                      </p:tavLst>
                                    </p:anim>
                                    <p:anim calcmode="lin" valueType="num">
                                      <p:cBhvr additive="base">
                                        <p:cTn id="60" dur="500" fill="hold"/>
                                        <p:tgtEl>
                                          <p:spTgt spid="39"/>
                                        </p:tgtEl>
                                        <p:attrNameLst>
                                          <p:attrName>ppt_y</p:attrName>
                                        </p:attrNameLst>
                                      </p:cBhvr>
                                      <p:tavLst>
                                        <p:tav tm="0">
                                          <p:val>
                                            <p:strVal val="#ppt_y"/>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2" presetClass="entr" presetSubtype="2" fill="hold" grpId="0" nodeType="clickEffect">
                                  <p:stCondLst>
                                    <p:cond delay="0"/>
                                  </p:stCondLst>
                                  <p:childTnLst>
                                    <p:set>
                                      <p:cBhvr>
                                        <p:cTn id="64" dur="1" fill="hold">
                                          <p:stCondLst>
                                            <p:cond delay="0"/>
                                          </p:stCondLst>
                                        </p:cTn>
                                        <p:tgtEl>
                                          <p:spTgt spid="31"/>
                                        </p:tgtEl>
                                        <p:attrNameLst>
                                          <p:attrName>style.visibility</p:attrName>
                                        </p:attrNameLst>
                                      </p:cBhvr>
                                      <p:to>
                                        <p:strVal val="visible"/>
                                      </p:to>
                                    </p:set>
                                    <p:anim calcmode="lin" valueType="num">
                                      <p:cBhvr additive="base">
                                        <p:cTn id="65" dur="500" fill="hold"/>
                                        <p:tgtEl>
                                          <p:spTgt spid="31"/>
                                        </p:tgtEl>
                                        <p:attrNameLst>
                                          <p:attrName>ppt_x</p:attrName>
                                        </p:attrNameLst>
                                      </p:cBhvr>
                                      <p:tavLst>
                                        <p:tav tm="0">
                                          <p:val>
                                            <p:strVal val="1+#ppt_w/2"/>
                                          </p:val>
                                        </p:tav>
                                        <p:tav tm="100000">
                                          <p:val>
                                            <p:strVal val="#ppt_x"/>
                                          </p:val>
                                        </p:tav>
                                      </p:tavLst>
                                    </p:anim>
                                    <p:anim calcmode="lin" valueType="num">
                                      <p:cBhvr additive="base">
                                        <p:cTn id="66" dur="500" fill="hold"/>
                                        <p:tgtEl>
                                          <p:spTgt spid="31"/>
                                        </p:tgtEl>
                                        <p:attrNameLst>
                                          <p:attrName>ppt_y</p:attrName>
                                        </p:attrNameLst>
                                      </p:cBhvr>
                                      <p:tavLst>
                                        <p:tav tm="0">
                                          <p:val>
                                            <p:strVal val="#ppt_y"/>
                                          </p:val>
                                        </p:tav>
                                        <p:tav tm="100000">
                                          <p:val>
                                            <p:strVal val="#ppt_y"/>
                                          </p:val>
                                        </p:tav>
                                      </p:tavLst>
                                    </p:anim>
                                  </p:childTnLst>
                                </p:cTn>
                              </p:par>
                              <p:par>
                                <p:cTn id="67" presetID="2" presetClass="entr" presetSubtype="2" fill="hold" nodeType="withEffect">
                                  <p:stCondLst>
                                    <p:cond delay="0"/>
                                  </p:stCondLst>
                                  <p:childTnLst>
                                    <p:set>
                                      <p:cBhvr>
                                        <p:cTn id="68" dur="1" fill="hold">
                                          <p:stCondLst>
                                            <p:cond delay="0"/>
                                          </p:stCondLst>
                                        </p:cTn>
                                        <p:tgtEl>
                                          <p:spTgt spid="32"/>
                                        </p:tgtEl>
                                        <p:attrNameLst>
                                          <p:attrName>style.visibility</p:attrName>
                                        </p:attrNameLst>
                                      </p:cBhvr>
                                      <p:to>
                                        <p:strVal val="visible"/>
                                      </p:to>
                                    </p:set>
                                    <p:anim calcmode="lin" valueType="num">
                                      <p:cBhvr additive="base">
                                        <p:cTn id="69" dur="500" fill="hold"/>
                                        <p:tgtEl>
                                          <p:spTgt spid="32"/>
                                        </p:tgtEl>
                                        <p:attrNameLst>
                                          <p:attrName>ppt_x</p:attrName>
                                        </p:attrNameLst>
                                      </p:cBhvr>
                                      <p:tavLst>
                                        <p:tav tm="0">
                                          <p:val>
                                            <p:strVal val="1+#ppt_w/2"/>
                                          </p:val>
                                        </p:tav>
                                        <p:tav tm="100000">
                                          <p:val>
                                            <p:strVal val="#ppt_x"/>
                                          </p:val>
                                        </p:tav>
                                      </p:tavLst>
                                    </p:anim>
                                    <p:anim calcmode="lin" valueType="num">
                                      <p:cBhvr additive="base">
                                        <p:cTn id="70" dur="500" fill="hold"/>
                                        <p:tgtEl>
                                          <p:spTgt spid="32"/>
                                        </p:tgtEl>
                                        <p:attrNameLst>
                                          <p:attrName>ppt_y</p:attrName>
                                        </p:attrNameLst>
                                      </p:cBhvr>
                                      <p:tavLst>
                                        <p:tav tm="0">
                                          <p:val>
                                            <p:strVal val="#ppt_y"/>
                                          </p:val>
                                        </p:tav>
                                        <p:tav tm="100000">
                                          <p:val>
                                            <p:strVal val="#ppt_y"/>
                                          </p:val>
                                        </p:tav>
                                      </p:tavLst>
                                    </p:anim>
                                  </p:childTnLst>
                                </p:cTn>
                              </p:par>
                              <p:par>
                                <p:cTn id="71" presetID="2" presetClass="entr" presetSubtype="2" fill="hold" grpId="0" nodeType="withEffect">
                                  <p:stCondLst>
                                    <p:cond delay="0"/>
                                  </p:stCondLst>
                                  <p:childTnLst>
                                    <p:set>
                                      <p:cBhvr>
                                        <p:cTn id="72" dur="1" fill="hold">
                                          <p:stCondLst>
                                            <p:cond delay="0"/>
                                          </p:stCondLst>
                                        </p:cTn>
                                        <p:tgtEl>
                                          <p:spTgt spid="40"/>
                                        </p:tgtEl>
                                        <p:attrNameLst>
                                          <p:attrName>style.visibility</p:attrName>
                                        </p:attrNameLst>
                                      </p:cBhvr>
                                      <p:to>
                                        <p:strVal val="visible"/>
                                      </p:to>
                                    </p:set>
                                    <p:anim calcmode="lin" valueType="num">
                                      <p:cBhvr additive="base">
                                        <p:cTn id="73" dur="500" fill="hold"/>
                                        <p:tgtEl>
                                          <p:spTgt spid="40"/>
                                        </p:tgtEl>
                                        <p:attrNameLst>
                                          <p:attrName>ppt_x</p:attrName>
                                        </p:attrNameLst>
                                      </p:cBhvr>
                                      <p:tavLst>
                                        <p:tav tm="0">
                                          <p:val>
                                            <p:strVal val="1+#ppt_w/2"/>
                                          </p:val>
                                        </p:tav>
                                        <p:tav tm="100000">
                                          <p:val>
                                            <p:strVal val="#ppt_x"/>
                                          </p:val>
                                        </p:tav>
                                      </p:tavLst>
                                    </p:anim>
                                    <p:anim calcmode="lin" valueType="num">
                                      <p:cBhvr additive="base">
                                        <p:cTn id="74" dur="500" fill="hold"/>
                                        <p:tgtEl>
                                          <p:spTgt spid="4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6" grpId="0" animBg="1"/>
      <p:bldP spid="31" grpId="0" animBg="1"/>
      <p:bldP spid="35" grpId="0"/>
      <p:bldP spid="36" grpId="0"/>
      <p:bldP spid="37" grpId="0"/>
      <p:bldP spid="38" grpId="0"/>
      <p:bldP spid="39" grpId="0"/>
      <p:bldP spid="4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numero diapositiva 1">
            <a:extLst>
              <a:ext uri="{FF2B5EF4-FFF2-40B4-BE49-F238E27FC236}">
                <a16:creationId xmlns:a16="http://schemas.microsoft.com/office/drawing/2014/main" id="{9AA3BB14-FDEA-388A-B57B-36186728880F}"/>
              </a:ext>
            </a:extLst>
          </p:cNvPr>
          <p:cNvSpPr>
            <a:spLocks noGrp="1"/>
          </p:cNvSpPr>
          <p:nvPr>
            <p:ph type="sldNum" sz="quarter" idx="10"/>
          </p:nvPr>
        </p:nvSpPr>
        <p:spPr/>
        <p:txBody>
          <a:bodyPr/>
          <a:lstStyle/>
          <a:p>
            <a:fld id="{AE096718-7586-4E89-9C51-4CF0EA8788A2}" type="slidenum">
              <a:rPr lang="en-US" smtClean="0">
                <a:latin typeface="Times New Roman" panose="02020603050405020304" pitchFamily="18" charset="0"/>
                <a:cs typeface="Times New Roman" panose="02020603050405020304" pitchFamily="18" charset="0"/>
              </a:rPr>
              <a:t>12</a:t>
            </a:fld>
            <a:endParaRPr lang="en-US">
              <a:latin typeface="Times New Roman" panose="02020603050405020304" pitchFamily="18" charset="0"/>
              <a:cs typeface="Times New Roman" panose="02020603050405020304" pitchFamily="18" charset="0"/>
            </a:endParaRPr>
          </a:p>
        </p:txBody>
      </p:sp>
      <p:sp>
        <p:nvSpPr>
          <p:cNvPr id="6" name="CasellaDiTesto 5">
            <a:extLst>
              <a:ext uri="{FF2B5EF4-FFF2-40B4-BE49-F238E27FC236}">
                <a16:creationId xmlns:a16="http://schemas.microsoft.com/office/drawing/2014/main" id="{B662A6E6-1853-0B5C-71B1-1D1BF1E64175}"/>
              </a:ext>
            </a:extLst>
          </p:cNvPr>
          <p:cNvSpPr txBox="1"/>
          <p:nvPr/>
        </p:nvSpPr>
        <p:spPr>
          <a:xfrm>
            <a:off x="658907" y="1166842"/>
            <a:ext cx="10874182" cy="4524315"/>
          </a:xfrm>
          <a:prstGeom prst="rect">
            <a:avLst/>
          </a:prstGeom>
          <a:noFill/>
        </p:spPr>
        <p:txBody>
          <a:bodyPr wrap="square">
            <a:spAutoFit/>
          </a:bodyPr>
          <a:lstStyle/>
          <a:p>
            <a:pPr algn="just"/>
            <a:r>
              <a:rPr lang="it-IT" sz="3600" dirty="0">
                <a:latin typeface="Times New Roman" panose="02020603050405020304" pitchFamily="18" charset="0"/>
                <a:cs typeface="Times New Roman" panose="02020603050405020304" pitchFamily="18" charset="0"/>
              </a:rPr>
              <a:t>Vi sono due obiettivi in forte contrasto tra loro:</a:t>
            </a:r>
          </a:p>
          <a:p>
            <a:pPr algn="just"/>
            <a:endParaRPr lang="it-IT" sz="3600" dirty="0">
              <a:latin typeface="Times New Roman" panose="02020603050405020304" pitchFamily="18" charset="0"/>
              <a:cs typeface="Times New Roman" panose="02020603050405020304" pitchFamily="18" charset="0"/>
            </a:endParaRPr>
          </a:p>
          <a:p>
            <a:pPr marL="742950" indent="-742950" algn="just">
              <a:buFont typeface="+mj-lt"/>
              <a:buAutoNum type="arabicPeriod"/>
            </a:pPr>
            <a:r>
              <a:rPr lang="it-IT" sz="3600" dirty="0">
                <a:latin typeface="Times New Roman" panose="02020603050405020304" pitchFamily="18" charset="0"/>
                <a:cs typeface="Times New Roman" panose="02020603050405020304" pitchFamily="18" charset="0"/>
              </a:rPr>
              <a:t>Minimizzazione del tempo di convergenza al </a:t>
            </a:r>
            <a:r>
              <a:rPr lang="it-IT" sz="3600" dirty="0" err="1">
                <a:latin typeface="Times New Roman" panose="02020603050405020304" pitchFamily="18" charset="0"/>
                <a:cs typeface="Times New Roman" panose="02020603050405020304" pitchFamily="18" charset="0"/>
              </a:rPr>
              <a:t>setpoint</a:t>
            </a:r>
            <a:r>
              <a:rPr lang="it-IT" sz="3600" dirty="0">
                <a:latin typeface="Times New Roman" panose="02020603050405020304" pitchFamily="18" charset="0"/>
                <a:cs typeface="Times New Roman" panose="02020603050405020304" pitchFamily="18" charset="0"/>
              </a:rPr>
              <a:t>;</a:t>
            </a:r>
          </a:p>
          <a:p>
            <a:pPr marL="742950" indent="-742950" algn="just">
              <a:buFont typeface="+mj-lt"/>
              <a:buAutoNum type="arabicPeriod"/>
            </a:pPr>
            <a:endParaRPr lang="it-IT" sz="3600" dirty="0">
              <a:latin typeface="Times New Roman" panose="02020603050405020304" pitchFamily="18" charset="0"/>
              <a:cs typeface="Times New Roman" panose="02020603050405020304" pitchFamily="18" charset="0"/>
            </a:endParaRPr>
          </a:p>
          <a:p>
            <a:pPr marL="742950" indent="-742950" algn="just">
              <a:buFont typeface="+mj-lt"/>
              <a:buAutoNum type="arabicPeriod"/>
            </a:pPr>
            <a:r>
              <a:rPr lang="it-IT" sz="3600" dirty="0">
                <a:latin typeface="Times New Roman" panose="02020603050405020304" pitchFamily="18" charset="0"/>
                <a:cs typeface="Times New Roman" panose="02020603050405020304" pitchFamily="18" charset="0"/>
              </a:rPr>
              <a:t>Minimizzazione del consumo energetico.</a:t>
            </a:r>
          </a:p>
          <a:p>
            <a:pPr marL="742950" indent="-742950" algn="just">
              <a:buFont typeface="+mj-lt"/>
              <a:buAutoNum type="arabicPeriod"/>
            </a:pPr>
            <a:endParaRPr lang="it-IT" sz="3600" dirty="0">
              <a:latin typeface="Times New Roman" panose="02020603050405020304" pitchFamily="18" charset="0"/>
              <a:cs typeface="Times New Roman" panose="02020603050405020304" pitchFamily="18" charset="0"/>
            </a:endParaRPr>
          </a:p>
          <a:p>
            <a:pPr algn="just"/>
            <a:r>
              <a:rPr lang="it-IT" sz="3600" dirty="0">
                <a:latin typeface="Times New Roman" panose="02020603050405020304" pitchFamily="18" charset="0"/>
                <a:cs typeface="Times New Roman" panose="02020603050405020304" pitchFamily="18" charset="0"/>
              </a:rPr>
              <a:t>Per ottenere il miglior compromesso è stata sfruttata la tecnica di </a:t>
            </a:r>
            <a:r>
              <a:rPr lang="it-IT" sz="3600" dirty="0" err="1">
                <a:latin typeface="Times New Roman" panose="02020603050405020304" pitchFamily="18" charset="0"/>
                <a:cs typeface="Times New Roman" panose="02020603050405020304" pitchFamily="18" charset="0"/>
              </a:rPr>
              <a:t>ottimizzazione bayesiana</a:t>
            </a:r>
            <a:r>
              <a:rPr lang="it-IT" sz="3600" dirty="0">
                <a:latin typeface="Times New Roman" panose="02020603050405020304" pitchFamily="18" charset="0"/>
                <a:cs typeface="Times New Roman" panose="02020603050405020304" pitchFamily="18" charset="0"/>
              </a:rPr>
              <a:t>.</a:t>
            </a:r>
          </a:p>
        </p:txBody>
      </p:sp>
      <p:sp>
        <p:nvSpPr>
          <p:cNvPr id="3" name="CasellaDiTesto 2">
            <a:extLst>
              <a:ext uri="{FF2B5EF4-FFF2-40B4-BE49-F238E27FC236}">
                <a16:creationId xmlns:a16="http://schemas.microsoft.com/office/drawing/2014/main" id="{95A2678B-D175-053B-7324-3DAA2BE9D946}"/>
              </a:ext>
            </a:extLst>
          </p:cNvPr>
          <p:cNvSpPr txBox="1"/>
          <p:nvPr/>
        </p:nvSpPr>
        <p:spPr>
          <a:xfrm>
            <a:off x="219375" y="190009"/>
            <a:ext cx="11753247" cy="553998"/>
          </a:xfrm>
          <a:prstGeom prst="rect">
            <a:avLst/>
          </a:prstGeom>
          <a:noFill/>
        </p:spPr>
        <p:txBody>
          <a:bodyPr wrap="square" rtlCol="0">
            <a:spAutoFit/>
          </a:bodyPr>
          <a:lstStyle/>
          <a:p>
            <a:pPr algn="just"/>
            <a:r>
              <a:rPr lang="it-IT" sz="3000" b="1" dirty="0">
                <a:solidFill>
                  <a:srgbClr val="0000FF"/>
                </a:solidFill>
                <a:latin typeface="Times New Roman" panose="02020603050405020304" pitchFamily="18" charset="0"/>
                <a:cs typeface="Times New Roman" panose="02020603050405020304" pitchFamily="18" charset="0"/>
              </a:rPr>
              <a:t>Architettura di controllo: problema da risolvere</a:t>
            </a:r>
          </a:p>
        </p:txBody>
      </p:sp>
    </p:spTree>
    <p:extLst>
      <p:ext uri="{BB962C8B-B14F-4D97-AF65-F5344CB8AC3E}">
        <p14:creationId xmlns:p14="http://schemas.microsoft.com/office/powerpoint/2010/main" val="2789709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6">
                                            <p:txEl>
                                              <p:pRg st="6" end="6"/>
                                            </p:txEl>
                                          </p:spTgt>
                                        </p:tgtEl>
                                        <p:attrNameLst>
                                          <p:attrName>style.visibility</p:attrName>
                                        </p:attrNameLst>
                                      </p:cBhvr>
                                      <p:to>
                                        <p:strVal val="visible"/>
                                      </p:to>
                                    </p:set>
                                    <p:animEffect transition="in" filter="barn(inVertical)">
                                      <p:cBhvr>
                                        <p:cTn id="7"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numero diapositiva 1">
            <a:extLst>
              <a:ext uri="{FF2B5EF4-FFF2-40B4-BE49-F238E27FC236}">
                <a16:creationId xmlns:a16="http://schemas.microsoft.com/office/drawing/2014/main" id="{C8054E58-4003-9C9D-343E-239E727EE37A}"/>
              </a:ext>
            </a:extLst>
          </p:cNvPr>
          <p:cNvSpPr>
            <a:spLocks noGrp="1"/>
          </p:cNvSpPr>
          <p:nvPr>
            <p:ph type="sldNum" sz="quarter" idx="10"/>
          </p:nvPr>
        </p:nvSpPr>
        <p:spPr/>
        <p:txBody>
          <a:bodyPr/>
          <a:lstStyle/>
          <a:p>
            <a:fld id="{AE096718-7586-4E89-9C51-4CF0EA8788A2}" type="slidenum">
              <a:rPr lang="en-US" smtClean="0">
                <a:latin typeface="Times New Roman" panose="02020603050405020304" pitchFamily="18" charset="0"/>
                <a:cs typeface="Times New Roman" panose="02020603050405020304" pitchFamily="18" charset="0"/>
              </a:rPr>
              <a:t>13</a:t>
            </a:fld>
            <a:endParaRPr lang="en-US" dirty="0">
              <a:latin typeface="Times New Roman" panose="02020603050405020304" pitchFamily="18" charset="0"/>
              <a:cs typeface="Times New Roman" panose="02020603050405020304" pitchFamily="18" charset="0"/>
            </a:endParaRPr>
          </a:p>
        </p:txBody>
      </p:sp>
      <p:sp>
        <p:nvSpPr>
          <p:cNvPr id="3" name="CasellaDiTesto 2">
            <a:extLst>
              <a:ext uri="{FF2B5EF4-FFF2-40B4-BE49-F238E27FC236}">
                <a16:creationId xmlns:a16="http://schemas.microsoft.com/office/drawing/2014/main" id="{D791F9AF-1DCC-D432-B727-1E6D55B96165}"/>
              </a:ext>
            </a:extLst>
          </p:cNvPr>
          <p:cNvSpPr txBox="1"/>
          <p:nvPr/>
        </p:nvSpPr>
        <p:spPr>
          <a:xfrm>
            <a:off x="622852" y="1497702"/>
            <a:ext cx="10946295" cy="2785378"/>
          </a:xfrm>
          <a:prstGeom prst="rect">
            <a:avLst/>
          </a:prstGeom>
          <a:noFill/>
        </p:spPr>
        <p:txBody>
          <a:bodyPr wrap="square" rtlCol="0">
            <a:spAutoFit/>
          </a:bodyPr>
          <a:lstStyle/>
          <a:p>
            <a:pPr marL="342900" indent="-342900">
              <a:buFont typeface="+mj-lt"/>
              <a:buAutoNum type="arabicPeriod"/>
            </a:pPr>
            <a:r>
              <a:rPr lang="it-IT" sz="3500" b="1" dirty="0">
                <a:solidFill>
                  <a:srgbClr val="BBC0C0"/>
                </a:solidFill>
                <a:latin typeface="Times New Roman" panose="02020603050405020304" pitchFamily="18" charset="0"/>
                <a:cs typeface="Times New Roman" panose="02020603050405020304" pitchFamily="18" charset="0"/>
              </a:rPr>
              <a:t> Descrizione del sistema</a:t>
            </a:r>
          </a:p>
          <a:p>
            <a:pPr marL="342900" indent="-342900">
              <a:buFont typeface="+mj-lt"/>
              <a:buAutoNum type="arabicPeriod"/>
            </a:pPr>
            <a:r>
              <a:rPr lang="it-IT" sz="3500" b="1" dirty="0">
                <a:solidFill>
                  <a:srgbClr val="BBC0C0"/>
                </a:solidFill>
                <a:latin typeface="Times New Roman" panose="02020603050405020304" pitchFamily="18" charset="0"/>
                <a:cs typeface="Times New Roman" panose="02020603050405020304" pitchFamily="18" charset="0"/>
              </a:rPr>
              <a:t> Architettura di controllo</a:t>
            </a:r>
          </a:p>
          <a:p>
            <a:pPr marL="342900" indent="-342900">
              <a:buFont typeface="+mj-lt"/>
              <a:buAutoNum type="arabicPeriod"/>
            </a:pPr>
            <a:r>
              <a:rPr lang="it-IT" sz="3500" b="1" dirty="0">
                <a:latin typeface="Times New Roman" panose="02020603050405020304" pitchFamily="18" charset="0"/>
                <a:cs typeface="Times New Roman" panose="02020603050405020304" pitchFamily="18" charset="0"/>
              </a:rPr>
              <a:t> Ottimizzazione bayesiana</a:t>
            </a:r>
          </a:p>
          <a:p>
            <a:pPr marL="342900" indent="-342900">
              <a:buFont typeface="+mj-lt"/>
              <a:buAutoNum type="arabicPeriod"/>
            </a:pPr>
            <a:r>
              <a:rPr lang="it-IT" sz="3500" b="1" dirty="0">
                <a:solidFill>
                  <a:srgbClr val="BBC0C0"/>
                </a:solidFill>
                <a:latin typeface="Times New Roman" panose="02020603050405020304" pitchFamily="18" charset="0"/>
                <a:cs typeface="Times New Roman" panose="02020603050405020304" pitchFamily="18" charset="0"/>
              </a:rPr>
              <a:t> Risultati sperimentali</a:t>
            </a:r>
          </a:p>
          <a:p>
            <a:pPr marL="342900" indent="-342900">
              <a:buFont typeface="+mj-lt"/>
              <a:buAutoNum type="arabicPeriod"/>
            </a:pPr>
            <a:r>
              <a:rPr lang="it-IT" sz="3500" b="1" dirty="0">
                <a:solidFill>
                  <a:srgbClr val="BBC0C0"/>
                </a:solidFill>
                <a:latin typeface="Times New Roman" panose="02020603050405020304" pitchFamily="18" charset="0"/>
                <a:cs typeface="Times New Roman" panose="02020603050405020304" pitchFamily="18" charset="0"/>
              </a:rPr>
              <a:t> Conclusione</a:t>
            </a:r>
          </a:p>
        </p:txBody>
      </p:sp>
      <p:sp>
        <p:nvSpPr>
          <p:cNvPr id="4" name="CasellaDiTesto 3">
            <a:extLst>
              <a:ext uri="{FF2B5EF4-FFF2-40B4-BE49-F238E27FC236}">
                <a16:creationId xmlns:a16="http://schemas.microsoft.com/office/drawing/2014/main" id="{829DF1DD-E019-A33E-3B58-D897F450E54B}"/>
              </a:ext>
            </a:extLst>
          </p:cNvPr>
          <p:cNvSpPr txBox="1"/>
          <p:nvPr/>
        </p:nvSpPr>
        <p:spPr>
          <a:xfrm>
            <a:off x="0" y="0"/>
            <a:ext cx="12192000" cy="1015663"/>
          </a:xfrm>
          <a:prstGeom prst="rect">
            <a:avLst/>
          </a:prstGeom>
          <a:noFill/>
        </p:spPr>
        <p:txBody>
          <a:bodyPr wrap="square" rtlCol="0">
            <a:spAutoFit/>
          </a:bodyPr>
          <a:lstStyle/>
          <a:p>
            <a:pPr algn="ctr"/>
            <a:endParaRPr lang="it-IT" sz="2000" b="1" dirty="0">
              <a:latin typeface="Times New Roman" panose="02020603050405020304" pitchFamily="18" charset="0"/>
              <a:cs typeface="Times New Roman" panose="02020603050405020304" pitchFamily="18" charset="0"/>
            </a:endParaRPr>
          </a:p>
          <a:p>
            <a:pPr algn="ctr"/>
            <a:r>
              <a:rPr lang="it-IT" sz="4000" b="1" dirty="0">
                <a:latin typeface="Times New Roman" panose="02020603050405020304" pitchFamily="18" charset="0"/>
                <a:cs typeface="Times New Roman" panose="02020603050405020304" pitchFamily="18" charset="0"/>
              </a:rPr>
              <a:t>OUTLINE</a:t>
            </a:r>
          </a:p>
        </p:txBody>
      </p:sp>
    </p:spTree>
    <p:extLst>
      <p:ext uri="{BB962C8B-B14F-4D97-AF65-F5344CB8AC3E}">
        <p14:creationId xmlns:p14="http://schemas.microsoft.com/office/powerpoint/2010/main" val="31523426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numero diapositiva 1">
            <a:extLst>
              <a:ext uri="{FF2B5EF4-FFF2-40B4-BE49-F238E27FC236}">
                <a16:creationId xmlns:a16="http://schemas.microsoft.com/office/drawing/2014/main" id="{DFADA483-CAB4-2422-FD3E-253C5134EE7D}"/>
              </a:ext>
            </a:extLst>
          </p:cNvPr>
          <p:cNvSpPr>
            <a:spLocks noGrp="1"/>
          </p:cNvSpPr>
          <p:nvPr>
            <p:ph type="sldNum" sz="quarter" idx="10"/>
          </p:nvPr>
        </p:nvSpPr>
        <p:spPr/>
        <p:txBody>
          <a:bodyPr/>
          <a:lstStyle/>
          <a:p>
            <a:fld id="{AE096718-7586-4E89-9C51-4CF0EA8788A2}" type="slidenum">
              <a:rPr lang="en-US" smtClean="0">
                <a:latin typeface="Times New Roman" panose="02020603050405020304" pitchFamily="18" charset="0"/>
                <a:cs typeface="Times New Roman" panose="02020603050405020304" pitchFamily="18" charset="0"/>
              </a:rPr>
              <a:t>14</a:t>
            </a:fld>
            <a:endParaRPr lang="en-US" dirty="0">
              <a:latin typeface="Times New Roman" panose="02020603050405020304" pitchFamily="18" charset="0"/>
              <a:cs typeface="Times New Roman" panose="02020603050405020304" pitchFamily="18" charset="0"/>
            </a:endParaRPr>
          </a:p>
        </p:txBody>
      </p:sp>
      <p:sp>
        <p:nvSpPr>
          <p:cNvPr id="3" name="CasellaDiTesto 2">
            <a:extLst>
              <a:ext uri="{FF2B5EF4-FFF2-40B4-BE49-F238E27FC236}">
                <a16:creationId xmlns:a16="http://schemas.microsoft.com/office/drawing/2014/main" id="{F1329DB4-8A9A-1B26-F670-7BF55FDCCEB4}"/>
              </a:ext>
            </a:extLst>
          </p:cNvPr>
          <p:cNvSpPr txBox="1"/>
          <p:nvPr/>
        </p:nvSpPr>
        <p:spPr>
          <a:xfrm>
            <a:off x="378041" y="966643"/>
            <a:ext cx="11435913" cy="1246495"/>
          </a:xfrm>
          <a:prstGeom prst="rect">
            <a:avLst/>
          </a:prstGeom>
          <a:noFill/>
        </p:spPr>
        <p:txBody>
          <a:bodyPr wrap="square" rtlCol="0">
            <a:spAutoFit/>
          </a:bodyPr>
          <a:lstStyle/>
          <a:p>
            <a:pPr algn="just"/>
            <a:r>
              <a:rPr lang="it-IT" sz="2500" dirty="0">
                <a:latin typeface="Times New Roman" panose="02020603050405020304" pitchFamily="18" charset="0"/>
                <a:cs typeface="Times New Roman" panose="02020603050405020304" pitchFamily="18" charset="0"/>
              </a:rPr>
              <a:t>L’</a:t>
            </a:r>
            <a:r>
              <a:rPr lang="it-IT" sz="2500" b="1" dirty="0">
                <a:latin typeface="Times New Roman" panose="02020603050405020304" pitchFamily="18" charset="0"/>
                <a:cs typeface="Times New Roman" panose="02020603050405020304" pitchFamily="18" charset="0"/>
              </a:rPr>
              <a:t>ottimizzazione bayesiana </a:t>
            </a:r>
            <a:r>
              <a:rPr lang="it-IT" sz="2500" dirty="0">
                <a:latin typeface="Times New Roman" panose="02020603050405020304" pitchFamily="18" charset="0"/>
                <a:cs typeface="Times New Roman" panose="02020603050405020304" pitchFamily="18" charset="0"/>
              </a:rPr>
              <a:t>è una strategia di ottimizzazione globale usata quando il fenomeno in esame è descritto da una funzione black-box estremamente dispendiosa da valutare analiticamente.</a:t>
            </a:r>
          </a:p>
        </p:txBody>
      </p:sp>
      <p:sp>
        <p:nvSpPr>
          <p:cNvPr id="6" name="CasellaDiTesto 5">
            <a:extLst>
              <a:ext uri="{FF2B5EF4-FFF2-40B4-BE49-F238E27FC236}">
                <a16:creationId xmlns:a16="http://schemas.microsoft.com/office/drawing/2014/main" id="{723CD80D-08B5-CCF7-B881-B5F225FF0F86}"/>
              </a:ext>
            </a:extLst>
          </p:cNvPr>
          <p:cNvSpPr txBox="1"/>
          <p:nvPr/>
        </p:nvSpPr>
        <p:spPr>
          <a:xfrm>
            <a:off x="219375" y="190009"/>
            <a:ext cx="11753247" cy="553998"/>
          </a:xfrm>
          <a:prstGeom prst="rect">
            <a:avLst/>
          </a:prstGeom>
          <a:noFill/>
        </p:spPr>
        <p:txBody>
          <a:bodyPr wrap="square" rtlCol="0">
            <a:spAutoFit/>
          </a:bodyPr>
          <a:lstStyle/>
          <a:p>
            <a:pPr algn="just"/>
            <a:r>
              <a:rPr lang="it-IT" sz="3000" b="1" dirty="0">
                <a:solidFill>
                  <a:srgbClr val="0000FF"/>
                </a:solidFill>
                <a:latin typeface="Times New Roman" panose="02020603050405020304" pitchFamily="18" charset="0"/>
                <a:cs typeface="Times New Roman" panose="02020603050405020304" pitchFamily="18" charset="0"/>
              </a:rPr>
              <a:t>Ottimizzazione bayesiana: modello surrogato</a:t>
            </a:r>
          </a:p>
        </p:txBody>
      </p:sp>
      <p:sp>
        <p:nvSpPr>
          <p:cNvPr id="5" name="CasellaDiTesto 4">
            <a:extLst>
              <a:ext uri="{FF2B5EF4-FFF2-40B4-BE49-F238E27FC236}">
                <a16:creationId xmlns:a16="http://schemas.microsoft.com/office/drawing/2014/main" id="{3A800E78-5D0F-0583-4CB4-EB52B9213450}"/>
              </a:ext>
            </a:extLst>
          </p:cNvPr>
          <p:cNvSpPr txBox="1"/>
          <p:nvPr/>
        </p:nvSpPr>
        <p:spPr>
          <a:xfrm>
            <a:off x="378040" y="2574274"/>
            <a:ext cx="4893675" cy="2785378"/>
          </a:xfrm>
          <a:prstGeom prst="rect">
            <a:avLst/>
          </a:prstGeom>
          <a:noFill/>
        </p:spPr>
        <p:txBody>
          <a:bodyPr wrap="square" rtlCol="0">
            <a:spAutoFit/>
          </a:bodyPr>
          <a:lstStyle/>
          <a:p>
            <a:pPr algn="just"/>
            <a:r>
              <a:rPr lang="it-IT" sz="2500" b="1" dirty="0">
                <a:latin typeface="Times New Roman" panose="02020603050405020304" pitchFamily="18" charset="0"/>
                <a:cs typeface="Times New Roman" panose="02020603050405020304" pitchFamily="18" charset="0"/>
              </a:rPr>
              <a:t>Modello surrogato</a:t>
            </a:r>
            <a:r>
              <a:rPr lang="it-IT" sz="2500" dirty="0">
                <a:latin typeface="Times New Roman" panose="02020603050405020304" pitchFamily="18" charset="0"/>
                <a:cs typeface="Times New Roman" panose="02020603050405020304" pitchFamily="18" charset="0"/>
              </a:rPr>
              <a:t>. Il modello surrogato viene creato sfruttando lo storico dei dati relativi al comportamento passato del fenomeno. Il modello surrogato di riferimento per l’applicazione è </a:t>
            </a:r>
            <a:r>
              <a:rPr lang="it-IT" sz="2500" i="1" dirty="0" err="1">
                <a:latin typeface="Times New Roman" panose="02020603050405020304" pitchFamily="18" charset="0"/>
                <a:cs typeface="Times New Roman" panose="02020603050405020304" pitchFamily="18" charset="0"/>
              </a:rPr>
              <a:t>Gaussian</a:t>
            </a:r>
            <a:r>
              <a:rPr lang="it-IT" sz="2500" i="1" dirty="0">
                <a:latin typeface="Times New Roman" panose="02020603050405020304" pitchFamily="18" charset="0"/>
                <a:cs typeface="Times New Roman" panose="02020603050405020304" pitchFamily="18" charset="0"/>
              </a:rPr>
              <a:t> </a:t>
            </a:r>
            <a:r>
              <a:rPr lang="it-IT" sz="2500" i="1" dirty="0" err="1">
                <a:latin typeface="Times New Roman" panose="02020603050405020304" pitchFamily="18" charset="0"/>
                <a:cs typeface="Times New Roman" panose="02020603050405020304" pitchFamily="18" charset="0"/>
              </a:rPr>
              <a:t>Process</a:t>
            </a:r>
            <a:r>
              <a:rPr lang="it-IT" sz="2500" dirty="0">
                <a:latin typeface="Times New Roman" panose="02020603050405020304" pitchFamily="18" charset="0"/>
                <a:cs typeface="Times New Roman" panose="02020603050405020304" pitchFamily="18" charset="0"/>
              </a:rPr>
              <a:t>.</a:t>
            </a:r>
          </a:p>
        </p:txBody>
      </p:sp>
      <p:pic>
        <p:nvPicPr>
          <p:cNvPr id="11" name="Immagine 10" descr="Immagine che contiene testo, origami, design&#10;&#10;Descrizione generata automaticamente">
            <a:extLst>
              <a:ext uri="{FF2B5EF4-FFF2-40B4-BE49-F238E27FC236}">
                <a16:creationId xmlns:a16="http://schemas.microsoft.com/office/drawing/2014/main" id="{7BCF9705-E883-57B9-FFC7-0559D8E6B1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11494" y="2368643"/>
            <a:ext cx="6259529" cy="3313328"/>
          </a:xfrm>
          <a:prstGeom prst="rect">
            <a:avLst/>
          </a:prstGeom>
        </p:spPr>
      </p:pic>
      <p:sp>
        <p:nvSpPr>
          <p:cNvPr id="12" name="Rettangolo con angoli arrotondati 11">
            <a:extLst>
              <a:ext uri="{FF2B5EF4-FFF2-40B4-BE49-F238E27FC236}">
                <a16:creationId xmlns:a16="http://schemas.microsoft.com/office/drawing/2014/main" id="{193C422D-2FF3-9A6C-ECC1-C07EE8023EAD}"/>
              </a:ext>
            </a:extLst>
          </p:cNvPr>
          <p:cNvSpPr/>
          <p:nvPr/>
        </p:nvSpPr>
        <p:spPr>
          <a:xfrm>
            <a:off x="5494352" y="2213138"/>
            <a:ext cx="6567778" cy="3678219"/>
          </a:xfrm>
          <a:prstGeom prst="roundRect">
            <a:avLst/>
          </a:prstGeom>
          <a:noFill/>
          <a:ln w="38100">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21839145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numero diapositiva 1">
            <a:extLst>
              <a:ext uri="{FF2B5EF4-FFF2-40B4-BE49-F238E27FC236}">
                <a16:creationId xmlns:a16="http://schemas.microsoft.com/office/drawing/2014/main" id="{DFADA483-CAB4-2422-FD3E-253C5134EE7D}"/>
              </a:ext>
            </a:extLst>
          </p:cNvPr>
          <p:cNvSpPr>
            <a:spLocks noGrp="1"/>
          </p:cNvSpPr>
          <p:nvPr>
            <p:ph type="sldNum" sz="quarter" idx="10"/>
          </p:nvPr>
        </p:nvSpPr>
        <p:spPr/>
        <p:txBody>
          <a:bodyPr/>
          <a:lstStyle/>
          <a:p>
            <a:fld id="{AE096718-7586-4E89-9C51-4CF0EA8788A2}" type="slidenum">
              <a:rPr lang="en-US" smtClean="0">
                <a:latin typeface="Times New Roman" panose="02020603050405020304" pitchFamily="18" charset="0"/>
                <a:cs typeface="Times New Roman" panose="02020603050405020304" pitchFamily="18" charset="0"/>
              </a:rPr>
              <a:t>15</a:t>
            </a:fld>
            <a:endParaRPr lang="en-US" dirty="0">
              <a:latin typeface="Times New Roman" panose="02020603050405020304" pitchFamily="18" charset="0"/>
              <a:cs typeface="Times New Roman" panose="02020603050405020304" pitchFamily="18" charset="0"/>
            </a:endParaRPr>
          </a:p>
        </p:txBody>
      </p:sp>
      <p:sp>
        <p:nvSpPr>
          <p:cNvPr id="3" name="CasellaDiTesto 2">
            <a:extLst>
              <a:ext uri="{FF2B5EF4-FFF2-40B4-BE49-F238E27FC236}">
                <a16:creationId xmlns:a16="http://schemas.microsoft.com/office/drawing/2014/main" id="{F1329DB4-8A9A-1B26-F670-7BF55FDCCEB4}"/>
              </a:ext>
            </a:extLst>
          </p:cNvPr>
          <p:cNvSpPr txBox="1"/>
          <p:nvPr/>
        </p:nvSpPr>
        <p:spPr>
          <a:xfrm>
            <a:off x="378041" y="966643"/>
            <a:ext cx="11435913" cy="1246495"/>
          </a:xfrm>
          <a:prstGeom prst="rect">
            <a:avLst/>
          </a:prstGeom>
          <a:noFill/>
        </p:spPr>
        <p:txBody>
          <a:bodyPr wrap="square" rtlCol="0">
            <a:spAutoFit/>
          </a:bodyPr>
          <a:lstStyle/>
          <a:p>
            <a:pPr algn="just"/>
            <a:r>
              <a:rPr lang="it-IT" sz="2500" dirty="0">
                <a:latin typeface="Times New Roman" panose="02020603050405020304" pitchFamily="18" charset="0"/>
                <a:cs typeface="Times New Roman" panose="02020603050405020304" pitchFamily="18" charset="0"/>
              </a:rPr>
              <a:t>L’</a:t>
            </a:r>
            <a:r>
              <a:rPr lang="it-IT" sz="2500" b="1" dirty="0">
                <a:latin typeface="Times New Roman" panose="02020603050405020304" pitchFamily="18" charset="0"/>
                <a:cs typeface="Times New Roman" panose="02020603050405020304" pitchFamily="18" charset="0"/>
              </a:rPr>
              <a:t>ottimizzazione bayesiana </a:t>
            </a:r>
            <a:r>
              <a:rPr lang="it-IT" sz="2500" dirty="0">
                <a:latin typeface="Times New Roman" panose="02020603050405020304" pitchFamily="18" charset="0"/>
                <a:cs typeface="Times New Roman" panose="02020603050405020304" pitchFamily="18" charset="0"/>
              </a:rPr>
              <a:t>è una strategia di ottimizzazione globale usata quando il fenomeno in esame è descritto da una funzione black-box estremamente dispendiosa da valutare analiticamente.</a:t>
            </a:r>
          </a:p>
        </p:txBody>
      </p:sp>
      <p:sp>
        <p:nvSpPr>
          <p:cNvPr id="5" name="CasellaDiTesto 4">
            <a:extLst>
              <a:ext uri="{FF2B5EF4-FFF2-40B4-BE49-F238E27FC236}">
                <a16:creationId xmlns:a16="http://schemas.microsoft.com/office/drawing/2014/main" id="{49D2BE12-044B-F60F-4398-D5643AF7923D}"/>
              </a:ext>
            </a:extLst>
          </p:cNvPr>
          <p:cNvSpPr txBox="1"/>
          <p:nvPr/>
        </p:nvSpPr>
        <p:spPr>
          <a:xfrm>
            <a:off x="378040" y="2574274"/>
            <a:ext cx="4893675" cy="2785378"/>
          </a:xfrm>
          <a:prstGeom prst="rect">
            <a:avLst/>
          </a:prstGeom>
          <a:noFill/>
        </p:spPr>
        <p:txBody>
          <a:bodyPr wrap="square" rtlCol="0">
            <a:spAutoFit/>
          </a:bodyPr>
          <a:lstStyle/>
          <a:p>
            <a:pPr algn="just"/>
            <a:r>
              <a:rPr lang="it-IT" sz="2500" b="1" dirty="0">
                <a:latin typeface="Times New Roman" panose="02020603050405020304" pitchFamily="18" charset="0"/>
                <a:cs typeface="Times New Roman" panose="02020603050405020304" pitchFamily="18" charset="0"/>
              </a:rPr>
              <a:t>Funzione di acquisizione</a:t>
            </a:r>
            <a:r>
              <a:rPr lang="it-IT" sz="2500" dirty="0">
                <a:latin typeface="Times New Roman" panose="02020603050405020304" pitchFamily="18" charset="0"/>
                <a:cs typeface="Times New Roman" panose="02020603050405020304" pitchFamily="18" charset="0"/>
              </a:rPr>
              <a:t>. La funzione di acquisizione viene utilizzata con lo scopo di guidare la ricerca del successivo punto da valutare. La funzione di acquisizione di riferimento per l’applicazione è </a:t>
            </a:r>
            <a:r>
              <a:rPr lang="it-IT" sz="2500" i="1" dirty="0" err="1">
                <a:latin typeface="Times New Roman" panose="02020603050405020304" pitchFamily="18" charset="0"/>
                <a:cs typeface="Times New Roman" panose="02020603050405020304" pitchFamily="18" charset="0"/>
              </a:rPr>
              <a:t>Expected</a:t>
            </a:r>
            <a:r>
              <a:rPr lang="it-IT" sz="2500" i="1" dirty="0">
                <a:latin typeface="Times New Roman" panose="02020603050405020304" pitchFamily="18" charset="0"/>
                <a:cs typeface="Times New Roman" panose="02020603050405020304" pitchFamily="18" charset="0"/>
              </a:rPr>
              <a:t> </a:t>
            </a:r>
            <a:r>
              <a:rPr lang="it-IT" sz="2500" i="1" dirty="0" err="1">
                <a:latin typeface="Times New Roman" panose="02020603050405020304" pitchFamily="18" charset="0"/>
                <a:cs typeface="Times New Roman" panose="02020603050405020304" pitchFamily="18" charset="0"/>
              </a:rPr>
              <a:t>Improvement</a:t>
            </a:r>
            <a:r>
              <a:rPr lang="it-IT" sz="2500" dirty="0">
                <a:latin typeface="Times New Roman" panose="02020603050405020304" pitchFamily="18" charset="0"/>
                <a:cs typeface="Times New Roman" panose="02020603050405020304" pitchFamily="18" charset="0"/>
              </a:rPr>
              <a:t>.</a:t>
            </a:r>
          </a:p>
        </p:txBody>
      </p:sp>
      <p:sp>
        <p:nvSpPr>
          <p:cNvPr id="6" name="CasellaDiTesto 5">
            <a:extLst>
              <a:ext uri="{FF2B5EF4-FFF2-40B4-BE49-F238E27FC236}">
                <a16:creationId xmlns:a16="http://schemas.microsoft.com/office/drawing/2014/main" id="{723CD80D-08B5-CCF7-B881-B5F225FF0F86}"/>
              </a:ext>
            </a:extLst>
          </p:cNvPr>
          <p:cNvSpPr txBox="1"/>
          <p:nvPr/>
        </p:nvSpPr>
        <p:spPr>
          <a:xfrm>
            <a:off x="219375" y="190009"/>
            <a:ext cx="11753247" cy="553998"/>
          </a:xfrm>
          <a:prstGeom prst="rect">
            <a:avLst/>
          </a:prstGeom>
          <a:noFill/>
        </p:spPr>
        <p:txBody>
          <a:bodyPr wrap="square" rtlCol="0">
            <a:spAutoFit/>
          </a:bodyPr>
          <a:lstStyle/>
          <a:p>
            <a:pPr algn="just"/>
            <a:r>
              <a:rPr lang="it-IT" sz="3000" b="1" dirty="0">
                <a:solidFill>
                  <a:srgbClr val="0000FF"/>
                </a:solidFill>
                <a:latin typeface="Times New Roman" panose="02020603050405020304" pitchFamily="18" charset="0"/>
                <a:cs typeface="Times New Roman" panose="02020603050405020304" pitchFamily="18" charset="0"/>
              </a:rPr>
              <a:t>Ottimizzazione bayesiana: funzione di acquisizione</a:t>
            </a:r>
          </a:p>
        </p:txBody>
      </p:sp>
      <p:pic>
        <p:nvPicPr>
          <p:cNvPr id="7" name="Immagine 6" descr="Immagine che contiene schizzo, disegno&#10;&#10;Descrizione generata automaticamente">
            <a:extLst>
              <a:ext uri="{FF2B5EF4-FFF2-40B4-BE49-F238E27FC236}">
                <a16:creationId xmlns:a16="http://schemas.microsoft.com/office/drawing/2014/main" id="{F528D64B-0261-9B4D-62B6-E893739B41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11494" y="2369490"/>
            <a:ext cx="6221083" cy="3313328"/>
          </a:xfrm>
          <a:prstGeom prst="rect">
            <a:avLst/>
          </a:prstGeom>
        </p:spPr>
      </p:pic>
      <p:sp>
        <p:nvSpPr>
          <p:cNvPr id="8" name="Rettangolo con angoli arrotondati 7">
            <a:extLst>
              <a:ext uri="{FF2B5EF4-FFF2-40B4-BE49-F238E27FC236}">
                <a16:creationId xmlns:a16="http://schemas.microsoft.com/office/drawing/2014/main" id="{C2A37DC9-C70E-3DA9-AB0C-A5C1D7A467E5}"/>
              </a:ext>
            </a:extLst>
          </p:cNvPr>
          <p:cNvSpPr/>
          <p:nvPr/>
        </p:nvSpPr>
        <p:spPr>
          <a:xfrm>
            <a:off x="5494352" y="2213138"/>
            <a:ext cx="6567778" cy="3678219"/>
          </a:xfrm>
          <a:prstGeom prst="roundRect">
            <a:avLst/>
          </a:prstGeom>
          <a:noFill/>
          <a:ln w="38100">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22756931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numero diapositiva 1">
            <a:extLst>
              <a:ext uri="{FF2B5EF4-FFF2-40B4-BE49-F238E27FC236}">
                <a16:creationId xmlns:a16="http://schemas.microsoft.com/office/drawing/2014/main" id="{C8054E58-4003-9C9D-343E-239E727EE37A}"/>
              </a:ext>
            </a:extLst>
          </p:cNvPr>
          <p:cNvSpPr>
            <a:spLocks noGrp="1"/>
          </p:cNvSpPr>
          <p:nvPr>
            <p:ph type="sldNum" sz="quarter" idx="10"/>
          </p:nvPr>
        </p:nvSpPr>
        <p:spPr/>
        <p:txBody>
          <a:bodyPr/>
          <a:lstStyle/>
          <a:p>
            <a:fld id="{AE096718-7586-4E89-9C51-4CF0EA8788A2}" type="slidenum">
              <a:rPr lang="en-US" smtClean="0">
                <a:latin typeface="Times New Roman" panose="02020603050405020304" pitchFamily="18" charset="0"/>
                <a:cs typeface="Times New Roman" panose="02020603050405020304" pitchFamily="18" charset="0"/>
              </a:rPr>
              <a:t>16</a:t>
            </a:fld>
            <a:endParaRPr lang="en-US" dirty="0">
              <a:latin typeface="Times New Roman" panose="02020603050405020304" pitchFamily="18" charset="0"/>
              <a:cs typeface="Times New Roman" panose="02020603050405020304" pitchFamily="18" charset="0"/>
            </a:endParaRPr>
          </a:p>
        </p:txBody>
      </p:sp>
      <p:sp>
        <p:nvSpPr>
          <p:cNvPr id="3" name="CasellaDiTesto 2">
            <a:extLst>
              <a:ext uri="{FF2B5EF4-FFF2-40B4-BE49-F238E27FC236}">
                <a16:creationId xmlns:a16="http://schemas.microsoft.com/office/drawing/2014/main" id="{D791F9AF-1DCC-D432-B727-1E6D55B96165}"/>
              </a:ext>
            </a:extLst>
          </p:cNvPr>
          <p:cNvSpPr txBox="1"/>
          <p:nvPr/>
        </p:nvSpPr>
        <p:spPr>
          <a:xfrm>
            <a:off x="622852" y="1497702"/>
            <a:ext cx="10946295" cy="2785378"/>
          </a:xfrm>
          <a:prstGeom prst="rect">
            <a:avLst/>
          </a:prstGeom>
          <a:noFill/>
        </p:spPr>
        <p:txBody>
          <a:bodyPr wrap="square" rtlCol="0">
            <a:spAutoFit/>
          </a:bodyPr>
          <a:lstStyle/>
          <a:p>
            <a:pPr marL="342900" indent="-342900">
              <a:buFont typeface="+mj-lt"/>
              <a:buAutoNum type="arabicPeriod"/>
            </a:pPr>
            <a:r>
              <a:rPr lang="it-IT" sz="3500" b="1" dirty="0">
                <a:solidFill>
                  <a:srgbClr val="BBC0C0"/>
                </a:solidFill>
                <a:latin typeface="Times New Roman" panose="02020603050405020304" pitchFamily="18" charset="0"/>
                <a:cs typeface="Times New Roman" panose="02020603050405020304" pitchFamily="18" charset="0"/>
              </a:rPr>
              <a:t> Descrizione del sistema</a:t>
            </a:r>
          </a:p>
          <a:p>
            <a:pPr marL="342900" indent="-342900">
              <a:buFont typeface="+mj-lt"/>
              <a:buAutoNum type="arabicPeriod"/>
            </a:pPr>
            <a:r>
              <a:rPr lang="it-IT" sz="3500" b="1" dirty="0">
                <a:solidFill>
                  <a:srgbClr val="BBC0C0"/>
                </a:solidFill>
                <a:latin typeface="Times New Roman" panose="02020603050405020304" pitchFamily="18" charset="0"/>
                <a:cs typeface="Times New Roman" panose="02020603050405020304" pitchFamily="18" charset="0"/>
              </a:rPr>
              <a:t> Architettura di controllo</a:t>
            </a:r>
          </a:p>
          <a:p>
            <a:pPr marL="342900" indent="-342900">
              <a:buFont typeface="+mj-lt"/>
              <a:buAutoNum type="arabicPeriod"/>
            </a:pPr>
            <a:r>
              <a:rPr lang="it-IT" sz="3500" b="1" dirty="0">
                <a:solidFill>
                  <a:srgbClr val="BBC0C0"/>
                </a:solidFill>
                <a:latin typeface="Times New Roman" panose="02020603050405020304" pitchFamily="18" charset="0"/>
                <a:cs typeface="Times New Roman" panose="02020603050405020304" pitchFamily="18" charset="0"/>
              </a:rPr>
              <a:t> Ottimizzazione bayesiana</a:t>
            </a:r>
          </a:p>
          <a:p>
            <a:pPr marL="342900" indent="-342900">
              <a:buFont typeface="+mj-lt"/>
              <a:buAutoNum type="arabicPeriod"/>
            </a:pPr>
            <a:r>
              <a:rPr lang="it-IT" sz="3500" b="1" dirty="0">
                <a:latin typeface="Times New Roman" panose="02020603050405020304" pitchFamily="18" charset="0"/>
                <a:cs typeface="Times New Roman" panose="02020603050405020304" pitchFamily="18" charset="0"/>
              </a:rPr>
              <a:t> Risultati sperimentali</a:t>
            </a:r>
          </a:p>
          <a:p>
            <a:pPr marL="342900" indent="-342900">
              <a:buFont typeface="+mj-lt"/>
              <a:buAutoNum type="arabicPeriod"/>
            </a:pPr>
            <a:r>
              <a:rPr lang="it-IT" sz="3500" b="1" dirty="0">
                <a:solidFill>
                  <a:srgbClr val="BBC0C0"/>
                </a:solidFill>
                <a:latin typeface="Times New Roman" panose="02020603050405020304" pitchFamily="18" charset="0"/>
                <a:cs typeface="Times New Roman" panose="02020603050405020304" pitchFamily="18" charset="0"/>
              </a:rPr>
              <a:t> Conclusione</a:t>
            </a:r>
          </a:p>
        </p:txBody>
      </p:sp>
      <p:sp>
        <p:nvSpPr>
          <p:cNvPr id="4" name="CasellaDiTesto 3">
            <a:extLst>
              <a:ext uri="{FF2B5EF4-FFF2-40B4-BE49-F238E27FC236}">
                <a16:creationId xmlns:a16="http://schemas.microsoft.com/office/drawing/2014/main" id="{829DF1DD-E019-A33E-3B58-D897F450E54B}"/>
              </a:ext>
            </a:extLst>
          </p:cNvPr>
          <p:cNvSpPr txBox="1"/>
          <p:nvPr/>
        </p:nvSpPr>
        <p:spPr>
          <a:xfrm>
            <a:off x="0" y="0"/>
            <a:ext cx="12192000" cy="1015663"/>
          </a:xfrm>
          <a:prstGeom prst="rect">
            <a:avLst/>
          </a:prstGeom>
          <a:noFill/>
        </p:spPr>
        <p:txBody>
          <a:bodyPr wrap="square" rtlCol="0">
            <a:spAutoFit/>
          </a:bodyPr>
          <a:lstStyle/>
          <a:p>
            <a:pPr algn="ctr"/>
            <a:endParaRPr lang="it-IT" sz="2000" b="1" dirty="0">
              <a:latin typeface="Times New Roman" panose="02020603050405020304" pitchFamily="18" charset="0"/>
              <a:cs typeface="Times New Roman" panose="02020603050405020304" pitchFamily="18" charset="0"/>
            </a:endParaRPr>
          </a:p>
          <a:p>
            <a:pPr algn="ctr"/>
            <a:r>
              <a:rPr lang="it-IT" sz="4000" b="1" dirty="0">
                <a:latin typeface="Times New Roman" panose="02020603050405020304" pitchFamily="18" charset="0"/>
                <a:cs typeface="Times New Roman" panose="02020603050405020304" pitchFamily="18" charset="0"/>
              </a:rPr>
              <a:t>OUTLINE</a:t>
            </a:r>
          </a:p>
        </p:txBody>
      </p:sp>
    </p:spTree>
    <p:extLst>
      <p:ext uri="{BB962C8B-B14F-4D97-AF65-F5344CB8AC3E}">
        <p14:creationId xmlns:p14="http://schemas.microsoft.com/office/powerpoint/2010/main" val="26842758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numero diapositiva 1">
            <a:extLst>
              <a:ext uri="{FF2B5EF4-FFF2-40B4-BE49-F238E27FC236}">
                <a16:creationId xmlns:a16="http://schemas.microsoft.com/office/drawing/2014/main" id="{9911973C-9E89-BB3A-60D7-EE7F979FC9A0}"/>
              </a:ext>
            </a:extLst>
          </p:cNvPr>
          <p:cNvSpPr>
            <a:spLocks noGrp="1"/>
          </p:cNvSpPr>
          <p:nvPr>
            <p:ph type="sldNum" sz="quarter" idx="10"/>
          </p:nvPr>
        </p:nvSpPr>
        <p:spPr/>
        <p:txBody>
          <a:bodyPr/>
          <a:lstStyle/>
          <a:p>
            <a:fld id="{AE096718-7586-4E89-9C51-4CF0EA8788A2}" type="slidenum">
              <a:rPr lang="en-US" smtClean="0">
                <a:latin typeface="Times New Roman" panose="02020603050405020304" pitchFamily="18" charset="0"/>
                <a:cs typeface="Times New Roman" panose="02020603050405020304" pitchFamily="18" charset="0"/>
              </a:rPr>
              <a:t>17</a:t>
            </a:fld>
            <a:endParaRPr lang="en-US">
              <a:latin typeface="Times New Roman" panose="02020603050405020304" pitchFamily="18" charset="0"/>
              <a:cs typeface="Times New Roman" panose="02020603050405020304" pitchFamily="18" charset="0"/>
            </a:endParaRPr>
          </a:p>
        </p:txBody>
      </p:sp>
      <p:sp>
        <p:nvSpPr>
          <p:cNvPr id="4" name="CasellaDiTesto 3">
            <a:extLst>
              <a:ext uri="{FF2B5EF4-FFF2-40B4-BE49-F238E27FC236}">
                <a16:creationId xmlns:a16="http://schemas.microsoft.com/office/drawing/2014/main" id="{E3713A3F-6845-F255-FAA3-0627A178C6EE}"/>
              </a:ext>
            </a:extLst>
          </p:cNvPr>
          <p:cNvSpPr txBox="1"/>
          <p:nvPr/>
        </p:nvSpPr>
        <p:spPr>
          <a:xfrm>
            <a:off x="219375" y="190009"/>
            <a:ext cx="11753247" cy="553998"/>
          </a:xfrm>
          <a:prstGeom prst="rect">
            <a:avLst/>
          </a:prstGeom>
          <a:noFill/>
        </p:spPr>
        <p:txBody>
          <a:bodyPr wrap="square" rtlCol="0">
            <a:spAutoFit/>
          </a:bodyPr>
          <a:lstStyle/>
          <a:p>
            <a:pPr algn="just"/>
            <a:r>
              <a:rPr lang="it-IT" sz="3000" b="1" dirty="0">
                <a:solidFill>
                  <a:srgbClr val="0000FF"/>
                </a:solidFill>
                <a:latin typeface="Times New Roman" panose="02020603050405020304" pitchFamily="18" charset="0"/>
                <a:cs typeface="Times New Roman" panose="02020603050405020304" pitchFamily="18" charset="0"/>
              </a:rPr>
              <a:t>Risultati sperimentali: TSV, ITAE, funzione di costo</a:t>
            </a:r>
          </a:p>
        </p:txBody>
      </p:sp>
      <mc:AlternateContent xmlns:mc="http://schemas.openxmlformats.org/markup-compatibility/2006" xmlns:a14="http://schemas.microsoft.com/office/drawing/2010/main">
        <mc:Choice Requires="a14">
          <p:sp>
            <p:nvSpPr>
              <p:cNvPr id="9" name="CasellaDiTesto 8">
                <a:extLst>
                  <a:ext uri="{FF2B5EF4-FFF2-40B4-BE49-F238E27FC236}">
                    <a16:creationId xmlns:a16="http://schemas.microsoft.com/office/drawing/2014/main" id="{C002664E-4AAF-BC67-DD69-50A0874556AA}"/>
                  </a:ext>
                </a:extLst>
              </p:cNvPr>
              <p:cNvSpPr txBox="1"/>
              <p:nvPr/>
            </p:nvSpPr>
            <p:spPr>
              <a:xfrm>
                <a:off x="378039" y="892426"/>
                <a:ext cx="11435913" cy="1558825"/>
              </a:xfrm>
              <a:prstGeom prst="rect">
                <a:avLst/>
              </a:prstGeom>
              <a:noFill/>
            </p:spPr>
            <p:txBody>
              <a:bodyPr wrap="square" rtlCol="0">
                <a:spAutoFit/>
              </a:bodyPr>
              <a:lstStyle/>
              <a:p>
                <a:pPr algn="just"/>
                <a:r>
                  <a:rPr lang="it-IT" sz="2500" dirty="0">
                    <a:latin typeface="Times New Roman" panose="02020603050405020304" pitchFamily="18" charset="0"/>
                    <a:cs typeface="Times New Roman" panose="02020603050405020304" pitchFamily="18" charset="0"/>
                  </a:rPr>
                  <a:t>Valutazione degli ingressi:</a:t>
                </a:r>
              </a:p>
              <a:p>
                <a:pPr algn="just"/>
                <a14:m>
                  <m:oMathPara xmlns:m="http://schemas.openxmlformats.org/officeDocument/2006/math">
                    <m:oMathParaPr>
                      <m:jc m:val="centerGroup"/>
                    </m:oMathParaPr>
                    <m:oMath xmlns:m="http://schemas.openxmlformats.org/officeDocument/2006/math">
                      <m:r>
                        <a:rPr lang="it-IT" sz="2500" b="0" i="1" smtClean="0">
                          <a:latin typeface="Cambria Math" panose="02040503050406030204" pitchFamily="18" charset="0"/>
                          <a:cs typeface="Times New Roman" panose="02020603050405020304" pitchFamily="18" charset="0"/>
                        </a:rPr>
                        <m:t>𝑇𝑆𝑉</m:t>
                      </m:r>
                      <m:d>
                        <m:dPr>
                          <m:ctrlPr>
                            <a:rPr lang="it-IT" sz="2500" b="0" i="1" smtClean="0">
                              <a:latin typeface="Cambria Math" panose="02040503050406030204" pitchFamily="18" charset="0"/>
                              <a:cs typeface="Times New Roman" panose="02020603050405020304" pitchFamily="18" charset="0"/>
                            </a:rPr>
                          </m:ctrlPr>
                        </m:dPr>
                        <m:e>
                          <m:r>
                            <a:rPr lang="it-IT" sz="2500" b="0" i="1" smtClean="0">
                              <a:latin typeface="Cambria Math" panose="02040503050406030204" pitchFamily="18" charset="0"/>
                              <a:cs typeface="Times New Roman" panose="02020603050405020304" pitchFamily="18" charset="0"/>
                            </a:rPr>
                            <m:t>𝛾</m:t>
                          </m:r>
                        </m:e>
                      </m:d>
                      <m:r>
                        <a:rPr lang="it-IT" sz="2500" b="0" i="1" smtClean="0">
                          <a:latin typeface="Cambria Math" panose="02040503050406030204" pitchFamily="18" charset="0"/>
                          <a:cs typeface="Times New Roman" panose="02020603050405020304" pitchFamily="18" charset="0"/>
                        </a:rPr>
                        <m:t>=</m:t>
                      </m:r>
                      <m:f>
                        <m:fPr>
                          <m:ctrlPr>
                            <a:rPr lang="it-IT" sz="2500" b="0" i="1" smtClean="0">
                              <a:latin typeface="Cambria Math" panose="02040503050406030204" pitchFamily="18" charset="0"/>
                              <a:cs typeface="Times New Roman" panose="02020603050405020304" pitchFamily="18" charset="0"/>
                            </a:rPr>
                          </m:ctrlPr>
                        </m:fPr>
                        <m:num>
                          <m:r>
                            <a:rPr lang="it-IT" sz="2500" b="0" i="1" smtClean="0">
                              <a:latin typeface="Cambria Math" panose="02040503050406030204" pitchFamily="18" charset="0"/>
                              <a:cs typeface="Times New Roman" panose="02020603050405020304" pitchFamily="18" charset="0"/>
                            </a:rPr>
                            <m:t>1</m:t>
                          </m:r>
                        </m:num>
                        <m:den>
                          <m:sSub>
                            <m:sSubPr>
                              <m:ctrlPr>
                                <a:rPr lang="it-IT" sz="2500" b="0" i="1" smtClean="0">
                                  <a:latin typeface="Cambria Math" panose="02040503050406030204" pitchFamily="18" charset="0"/>
                                  <a:cs typeface="Times New Roman" panose="02020603050405020304" pitchFamily="18" charset="0"/>
                                </a:rPr>
                              </m:ctrlPr>
                            </m:sSubPr>
                            <m:e>
                              <m:r>
                                <a:rPr lang="it-IT" sz="2500" b="0" i="1" smtClean="0">
                                  <a:latin typeface="Cambria Math" panose="02040503050406030204" pitchFamily="18" charset="0"/>
                                  <a:cs typeface="Times New Roman" panose="02020603050405020304" pitchFamily="18" charset="0"/>
                                </a:rPr>
                                <m:t>𝜏</m:t>
                              </m:r>
                            </m:e>
                            <m:sub>
                              <m:r>
                                <a:rPr lang="it-IT" sz="2500" b="0" i="1" smtClean="0">
                                  <a:latin typeface="Cambria Math" panose="02040503050406030204" pitchFamily="18" charset="0"/>
                                  <a:cs typeface="Times New Roman" panose="02020603050405020304" pitchFamily="18" charset="0"/>
                                </a:rPr>
                                <m:t>𝑆</m:t>
                              </m:r>
                            </m:sub>
                          </m:sSub>
                        </m:den>
                      </m:f>
                      <m:r>
                        <a:rPr lang="it-IT" sz="2500" b="0" i="1" smtClean="0">
                          <a:latin typeface="Cambria Math" panose="02040503050406030204" pitchFamily="18" charset="0"/>
                          <a:cs typeface="Times New Roman" panose="02020603050405020304" pitchFamily="18" charset="0"/>
                        </a:rPr>
                        <m:t>⋅</m:t>
                      </m:r>
                      <m:nary>
                        <m:naryPr>
                          <m:chr m:val="∑"/>
                          <m:ctrlPr>
                            <a:rPr lang="it-IT" sz="2500" b="0" i="1" smtClean="0">
                              <a:latin typeface="Cambria Math" panose="02040503050406030204" pitchFamily="18" charset="0"/>
                              <a:cs typeface="Times New Roman" panose="02020603050405020304" pitchFamily="18" charset="0"/>
                            </a:rPr>
                          </m:ctrlPr>
                        </m:naryPr>
                        <m:sub>
                          <m:r>
                            <m:rPr>
                              <m:brk m:alnAt="23"/>
                            </m:rPr>
                            <a:rPr lang="it-IT" sz="2500" b="0" i="1" smtClean="0">
                              <a:latin typeface="Cambria Math" panose="02040503050406030204" pitchFamily="18" charset="0"/>
                              <a:cs typeface="Times New Roman" panose="02020603050405020304" pitchFamily="18" charset="0"/>
                            </a:rPr>
                            <m:t>𝑘</m:t>
                          </m:r>
                          <m:r>
                            <a:rPr lang="it-IT" sz="2500" b="0" i="1" smtClean="0">
                              <a:latin typeface="Cambria Math" panose="02040503050406030204" pitchFamily="18" charset="0"/>
                              <a:cs typeface="Times New Roman" panose="02020603050405020304" pitchFamily="18" charset="0"/>
                            </a:rPr>
                            <m:t>=1</m:t>
                          </m:r>
                        </m:sub>
                        <m:sup>
                          <m:sSub>
                            <m:sSubPr>
                              <m:ctrlPr>
                                <a:rPr lang="it-IT" sz="2500" b="0" i="1" smtClean="0">
                                  <a:latin typeface="Cambria Math" panose="02040503050406030204" pitchFamily="18" charset="0"/>
                                  <a:cs typeface="Times New Roman" panose="02020603050405020304" pitchFamily="18" charset="0"/>
                                </a:rPr>
                              </m:ctrlPr>
                            </m:sSubPr>
                            <m:e>
                              <m:r>
                                <a:rPr lang="it-IT" sz="2500" b="0" i="1" smtClean="0">
                                  <a:latin typeface="Cambria Math" panose="02040503050406030204" pitchFamily="18" charset="0"/>
                                  <a:cs typeface="Times New Roman" panose="02020603050405020304" pitchFamily="18" charset="0"/>
                                </a:rPr>
                                <m:t>𝑇</m:t>
                              </m:r>
                            </m:e>
                            <m:sub>
                              <m:r>
                                <a:rPr lang="it-IT" sz="2500" b="0" i="1" smtClean="0">
                                  <a:latin typeface="Cambria Math" panose="02040503050406030204" pitchFamily="18" charset="0"/>
                                  <a:cs typeface="Times New Roman" panose="02020603050405020304" pitchFamily="18" charset="0"/>
                                </a:rPr>
                                <m:t>𝑠𝑖𝑚</m:t>
                              </m:r>
                            </m:sub>
                          </m:sSub>
                          <m:r>
                            <a:rPr lang="it-IT" sz="2500" b="0" i="1" smtClean="0">
                              <a:latin typeface="Cambria Math" panose="02040503050406030204" pitchFamily="18" charset="0"/>
                              <a:cs typeface="Times New Roman" panose="02020603050405020304" pitchFamily="18" charset="0"/>
                            </a:rPr>
                            <m:t>−1</m:t>
                          </m:r>
                        </m:sup>
                        <m:e>
                          <m:sSup>
                            <m:sSupPr>
                              <m:ctrlPr>
                                <a:rPr lang="it-IT" sz="2500" b="0" i="1" smtClean="0">
                                  <a:latin typeface="Cambria Math" panose="02040503050406030204" pitchFamily="18" charset="0"/>
                                  <a:cs typeface="Times New Roman" panose="02020603050405020304" pitchFamily="18" charset="0"/>
                                </a:rPr>
                              </m:ctrlPr>
                            </m:sSupPr>
                            <m:e>
                              <m:d>
                                <m:dPr>
                                  <m:begChr m:val="["/>
                                  <m:endChr m:val="]"/>
                                  <m:ctrlPr>
                                    <a:rPr lang="it-IT" sz="2500" b="0" i="1" smtClean="0">
                                      <a:latin typeface="Cambria Math" panose="02040503050406030204" pitchFamily="18" charset="0"/>
                                      <a:cs typeface="Times New Roman" panose="02020603050405020304" pitchFamily="18" charset="0"/>
                                    </a:rPr>
                                  </m:ctrlPr>
                                </m:dPr>
                                <m:e>
                                  <m:sSubSup>
                                    <m:sSubSupPr>
                                      <m:ctrlPr>
                                        <a:rPr lang="it-IT" sz="2500" b="0" i="1" smtClean="0">
                                          <a:latin typeface="Cambria Math" panose="02040503050406030204" pitchFamily="18" charset="0"/>
                                          <a:cs typeface="Times New Roman" panose="02020603050405020304" pitchFamily="18" charset="0"/>
                                        </a:rPr>
                                      </m:ctrlPr>
                                    </m:sSubSupPr>
                                    <m:e>
                                      <m:r>
                                        <a:rPr lang="it-IT" sz="2500" b="0" i="1" smtClean="0">
                                          <a:latin typeface="Cambria Math" panose="02040503050406030204" pitchFamily="18" charset="0"/>
                                          <a:cs typeface="Times New Roman" panose="02020603050405020304" pitchFamily="18" charset="0"/>
                                        </a:rPr>
                                        <m:t>𝑢</m:t>
                                      </m:r>
                                    </m:e>
                                    <m:sub>
                                      <m:r>
                                        <a:rPr lang="it-IT" sz="2500" b="0" i="1" smtClean="0">
                                          <a:latin typeface="Cambria Math" panose="02040503050406030204" pitchFamily="18" charset="0"/>
                                          <a:cs typeface="Times New Roman" panose="02020603050405020304" pitchFamily="18" charset="0"/>
                                        </a:rPr>
                                        <m:t>𝑖</m:t>
                                      </m:r>
                                    </m:sub>
                                    <m:sup>
                                      <m:d>
                                        <m:dPr>
                                          <m:ctrlPr>
                                            <a:rPr lang="it-IT" sz="2500" b="0" i="1" smtClean="0">
                                              <a:latin typeface="Cambria Math" panose="02040503050406030204" pitchFamily="18" charset="0"/>
                                              <a:cs typeface="Times New Roman" panose="02020603050405020304" pitchFamily="18" charset="0"/>
                                            </a:rPr>
                                          </m:ctrlPr>
                                        </m:dPr>
                                        <m:e>
                                          <m:r>
                                            <a:rPr lang="it-IT" sz="2500" b="0" i="1" smtClean="0">
                                              <a:latin typeface="Cambria Math" panose="02040503050406030204" pitchFamily="18" charset="0"/>
                                              <a:cs typeface="Times New Roman" panose="02020603050405020304" pitchFamily="18" charset="0"/>
                                            </a:rPr>
                                            <m:t>𝑟</m:t>
                                          </m:r>
                                        </m:e>
                                      </m:d>
                                    </m:sup>
                                  </m:sSubSup>
                                  <m:d>
                                    <m:dPr>
                                      <m:ctrlPr>
                                        <a:rPr lang="it-IT" sz="2500" b="0" i="1" smtClean="0">
                                          <a:latin typeface="Cambria Math" panose="02040503050406030204" pitchFamily="18" charset="0"/>
                                          <a:cs typeface="Times New Roman" panose="02020603050405020304" pitchFamily="18" charset="0"/>
                                        </a:rPr>
                                      </m:ctrlPr>
                                    </m:dPr>
                                    <m:e>
                                      <m:r>
                                        <a:rPr lang="it-IT" sz="2500" b="0" i="1" smtClean="0">
                                          <a:latin typeface="Cambria Math" panose="02040503050406030204" pitchFamily="18" charset="0"/>
                                          <a:cs typeface="Times New Roman" panose="02020603050405020304" pitchFamily="18" charset="0"/>
                                        </a:rPr>
                                        <m:t>𝑘</m:t>
                                      </m:r>
                                      <m:r>
                                        <a:rPr lang="it-IT" sz="2500" b="0" i="1" smtClean="0">
                                          <a:latin typeface="Cambria Math" panose="02040503050406030204" pitchFamily="18" charset="0"/>
                                          <a:cs typeface="Times New Roman" panose="02020603050405020304" pitchFamily="18" charset="0"/>
                                        </a:rPr>
                                        <m:t>+1</m:t>
                                      </m:r>
                                    </m:e>
                                  </m:d>
                                  <m:r>
                                    <a:rPr lang="it-IT" sz="2500" b="0" i="1" smtClean="0">
                                      <a:latin typeface="Cambria Math" panose="02040503050406030204" pitchFamily="18" charset="0"/>
                                      <a:cs typeface="Times New Roman" panose="02020603050405020304" pitchFamily="18" charset="0"/>
                                    </a:rPr>
                                    <m:t>−</m:t>
                                  </m:r>
                                  <m:sSubSup>
                                    <m:sSubSupPr>
                                      <m:ctrlPr>
                                        <a:rPr lang="it-IT" sz="2500" b="0" i="1" smtClean="0">
                                          <a:latin typeface="Cambria Math" panose="02040503050406030204" pitchFamily="18" charset="0"/>
                                          <a:cs typeface="Times New Roman" panose="02020603050405020304" pitchFamily="18" charset="0"/>
                                        </a:rPr>
                                      </m:ctrlPr>
                                    </m:sSubSupPr>
                                    <m:e>
                                      <m:r>
                                        <a:rPr lang="it-IT" sz="2500" b="0" i="1" smtClean="0">
                                          <a:latin typeface="Cambria Math" panose="02040503050406030204" pitchFamily="18" charset="0"/>
                                          <a:cs typeface="Times New Roman" panose="02020603050405020304" pitchFamily="18" charset="0"/>
                                        </a:rPr>
                                        <m:t>𝑢</m:t>
                                      </m:r>
                                    </m:e>
                                    <m:sub>
                                      <m:r>
                                        <a:rPr lang="it-IT" sz="2500" b="0" i="1" smtClean="0">
                                          <a:latin typeface="Cambria Math" panose="02040503050406030204" pitchFamily="18" charset="0"/>
                                          <a:cs typeface="Times New Roman" panose="02020603050405020304" pitchFamily="18" charset="0"/>
                                        </a:rPr>
                                        <m:t>𝑖</m:t>
                                      </m:r>
                                    </m:sub>
                                    <m:sup>
                                      <m:d>
                                        <m:dPr>
                                          <m:ctrlPr>
                                            <a:rPr lang="it-IT" sz="2500" b="0" i="1" smtClean="0">
                                              <a:latin typeface="Cambria Math" panose="02040503050406030204" pitchFamily="18" charset="0"/>
                                              <a:cs typeface="Times New Roman" panose="02020603050405020304" pitchFamily="18" charset="0"/>
                                            </a:rPr>
                                          </m:ctrlPr>
                                        </m:dPr>
                                        <m:e>
                                          <m:r>
                                            <a:rPr lang="it-IT" sz="2500" b="0" i="1" smtClean="0">
                                              <a:latin typeface="Cambria Math" panose="02040503050406030204" pitchFamily="18" charset="0"/>
                                              <a:cs typeface="Times New Roman" panose="02020603050405020304" pitchFamily="18" charset="0"/>
                                            </a:rPr>
                                            <m:t>𝑟</m:t>
                                          </m:r>
                                        </m:e>
                                      </m:d>
                                    </m:sup>
                                  </m:sSubSup>
                                  <m:d>
                                    <m:dPr>
                                      <m:ctrlPr>
                                        <a:rPr lang="it-IT" sz="2500" b="0" i="1" smtClean="0">
                                          <a:latin typeface="Cambria Math" panose="02040503050406030204" pitchFamily="18" charset="0"/>
                                          <a:cs typeface="Times New Roman" panose="02020603050405020304" pitchFamily="18" charset="0"/>
                                        </a:rPr>
                                      </m:ctrlPr>
                                    </m:dPr>
                                    <m:e>
                                      <m:r>
                                        <a:rPr lang="it-IT" sz="2500" b="0" i="1" smtClean="0">
                                          <a:latin typeface="Cambria Math" panose="02040503050406030204" pitchFamily="18" charset="0"/>
                                          <a:cs typeface="Times New Roman" panose="02020603050405020304" pitchFamily="18" charset="0"/>
                                        </a:rPr>
                                        <m:t>𝑘</m:t>
                                      </m:r>
                                    </m:e>
                                  </m:d>
                                </m:e>
                              </m:d>
                            </m:e>
                            <m:sup>
                              <m:r>
                                <a:rPr lang="it-IT" sz="2500" b="0" i="1" smtClean="0">
                                  <a:latin typeface="Cambria Math" panose="02040503050406030204" pitchFamily="18" charset="0"/>
                                  <a:cs typeface="Times New Roman" panose="02020603050405020304" pitchFamily="18" charset="0"/>
                                </a:rPr>
                                <m:t>2</m:t>
                              </m:r>
                            </m:sup>
                          </m:sSup>
                          <m:r>
                            <a:rPr lang="it-IT" sz="2500" b="0" i="1" smtClean="0">
                              <a:latin typeface="Cambria Math" panose="02040503050406030204" pitchFamily="18" charset="0"/>
                              <a:cs typeface="Times New Roman" panose="02020603050405020304" pitchFamily="18" charset="0"/>
                            </a:rPr>
                            <m:t>⇒</m:t>
                          </m:r>
                          <m:r>
                            <a:rPr lang="it-IT" sz="2500" b="0" i="1" smtClean="0">
                              <a:latin typeface="Cambria Math" panose="02040503050406030204" pitchFamily="18" charset="0"/>
                              <a:cs typeface="Times New Roman" panose="02020603050405020304" pitchFamily="18" charset="0"/>
                            </a:rPr>
                            <m:t>𝑇𝑆𝑉</m:t>
                          </m:r>
                          <m:r>
                            <a:rPr lang="it-IT" sz="2500" b="0" i="1" smtClean="0">
                              <a:latin typeface="Cambria Math" panose="02040503050406030204" pitchFamily="18" charset="0"/>
                              <a:cs typeface="Times New Roman" panose="02020603050405020304" pitchFamily="18" charset="0"/>
                            </a:rPr>
                            <m:t>∈</m:t>
                          </m:r>
                          <m:sSup>
                            <m:sSupPr>
                              <m:ctrlPr>
                                <a:rPr lang="it-IT" sz="2500" b="0" i="1" smtClean="0">
                                  <a:latin typeface="Cambria Math" panose="02040503050406030204" pitchFamily="18" charset="0"/>
                                  <a:ea typeface="Cambria Math" panose="02040503050406030204" pitchFamily="18" charset="0"/>
                                  <a:cs typeface="Times New Roman" panose="02020603050405020304" pitchFamily="18" charset="0"/>
                                </a:rPr>
                              </m:ctrlPr>
                            </m:sSupPr>
                            <m:e>
                              <m:r>
                                <a:rPr lang="it-IT" sz="2500" b="0" i="1" smtClean="0">
                                  <a:latin typeface="Cambria Math" panose="02040503050406030204" pitchFamily="18" charset="0"/>
                                  <a:ea typeface="Cambria Math" panose="02040503050406030204" pitchFamily="18" charset="0"/>
                                  <a:cs typeface="Times New Roman" panose="02020603050405020304" pitchFamily="18" charset="0"/>
                                </a:rPr>
                                <m:t>ℝ</m:t>
                              </m:r>
                            </m:e>
                            <m:sup>
                              <m:r>
                                <a:rPr lang="it-IT" sz="2500" b="0" i="1" smtClean="0">
                                  <a:latin typeface="Cambria Math" panose="02040503050406030204" pitchFamily="18" charset="0"/>
                                  <a:ea typeface="Cambria Math" panose="02040503050406030204" pitchFamily="18" charset="0"/>
                                  <a:cs typeface="Times New Roman" panose="02020603050405020304" pitchFamily="18" charset="0"/>
                                </a:rPr>
                                <m:t>4</m:t>
                              </m:r>
                            </m:sup>
                          </m:sSup>
                        </m:e>
                      </m:nary>
                    </m:oMath>
                  </m:oMathPara>
                </a14:m>
                <a:endParaRPr lang="it-IT" sz="2500" dirty="0">
                  <a:latin typeface="Times New Roman" panose="02020603050405020304" pitchFamily="18" charset="0"/>
                  <a:cs typeface="Times New Roman" panose="02020603050405020304" pitchFamily="18" charset="0"/>
                </a:endParaRPr>
              </a:p>
            </p:txBody>
          </p:sp>
        </mc:Choice>
        <mc:Fallback xmlns="">
          <p:sp>
            <p:nvSpPr>
              <p:cNvPr id="9" name="CasellaDiTesto 8">
                <a:extLst>
                  <a:ext uri="{FF2B5EF4-FFF2-40B4-BE49-F238E27FC236}">
                    <a16:creationId xmlns:a16="http://schemas.microsoft.com/office/drawing/2014/main" id="{C002664E-4AAF-BC67-DD69-50A0874556AA}"/>
                  </a:ext>
                </a:extLst>
              </p:cNvPr>
              <p:cNvSpPr txBox="1">
                <a:spLocks noRot="1" noChangeAspect="1" noMove="1" noResize="1" noEditPoints="1" noAdjustHandles="1" noChangeArrowheads="1" noChangeShapeType="1" noTextEdit="1"/>
              </p:cNvSpPr>
              <p:nvPr/>
            </p:nvSpPr>
            <p:spPr>
              <a:xfrm>
                <a:off x="378039" y="892426"/>
                <a:ext cx="11435913" cy="1558825"/>
              </a:xfrm>
              <a:prstGeom prst="rect">
                <a:avLst/>
              </a:prstGeom>
              <a:blipFill>
                <a:blip r:embed="rId3"/>
                <a:stretch>
                  <a:fillRect l="-853" t="-3125"/>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13" name="CasellaDiTesto 12">
                <a:extLst>
                  <a:ext uri="{FF2B5EF4-FFF2-40B4-BE49-F238E27FC236}">
                    <a16:creationId xmlns:a16="http://schemas.microsoft.com/office/drawing/2014/main" id="{307063F8-D544-7521-B4A6-6055E0E4075A}"/>
                  </a:ext>
                </a:extLst>
              </p:cNvPr>
              <p:cNvSpPr txBox="1"/>
              <p:nvPr/>
            </p:nvSpPr>
            <p:spPr>
              <a:xfrm>
                <a:off x="378039" y="2594001"/>
                <a:ext cx="11435913" cy="1558825"/>
              </a:xfrm>
              <a:prstGeom prst="rect">
                <a:avLst/>
              </a:prstGeom>
              <a:noFill/>
            </p:spPr>
            <p:txBody>
              <a:bodyPr wrap="square" rtlCol="0">
                <a:spAutoFit/>
              </a:bodyPr>
              <a:lstStyle/>
              <a:p>
                <a:pPr algn="just"/>
                <a:r>
                  <a:rPr lang="it-IT" sz="2500" dirty="0">
                    <a:latin typeface="Times New Roman" panose="02020603050405020304" pitchFamily="18" charset="0"/>
                    <a:cs typeface="Times New Roman" panose="02020603050405020304" pitchFamily="18" charset="0"/>
                  </a:rPr>
                  <a:t>Valutazione delle uscite:</a:t>
                </a:r>
              </a:p>
              <a:p>
                <a:pPr algn="just"/>
                <a14:m>
                  <m:oMathPara xmlns:m="http://schemas.openxmlformats.org/officeDocument/2006/math">
                    <m:oMathParaPr>
                      <m:jc m:val="centerGroup"/>
                    </m:oMathParaPr>
                    <m:oMath xmlns:m="http://schemas.openxmlformats.org/officeDocument/2006/math">
                      <m:r>
                        <a:rPr lang="it-IT" sz="2500" b="0" i="1" smtClean="0">
                          <a:latin typeface="Cambria Math" panose="02040503050406030204" pitchFamily="18" charset="0"/>
                          <a:cs typeface="Times New Roman" panose="02020603050405020304" pitchFamily="18" charset="0"/>
                        </a:rPr>
                        <m:t>𝐼𝑇𝐴𝐸</m:t>
                      </m:r>
                      <m:d>
                        <m:dPr>
                          <m:ctrlPr>
                            <a:rPr lang="it-IT" sz="2500" b="0" i="1" smtClean="0">
                              <a:latin typeface="Cambria Math" panose="02040503050406030204" pitchFamily="18" charset="0"/>
                              <a:cs typeface="Times New Roman" panose="02020603050405020304" pitchFamily="18" charset="0"/>
                            </a:rPr>
                          </m:ctrlPr>
                        </m:dPr>
                        <m:e>
                          <m:r>
                            <a:rPr lang="it-IT" sz="2500" b="0" i="1" smtClean="0">
                              <a:latin typeface="Cambria Math" panose="02040503050406030204" pitchFamily="18" charset="0"/>
                              <a:cs typeface="Times New Roman" panose="02020603050405020304" pitchFamily="18" charset="0"/>
                            </a:rPr>
                            <m:t>𝜂</m:t>
                          </m:r>
                        </m:e>
                      </m:d>
                      <m:r>
                        <a:rPr lang="it-IT" sz="2500" b="0" i="1" smtClean="0">
                          <a:latin typeface="Cambria Math" panose="02040503050406030204" pitchFamily="18" charset="0"/>
                          <a:cs typeface="Times New Roman" panose="02020603050405020304" pitchFamily="18" charset="0"/>
                        </a:rPr>
                        <m:t>=</m:t>
                      </m:r>
                      <m:nary>
                        <m:naryPr>
                          <m:chr m:val="∑"/>
                          <m:ctrlPr>
                            <a:rPr lang="it-IT" sz="2500" b="0" i="1" smtClean="0">
                              <a:latin typeface="Cambria Math" panose="02040503050406030204" pitchFamily="18" charset="0"/>
                              <a:cs typeface="Times New Roman" panose="02020603050405020304" pitchFamily="18" charset="0"/>
                            </a:rPr>
                          </m:ctrlPr>
                        </m:naryPr>
                        <m:sub>
                          <m:r>
                            <m:rPr>
                              <m:brk m:alnAt="23"/>
                            </m:rPr>
                            <a:rPr lang="it-IT" sz="2500" b="0" i="1" smtClean="0">
                              <a:latin typeface="Cambria Math" panose="02040503050406030204" pitchFamily="18" charset="0"/>
                              <a:cs typeface="Times New Roman" panose="02020603050405020304" pitchFamily="18" charset="0"/>
                            </a:rPr>
                            <m:t>𝑘</m:t>
                          </m:r>
                          <m:r>
                            <a:rPr lang="it-IT" sz="2500" b="0" i="1" smtClean="0">
                              <a:latin typeface="Cambria Math" panose="02040503050406030204" pitchFamily="18" charset="0"/>
                              <a:cs typeface="Times New Roman" panose="02020603050405020304" pitchFamily="18" charset="0"/>
                            </a:rPr>
                            <m:t>=1 </m:t>
                          </m:r>
                        </m:sub>
                        <m:sup>
                          <m:sSub>
                            <m:sSubPr>
                              <m:ctrlPr>
                                <a:rPr lang="it-IT" sz="2500" b="0" i="1" smtClean="0">
                                  <a:latin typeface="Cambria Math" panose="02040503050406030204" pitchFamily="18" charset="0"/>
                                  <a:cs typeface="Times New Roman" panose="02020603050405020304" pitchFamily="18" charset="0"/>
                                </a:rPr>
                              </m:ctrlPr>
                            </m:sSubPr>
                            <m:e>
                              <m:r>
                                <a:rPr lang="it-IT" sz="2500" b="0" i="1" smtClean="0">
                                  <a:latin typeface="Cambria Math" panose="02040503050406030204" pitchFamily="18" charset="0"/>
                                  <a:cs typeface="Times New Roman" panose="02020603050405020304" pitchFamily="18" charset="0"/>
                                </a:rPr>
                                <m:t>𝑇</m:t>
                              </m:r>
                            </m:e>
                            <m:sub>
                              <m:r>
                                <a:rPr lang="it-IT" sz="2500" b="0" i="1" smtClean="0">
                                  <a:latin typeface="Cambria Math" panose="02040503050406030204" pitchFamily="18" charset="0"/>
                                  <a:cs typeface="Times New Roman" panose="02020603050405020304" pitchFamily="18" charset="0"/>
                                </a:rPr>
                                <m:t>𝑠𝑖𝑚</m:t>
                              </m:r>
                            </m:sub>
                          </m:sSub>
                        </m:sup>
                        <m:e>
                          <m:r>
                            <a:rPr lang="it-IT" sz="2500" b="0" i="1" smtClean="0">
                              <a:latin typeface="Cambria Math" panose="02040503050406030204" pitchFamily="18" charset="0"/>
                              <a:cs typeface="Times New Roman" panose="02020603050405020304" pitchFamily="18" charset="0"/>
                            </a:rPr>
                            <m:t>𝑘</m:t>
                          </m:r>
                          <m:r>
                            <a:rPr lang="it-IT" sz="2500" b="0" i="1" smtClean="0">
                              <a:latin typeface="Cambria Math" panose="02040503050406030204" pitchFamily="18" charset="0"/>
                              <a:cs typeface="Times New Roman" panose="02020603050405020304" pitchFamily="18" charset="0"/>
                            </a:rPr>
                            <m:t>⋅</m:t>
                          </m:r>
                          <m:sSub>
                            <m:sSubPr>
                              <m:ctrlPr>
                                <a:rPr lang="it-IT" sz="2500" b="0" i="1" smtClean="0">
                                  <a:latin typeface="Cambria Math" panose="02040503050406030204" pitchFamily="18" charset="0"/>
                                  <a:cs typeface="Times New Roman" panose="02020603050405020304" pitchFamily="18" charset="0"/>
                                </a:rPr>
                              </m:ctrlPr>
                            </m:sSubPr>
                            <m:e>
                              <m:r>
                                <a:rPr lang="it-IT" sz="2500" b="0" i="1" smtClean="0">
                                  <a:latin typeface="Cambria Math" panose="02040503050406030204" pitchFamily="18" charset="0"/>
                                  <a:cs typeface="Times New Roman" panose="02020603050405020304" pitchFamily="18" charset="0"/>
                                </a:rPr>
                                <m:t>𝜏</m:t>
                              </m:r>
                            </m:e>
                            <m:sub>
                              <m:r>
                                <a:rPr lang="it-IT" sz="2500" b="0" i="1" smtClean="0">
                                  <a:latin typeface="Cambria Math" panose="02040503050406030204" pitchFamily="18" charset="0"/>
                                  <a:cs typeface="Times New Roman" panose="02020603050405020304" pitchFamily="18" charset="0"/>
                                </a:rPr>
                                <m:t>𝑠</m:t>
                              </m:r>
                            </m:sub>
                          </m:sSub>
                          <m:r>
                            <a:rPr lang="it-IT" sz="2500" b="0" i="1" smtClean="0">
                              <a:latin typeface="Cambria Math" panose="02040503050406030204" pitchFamily="18" charset="0"/>
                              <a:cs typeface="Times New Roman" panose="02020603050405020304" pitchFamily="18" charset="0"/>
                            </a:rPr>
                            <m:t>⋅</m:t>
                          </m:r>
                          <m:d>
                            <m:dPr>
                              <m:begChr m:val="|"/>
                              <m:endChr m:val="|"/>
                              <m:ctrlPr>
                                <a:rPr lang="it-IT" sz="2500" b="0" i="1" smtClean="0">
                                  <a:latin typeface="Cambria Math" panose="02040503050406030204" pitchFamily="18" charset="0"/>
                                  <a:cs typeface="Times New Roman" panose="02020603050405020304" pitchFamily="18" charset="0"/>
                                </a:rPr>
                              </m:ctrlPr>
                            </m:dPr>
                            <m:e>
                              <m:sSub>
                                <m:sSubPr>
                                  <m:ctrlPr>
                                    <a:rPr lang="it-IT" sz="2500" b="0" i="1" smtClean="0">
                                      <a:latin typeface="Cambria Math" panose="02040503050406030204" pitchFamily="18" charset="0"/>
                                      <a:cs typeface="Times New Roman" panose="02020603050405020304" pitchFamily="18" charset="0"/>
                                    </a:rPr>
                                  </m:ctrlPr>
                                </m:sSubPr>
                                <m:e>
                                  <m:r>
                                    <a:rPr lang="it-IT" sz="2500" b="0" i="1" smtClean="0">
                                      <a:latin typeface="Cambria Math" panose="02040503050406030204" pitchFamily="18" charset="0"/>
                                      <a:cs typeface="Times New Roman" panose="02020603050405020304" pitchFamily="18" charset="0"/>
                                    </a:rPr>
                                    <m:t>𝑦</m:t>
                                  </m:r>
                                </m:e>
                                <m:sub>
                                  <m:r>
                                    <a:rPr lang="it-IT" sz="2500" b="0" i="1" smtClean="0">
                                      <a:latin typeface="Cambria Math" panose="02040503050406030204" pitchFamily="18" charset="0"/>
                                      <a:cs typeface="Times New Roman" panose="02020603050405020304" pitchFamily="18" charset="0"/>
                                    </a:rPr>
                                    <m:t>𝑟𝑒𝑓</m:t>
                                  </m:r>
                                </m:sub>
                              </m:sSub>
                              <m:d>
                                <m:dPr>
                                  <m:ctrlPr>
                                    <a:rPr lang="it-IT" sz="2500" b="0" i="1" smtClean="0">
                                      <a:latin typeface="Cambria Math" panose="02040503050406030204" pitchFamily="18" charset="0"/>
                                      <a:cs typeface="Times New Roman" panose="02020603050405020304" pitchFamily="18" charset="0"/>
                                    </a:rPr>
                                  </m:ctrlPr>
                                </m:dPr>
                                <m:e>
                                  <m:r>
                                    <a:rPr lang="it-IT" sz="2500" b="0" i="1" smtClean="0">
                                      <a:latin typeface="Cambria Math" panose="02040503050406030204" pitchFamily="18" charset="0"/>
                                      <a:cs typeface="Times New Roman" panose="02020603050405020304" pitchFamily="18" charset="0"/>
                                    </a:rPr>
                                    <m:t>𝑘</m:t>
                                  </m:r>
                                </m:e>
                              </m:d>
                              <m:r>
                                <a:rPr lang="it-IT" sz="2500" b="0" i="1" smtClean="0">
                                  <a:latin typeface="Cambria Math" panose="02040503050406030204" pitchFamily="18" charset="0"/>
                                  <a:cs typeface="Times New Roman" panose="02020603050405020304" pitchFamily="18" charset="0"/>
                                </a:rPr>
                                <m:t>−</m:t>
                              </m:r>
                              <m:sSup>
                                <m:sSupPr>
                                  <m:ctrlPr>
                                    <a:rPr lang="it-IT" sz="2500" b="0" i="1" smtClean="0">
                                      <a:latin typeface="Cambria Math" panose="02040503050406030204" pitchFamily="18" charset="0"/>
                                      <a:cs typeface="Times New Roman" panose="02020603050405020304" pitchFamily="18" charset="0"/>
                                    </a:rPr>
                                  </m:ctrlPr>
                                </m:sSupPr>
                                <m:e>
                                  <m:r>
                                    <a:rPr lang="it-IT" sz="2500" b="0" i="1" smtClean="0">
                                      <a:latin typeface="Cambria Math" panose="02040503050406030204" pitchFamily="18" charset="0"/>
                                      <a:cs typeface="Times New Roman" panose="02020603050405020304" pitchFamily="18" charset="0"/>
                                    </a:rPr>
                                    <m:t>𝑦</m:t>
                                  </m:r>
                                </m:e>
                                <m:sup>
                                  <m:d>
                                    <m:dPr>
                                      <m:ctrlPr>
                                        <a:rPr lang="it-IT" sz="2500" b="0" i="1" smtClean="0">
                                          <a:latin typeface="Cambria Math" panose="02040503050406030204" pitchFamily="18" charset="0"/>
                                          <a:cs typeface="Times New Roman" panose="02020603050405020304" pitchFamily="18" charset="0"/>
                                        </a:rPr>
                                      </m:ctrlPr>
                                    </m:dPr>
                                    <m:e>
                                      <m:r>
                                        <a:rPr lang="it-IT" sz="2500" b="0" i="1" smtClean="0">
                                          <a:latin typeface="Cambria Math" panose="02040503050406030204" pitchFamily="18" charset="0"/>
                                          <a:cs typeface="Times New Roman" panose="02020603050405020304" pitchFamily="18" charset="0"/>
                                        </a:rPr>
                                        <m:t>𝜂</m:t>
                                      </m:r>
                                    </m:e>
                                  </m:d>
                                </m:sup>
                              </m:sSup>
                              <m:d>
                                <m:dPr>
                                  <m:ctrlPr>
                                    <a:rPr lang="it-IT" sz="2500" b="0" i="1" smtClean="0">
                                      <a:latin typeface="Cambria Math" panose="02040503050406030204" pitchFamily="18" charset="0"/>
                                      <a:cs typeface="Times New Roman" panose="02020603050405020304" pitchFamily="18" charset="0"/>
                                    </a:rPr>
                                  </m:ctrlPr>
                                </m:dPr>
                                <m:e>
                                  <m:r>
                                    <a:rPr lang="it-IT" sz="2500" b="0" i="1" smtClean="0">
                                      <a:latin typeface="Cambria Math" panose="02040503050406030204" pitchFamily="18" charset="0"/>
                                      <a:cs typeface="Times New Roman" panose="02020603050405020304" pitchFamily="18" charset="0"/>
                                    </a:rPr>
                                    <m:t>𝑘</m:t>
                                  </m:r>
                                </m:e>
                              </m:d>
                            </m:e>
                          </m:d>
                          <m:r>
                            <a:rPr lang="it-IT" sz="2500" b="0" i="1" smtClean="0">
                              <a:latin typeface="Cambria Math" panose="02040503050406030204" pitchFamily="18" charset="0"/>
                              <a:cs typeface="Times New Roman" panose="02020603050405020304" pitchFamily="18" charset="0"/>
                            </a:rPr>
                            <m:t>⇒</m:t>
                          </m:r>
                          <m:r>
                            <a:rPr lang="it-IT" sz="2500" b="0" i="1" smtClean="0">
                              <a:latin typeface="Cambria Math" panose="02040503050406030204" pitchFamily="18" charset="0"/>
                              <a:cs typeface="Times New Roman" panose="02020603050405020304" pitchFamily="18" charset="0"/>
                            </a:rPr>
                            <m:t>𝐼𝑇𝐴𝐸</m:t>
                          </m:r>
                          <m:r>
                            <a:rPr lang="it-IT" sz="2500" b="0" i="1" smtClean="0">
                              <a:latin typeface="Cambria Math" panose="02040503050406030204" pitchFamily="18" charset="0"/>
                              <a:cs typeface="Times New Roman" panose="02020603050405020304" pitchFamily="18" charset="0"/>
                            </a:rPr>
                            <m:t>∈</m:t>
                          </m:r>
                          <m:sSup>
                            <m:sSupPr>
                              <m:ctrlPr>
                                <a:rPr lang="it-IT" sz="2500" b="0" i="1" smtClean="0">
                                  <a:latin typeface="Cambria Math" panose="02040503050406030204" pitchFamily="18" charset="0"/>
                                  <a:ea typeface="Cambria Math" panose="02040503050406030204" pitchFamily="18" charset="0"/>
                                  <a:cs typeface="Times New Roman" panose="02020603050405020304" pitchFamily="18" charset="0"/>
                                </a:rPr>
                              </m:ctrlPr>
                            </m:sSupPr>
                            <m:e>
                              <m:r>
                                <a:rPr lang="it-IT" sz="2500" b="0" i="1" smtClean="0">
                                  <a:latin typeface="Cambria Math" panose="02040503050406030204" pitchFamily="18" charset="0"/>
                                  <a:ea typeface="Cambria Math" panose="02040503050406030204" pitchFamily="18" charset="0"/>
                                  <a:cs typeface="Times New Roman" panose="02020603050405020304" pitchFamily="18" charset="0"/>
                                </a:rPr>
                                <m:t>ℝ</m:t>
                              </m:r>
                            </m:e>
                            <m:sup>
                              <m:r>
                                <a:rPr lang="it-IT" sz="2500" b="0" i="1" smtClean="0">
                                  <a:latin typeface="Cambria Math" panose="02040503050406030204" pitchFamily="18" charset="0"/>
                                  <a:ea typeface="Cambria Math" panose="02040503050406030204" pitchFamily="18" charset="0"/>
                                  <a:cs typeface="Times New Roman" panose="02020603050405020304" pitchFamily="18" charset="0"/>
                                </a:rPr>
                                <m:t>12</m:t>
                              </m:r>
                            </m:sup>
                          </m:sSup>
                        </m:e>
                      </m:nary>
                    </m:oMath>
                  </m:oMathPara>
                </a14:m>
                <a:endParaRPr lang="it-IT" sz="2500" dirty="0">
                  <a:latin typeface="Times New Roman" panose="02020603050405020304" pitchFamily="18" charset="0"/>
                  <a:cs typeface="Times New Roman" panose="02020603050405020304" pitchFamily="18" charset="0"/>
                </a:endParaRPr>
              </a:p>
            </p:txBody>
          </p:sp>
        </mc:Choice>
        <mc:Fallback xmlns="">
          <p:sp>
            <p:nvSpPr>
              <p:cNvPr id="13" name="CasellaDiTesto 12">
                <a:extLst>
                  <a:ext uri="{FF2B5EF4-FFF2-40B4-BE49-F238E27FC236}">
                    <a16:creationId xmlns:a16="http://schemas.microsoft.com/office/drawing/2014/main" id="{307063F8-D544-7521-B4A6-6055E0E4075A}"/>
                  </a:ext>
                </a:extLst>
              </p:cNvPr>
              <p:cNvSpPr txBox="1">
                <a:spLocks noRot="1" noChangeAspect="1" noMove="1" noResize="1" noEditPoints="1" noAdjustHandles="1" noChangeArrowheads="1" noChangeShapeType="1" noTextEdit="1"/>
              </p:cNvSpPr>
              <p:nvPr/>
            </p:nvSpPr>
            <p:spPr>
              <a:xfrm>
                <a:off x="378039" y="2594001"/>
                <a:ext cx="11435913" cy="1558825"/>
              </a:xfrm>
              <a:prstGeom prst="rect">
                <a:avLst/>
              </a:prstGeom>
              <a:blipFill>
                <a:blip r:embed="rId4"/>
                <a:stretch>
                  <a:fillRect l="-853" t="-3529"/>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14" name="CasellaDiTesto 13">
                <a:extLst>
                  <a:ext uri="{FF2B5EF4-FFF2-40B4-BE49-F238E27FC236}">
                    <a16:creationId xmlns:a16="http://schemas.microsoft.com/office/drawing/2014/main" id="{B270A51A-A090-2EB5-4B12-8C608FC28E5B}"/>
                  </a:ext>
                </a:extLst>
              </p:cNvPr>
              <p:cNvSpPr txBox="1"/>
              <p:nvPr/>
            </p:nvSpPr>
            <p:spPr>
              <a:xfrm>
                <a:off x="378038" y="4295576"/>
                <a:ext cx="11435913" cy="1605376"/>
              </a:xfrm>
              <a:prstGeom prst="rect">
                <a:avLst/>
              </a:prstGeom>
              <a:noFill/>
            </p:spPr>
            <p:txBody>
              <a:bodyPr wrap="square" rtlCol="0">
                <a:spAutoFit/>
              </a:bodyPr>
              <a:lstStyle/>
              <a:p>
                <a:pPr algn="just"/>
                <a:r>
                  <a:rPr lang="it-IT" sz="2500" dirty="0">
                    <a:latin typeface="Times New Roman" panose="02020603050405020304" pitchFamily="18" charset="0"/>
                    <a:cs typeface="Times New Roman" panose="02020603050405020304" pitchFamily="18" charset="0"/>
                  </a:rPr>
                  <a:t>Funzione ad-hoc per la valutazione del trade-off:</a:t>
                </a:r>
              </a:p>
              <a:p>
                <a:pPr algn="just"/>
                <a14:m>
                  <m:oMathPara xmlns:m="http://schemas.openxmlformats.org/officeDocument/2006/math">
                    <m:oMathParaPr>
                      <m:jc m:val="centerGroup"/>
                    </m:oMathParaPr>
                    <m:oMath xmlns:m="http://schemas.openxmlformats.org/officeDocument/2006/math">
                      <m:r>
                        <a:rPr lang="it-IT" sz="2500" b="0" i="1" smtClean="0">
                          <a:latin typeface="Cambria Math" panose="02040503050406030204" pitchFamily="18" charset="0"/>
                          <a:cs typeface="Times New Roman" panose="02020603050405020304" pitchFamily="18" charset="0"/>
                        </a:rPr>
                        <m:t>ℓ</m:t>
                      </m:r>
                      <m:d>
                        <m:dPr>
                          <m:ctrlPr>
                            <a:rPr lang="it-IT" sz="2500" b="0" i="1" smtClean="0">
                              <a:latin typeface="Cambria Math" panose="02040503050406030204" pitchFamily="18" charset="0"/>
                              <a:cs typeface="Times New Roman" panose="02020603050405020304" pitchFamily="18" charset="0"/>
                            </a:rPr>
                          </m:ctrlPr>
                        </m:dPr>
                        <m:e>
                          <m:r>
                            <a:rPr lang="it-IT" sz="2500" b="0" i="1" smtClean="0">
                              <a:latin typeface="Cambria Math" panose="02040503050406030204" pitchFamily="18" charset="0"/>
                              <a:cs typeface="Times New Roman" panose="02020603050405020304" pitchFamily="18" charset="0"/>
                            </a:rPr>
                            <m:t>𝑤</m:t>
                          </m:r>
                          <m:r>
                            <a:rPr lang="it-IT" sz="2500" b="0" i="1" smtClean="0">
                              <a:latin typeface="Cambria Math" panose="02040503050406030204" pitchFamily="18" charset="0"/>
                              <a:cs typeface="Times New Roman" panose="02020603050405020304" pitchFamily="18" charset="0"/>
                            </a:rPr>
                            <m:t>|</m:t>
                          </m:r>
                          <m:r>
                            <a:rPr lang="it-IT" sz="2500" b="0" i="1" smtClean="0">
                              <a:latin typeface="Cambria Math" panose="02040503050406030204" pitchFamily="18" charset="0"/>
                              <a:cs typeface="Times New Roman" panose="02020603050405020304" pitchFamily="18" charset="0"/>
                            </a:rPr>
                            <m:t>𝑇𝑆𝑉</m:t>
                          </m:r>
                          <m:r>
                            <a:rPr lang="it-IT" sz="2500" b="0" i="1" smtClean="0">
                              <a:latin typeface="Cambria Math" panose="02040503050406030204" pitchFamily="18" charset="0"/>
                              <a:cs typeface="Times New Roman" panose="02020603050405020304" pitchFamily="18" charset="0"/>
                            </a:rPr>
                            <m:t>,</m:t>
                          </m:r>
                          <m:r>
                            <a:rPr lang="it-IT" sz="2500" b="0" i="1" smtClean="0">
                              <a:latin typeface="Cambria Math" panose="02040503050406030204" pitchFamily="18" charset="0"/>
                              <a:cs typeface="Times New Roman" panose="02020603050405020304" pitchFamily="18" charset="0"/>
                            </a:rPr>
                            <m:t>𝐼𝑇𝐴𝐸</m:t>
                          </m:r>
                        </m:e>
                      </m:d>
                      <m:r>
                        <a:rPr lang="it-IT" sz="2500" b="0" i="1" smtClean="0">
                          <a:latin typeface="Cambria Math" panose="02040503050406030204" pitchFamily="18" charset="0"/>
                          <a:cs typeface="Times New Roman" panose="02020603050405020304" pitchFamily="18" charset="0"/>
                        </a:rPr>
                        <m:t>=</m:t>
                      </m:r>
                      <m:r>
                        <a:rPr lang="it-IT" sz="2500" b="0" i="1" smtClean="0">
                          <a:latin typeface="Cambria Math" panose="02040503050406030204" pitchFamily="18" charset="0"/>
                          <a:cs typeface="Times New Roman" panose="02020603050405020304" pitchFamily="18" charset="0"/>
                        </a:rPr>
                        <m:t>𝑤</m:t>
                      </m:r>
                      <m:r>
                        <a:rPr lang="it-IT" sz="2500" b="0" i="1" smtClean="0">
                          <a:latin typeface="Cambria Math" panose="02040503050406030204" pitchFamily="18" charset="0"/>
                          <a:cs typeface="Times New Roman" panose="02020603050405020304" pitchFamily="18" charset="0"/>
                        </a:rPr>
                        <m:t>⋅</m:t>
                      </m:r>
                      <m:f>
                        <m:fPr>
                          <m:ctrlPr>
                            <a:rPr lang="it-IT" sz="2500" b="0" i="1" smtClean="0">
                              <a:latin typeface="Cambria Math" panose="02040503050406030204" pitchFamily="18" charset="0"/>
                              <a:cs typeface="Times New Roman" panose="02020603050405020304" pitchFamily="18" charset="0"/>
                            </a:rPr>
                          </m:ctrlPr>
                        </m:fPr>
                        <m:num>
                          <m:r>
                            <a:rPr lang="it-IT" sz="2500" b="0" i="1" smtClean="0">
                              <a:latin typeface="Cambria Math" panose="02040503050406030204" pitchFamily="18" charset="0"/>
                              <a:cs typeface="Times New Roman" panose="02020603050405020304" pitchFamily="18" charset="0"/>
                            </a:rPr>
                            <m:t>1</m:t>
                          </m:r>
                        </m:num>
                        <m:den>
                          <m:r>
                            <a:rPr lang="it-IT" sz="2500" b="0" i="1" smtClean="0">
                              <a:latin typeface="Cambria Math" panose="02040503050406030204" pitchFamily="18" charset="0"/>
                              <a:cs typeface="Times New Roman" panose="02020603050405020304" pitchFamily="18" charset="0"/>
                            </a:rPr>
                            <m:t>4</m:t>
                          </m:r>
                        </m:den>
                      </m:f>
                      <m:r>
                        <a:rPr lang="it-IT" sz="2500" b="0" i="1" smtClean="0">
                          <a:latin typeface="Cambria Math" panose="02040503050406030204" pitchFamily="18" charset="0"/>
                          <a:cs typeface="Times New Roman" panose="02020603050405020304" pitchFamily="18" charset="0"/>
                        </a:rPr>
                        <m:t>⋅</m:t>
                      </m:r>
                      <m:nary>
                        <m:naryPr>
                          <m:chr m:val="∑"/>
                          <m:ctrlPr>
                            <a:rPr lang="it-IT" sz="2500" b="0" i="1" smtClean="0">
                              <a:latin typeface="Cambria Math" panose="02040503050406030204" pitchFamily="18" charset="0"/>
                              <a:cs typeface="Times New Roman" panose="02020603050405020304" pitchFamily="18" charset="0"/>
                            </a:rPr>
                          </m:ctrlPr>
                        </m:naryPr>
                        <m:sub>
                          <m:r>
                            <a:rPr lang="it-IT" sz="2500" b="0" i="1" smtClean="0">
                              <a:latin typeface="Cambria Math" panose="02040503050406030204" pitchFamily="18" charset="0"/>
                              <a:cs typeface="Times New Roman" panose="02020603050405020304" pitchFamily="18" charset="0"/>
                            </a:rPr>
                            <m:t>𝛾</m:t>
                          </m:r>
                          <m:r>
                            <a:rPr lang="it-IT" sz="2500" b="0" i="1" smtClean="0">
                              <a:latin typeface="Cambria Math" panose="02040503050406030204" pitchFamily="18" charset="0"/>
                              <a:cs typeface="Times New Roman" panose="02020603050405020304" pitchFamily="18" charset="0"/>
                            </a:rPr>
                            <m:t>=1</m:t>
                          </m:r>
                        </m:sub>
                        <m:sup>
                          <m:r>
                            <a:rPr lang="it-IT" sz="2500" b="0" i="1" smtClean="0">
                              <a:latin typeface="Cambria Math" panose="02040503050406030204" pitchFamily="18" charset="0"/>
                              <a:cs typeface="Times New Roman" panose="02020603050405020304" pitchFamily="18" charset="0"/>
                            </a:rPr>
                            <m:t>4</m:t>
                          </m:r>
                        </m:sup>
                        <m:e>
                          <m:r>
                            <a:rPr lang="it-IT" sz="2500" b="0" i="1" smtClean="0">
                              <a:latin typeface="Cambria Math" panose="02040503050406030204" pitchFamily="18" charset="0"/>
                              <a:cs typeface="Times New Roman" panose="02020603050405020304" pitchFamily="18" charset="0"/>
                            </a:rPr>
                            <m:t>𝑇𝑆𝑉</m:t>
                          </m:r>
                          <m:d>
                            <m:dPr>
                              <m:ctrlPr>
                                <a:rPr lang="it-IT" sz="2500" b="0" i="1" smtClean="0">
                                  <a:latin typeface="Cambria Math" panose="02040503050406030204" pitchFamily="18" charset="0"/>
                                  <a:cs typeface="Times New Roman" panose="02020603050405020304" pitchFamily="18" charset="0"/>
                                </a:rPr>
                              </m:ctrlPr>
                            </m:dPr>
                            <m:e>
                              <m:r>
                                <a:rPr lang="it-IT" sz="2500" b="0" i="1" smtClean="0">
                                  <a:latin typeface="Cambria Math" panose="02040503050406030204" pitchFamily="18" charset="0"/>
                                  <a:cs typeface="Times New Roman" panose="02020603050405020304" pitchFamily="18" charset="0"/>
                                </a:rPr>
                                <m:t>𝛾</m:t>
                              </m:r>
                            </m:e>
                          </m:d>
                        </m:e>
                      </m:nary>
                      <m:r>
                        <a:rPr lang="it-IT" sz="2500" b="0" i="1" smtClean="0">
                          <a:latin typeface="Cambria Math" panose="02040503050406030204" pitchFamily="18" charset="0"/>
                          <a:cs typeface="Times New Roman" panose="02020603050405020304" pitchFamily="18" charset="0"/>
                        </a:rPr>
                        <m:t>+</m:t>
                      </m:r>
                      <m:d>
                        <m:dPr>
                          <m:ctrlPr>
                            <a:rPr lang="it-IT" sz="2500" b="0" i="1" smtClean="0">
                              <a:latin typeface="Cambria Math" panose="02040503050406030204" pitchFamily="18" charset="0"/>
                              <a:cs typeface="Times New Roman" panose="02020603050405020304" pitchFamily="18" charset="0"/>
                            </a:rPr>
                          </m:ctrlPr>
                        </m:dPr>
                        <m:e>
                          <m:r>
                            <a:rPr lang="it-IT" sz="2500" b="0" i="1" smtClean="0">
                              <a:latin typeface="Cambria Math" panose="02040503050406030204" pitchFamily="18" charset="0"/>
                              <a:cs typeface="Times New Roman" panose="02020603050405020304" pitchFamily="18" charset="0"/>
                            </a:rPr>
                            <m:t>1−</m:t>
                          </m:r>
                          <m:r>
                            <a:rPr lang="it-IT" sz="2500" b="0" i="1" smtClean="0">
                              <a:latin typeface="Cambria Math" panose="02040503050406030204" pitchFamily="18" charset="0"/>
                              <a:cs typeface="Times New Roman" panose="02020603050405020304" pitchFamily="18" charset="0"/>
                            </a:rPr>
                            <m:t>𝑤</m:t>
                          </m:r>
                        </m:e>
                      </m:d>
                      <m:r>
                        <a:rPr lang="it-IT" sz="2500" b="0" i="1" smtClean="0">
                          <a:latin typeface="Cambria Math" panose="02040503050406030204" pitchFamily="18" charset="0"/>
                          <a:cs typeface="Times New Roman" panose="02020603050405020304" pitchFamily="18" charset="0"/>
                        </a:rPr>
                        <m:t>⋅</m:t>
                      </m:r>
                      <m:f>
                        <m:fPr>
                          <m:ctrlPr>
                            <a:rPr lang="it-IT" sz="2500" b="0" i="1" smtClean="0">
                              <a:latin typeface="Cambria Math" panose="02040503050406030204" pitchFamily="18" charset="0"/>
                              <a:cs typeface="Times New Roman" panose="02020603050405020304" pitchFamily="18" charset="0"/>
                            </a:rPr>
                          </m:ctrlPr>
                        </m:fPr>
                        <m:num>
                          <m:r>
                            <a:rPr lang="it-IT" sz="2500" b="0" i="1" smtClean="0">
                              <a:latin typeface="Cambria Math" panose="02040503050406030204" pitchFamily="18" charset="0"/>
                              <a:cs typeface="Times New Roman" panose="02020603050405020304" pitchFamily="18" charset="0"/>
                            </a:rPr>
                            <m:t>1</m:t>
                          </m:r>
                        </m:num>
                        <m:den>
                          <m:r>
                            <a:rPr lang="it-IT" sz="2500" b="0" i="1" smtClean="0">
                              <a:latin typeface="Cambria Math" panose="02040503050406030204" pitchFamily="18" charset="0"/>
                              <a:cs typeface="Times New Roman" panose="02020603050405020304" pitchFamily="18" charset="0"/>
                            </a:rPr>
                            <m:t>12</m:t>
                          </m:r>
                        </m:den>
                      </m:f>
                      <m:r>
                        <a:rPr lang="it-IT" sz="2500" b="0" i="1" smtClean="0">
                          <a:latin typeface="Cambria Math" panose="02040503050406030204" pitchFamily="18" charset="0"/>
                          <a:cs typeface="Times New Roman" panose="02020603050405020304" pitchFamily="18" charset="0"/>
                        </a:rPr>
                        <m:t>⋅</m:t>
                      </m:r>
                      <m:nary>
                        <m:naryPr>
                          <m:chr m:val="∑"/>
                          <m:ctrlPr>
                            <a:rPr lang="it-IT" sz="2500" b="0" i="1" smtClean="0">
                              <a:latin typeface="Cambria Math" panose="02040503050406030204" pitchFamily="18" charset="0"/>
                              <a:cs typeface="Times New Roman" panose="02020603050405020304" pitchFamily="18" charset="0"/>
                            </a:rPr>
                          </m:ctrlPr>
                        </m:naryPr>
                        <m:sub>
                          <m:r>
                            <a:rPr lang="it-IT" sz="2500" b="0" i="1" smtClean="0">
                              <a:latin typeface="Cambria Math" panose="02040503050406030204" pitchFamily="18" charset="0"/>
                              <a:cs typeface="Times New Roman" panose="02020603050405020304" pitchFamily="18" charset="0"/>
                            </a:rPr>
                            <m:t>𝜂</m:t>
                          </m:r>
                          <m:r>
                            <a:rPr lang="it-IT" sz="2500" b="0" i="1" smtClean="0">
                              <a:latin typeface="Cambria Math" panose="02040503050406030204" pitchFamily="18" charset="0"/>
                              <a:cs typeface="Times New Roman" panose="02020603050405020304" pitchFamily="18" charset="0"/>
                            </a:rPr>
                            <m:t>=1</m:t>
                          </m:r>
                        </m:sub>
                        <m:sup>
                          <m:r>
                            <a:rPr lang="it-IT" sz="2500" b="0" i="1" smtClean="0">
                              <a:latin typeface="Cambria Math" panose="02040503050406030204" pitchFamily="18" charset="0"/>
                              <a:cs typeface="Times New Roman" panose="02020603050405020304" pitchFamily="18" charset="0"/>
                            </a:rPr>
                            <m:t>12</m:t>
                          </m:r>
                        </m:sup>
                        <m:e>
                          <m:r>
                            <a:rPr lang="it-IT" sz="2500" b="0" i="1" smtClean="0">
                              <a:latin typeface="Cambria Math" panose="02040503050406030204" pitchFamily="18" charset="0"/>
                              <a:cs typeface="Times New Roman" panose="02020603050405020304" pitchFamily="18" charset="0"/>
                            </a:rPr>
                            <m:t>𝐼𝑇𝐴𝐸</m:t>
                          </m:r>
                          <m:d>
                            <m:dPr>
                              <m:ctrlPr>
                                <a:rPr lang="it-IT" sz="2500" b="0" i="1" smtClean="0">
                                  <a:latin typeface="Cambria Math" panose="02040503050406030204" pitchFamily="18" charset="0"/>
                                  <a:cs typeface="Times New Roman" panose="02020603050405020304" pitchFamily="18" charset="0"/>
                                </a:rPr>
                              </m:ctrlPr>
                            </m:dPr>
                            <m:e>
                              <m:r>
                                <a:rPr lang="it-IT" sz="2500" b="0" i="1" smtClean="0">
                                  <a:latin typeface="Cambria Math" panose="02040503050406030204" pitchFamily="18" charset="0"/>
                                  <a:cs typeface="Times New Roman" panose="02020603050405020304" pitchFamily="18" charset="0"/>
                                </a:rPr>
                                <m:t>𝜂</m:t>
                              </m:r>
                            </m:e>
                          </m:d>
                        </m:e>
                      </m:nary>
                      <m:r>
                        <a:rPr lang="it-IT" sz="2500" b="0" i="1" smtClean="0">
                          <a:latin typeface="Cambria Math" panose="02040503050406030204" pitchFamily="18" charset="0"/>
                          <a:cs typeface="Times New Roman" panose="02020603050405020304" pitchFamily="18" charset="0"/>
                        </a:rPr>
                        <m:t>,</m:t>
                      </m:r>
                      <m:r>
                        <a:rPr lang="it-IT" sz="2500" b="0" i="1" smtClean="0">
                          <a:latin typeface="Cambria Math" panose="02040503050406030204" pitchFamily="18" charset="0"/>
                          <a:cs typeface="Times New Roman" panose="02020603050405020304" pitchFamily="18" charset="0"/>
                        </a:rPr>
                        <m:t>𝑤</m:t>
                      </m:r>
                      <m:r>
                        <a:rPr lang="it-IT" sz="2500" b="0" i="1" smtClean="0">
                          <a:latin typeface="Cambria Math" panose="02040503050406030204" pitchFamily="18" charset="0"/>
                          <a:ea typeface="Cambria Math" panose="02040503050406030204" pitchFamily="18" charset="0"/>
                          <a:cs typeface="Times New Roman" panose="02020603050405020304" pitchFamily="18" charset="0"/>
                        </a:rPr>
                        <m:t>∈</m:t>
                      </m:r>
                      <m:d>
                        <m:dPr>
                          <m:begChr m:val="["/>
                          <m:endChr m:val="]"/>
                          <m:ctrlPr>
                            <a:rPr lang="it-IT" sz="2500" b="0" i="1" smtClean="0">
                              <a:latin typeface="Cambria Math" panose="02040503050406030204" pitchFamily="18" charset="0"/>
                              <a:ea typeface="Cambria Math" panose="02040503050406030204" pitchFamily="18" charset="0"/>
                              <a:cs typeface="Times New Roman" panose="02020603050405020304" pitchFamily="18" charset="0"/>
                            </a:rPr>
                          </m:ctrlPr>
                        </m:dPr>
                        <m:e>
                          <m:r>
                            <a:rPr lang="it-IT" sz="2500" b="0" i="1" smtClean="0">
                              <a:latin typeface="Cambria Math" panose="02040503050406030204" pitchFamily="18" charset="0"/>
                              <a:ea typeface="Cambria Math" panose="02040503050406030204" pitchFamily="18" charset="0"/>
                              <a:cs typeface="Times New Roman" panose="02020603050405020304" pitchFamily="18" charset="0"/>
                            </a:rPr>
                            <m:t>0:0.1:1</m:t>
                          </m:r>
                        </m:e>
                      </m:d>
                    </m:oMath>
                  </m:oMathPara>
                </a14:m>
                <a:endParaRPr lang="it-IT" sz="2500" dirty="0">
                  <a:latin typeface="Times New Roman" panose="02020603050405020304" pitchFamily="18" charset="0"/>
                  <a:cs typeface="Times New Roman" panose="02020603050405020304" pitchFamily="18" charset="0"/>
                </a:endParaRPr>
              </a:p>
            </p:txBody>
          </p:sp>
        </mc:Choice>
        <mc:Fallback xmlns="">
          <p:sp>
            <p:nvSpPr>
              <p:cNvPr id="14" name="CasellaDiTesto 13">
                <a:extLst>
                  <a:ext uri="{FF2B5EF4-FFF2-40B4-BE49-F238E27FC236}">
                    <a16:creationId xmlns:a16="http://schemas.microsoft.com/office/drawing/2014/main" id="{B270A51A-A090-2EB5-4B12-8C608FC28E5B}"/>
                  </a:ext>
                </a:extLst>
              </p:cNvPr>
              <p:cNvSpPr txBox="1">
                <a:spLocks noRot="1" noChangeAspect="1" noMove="1" noResize="1" noEditPoints="1" noAdjustHandles="1" noChangeArrowheads="1" noChangeShapeType="1" noTextEdit="1"/>
              </p:cNvSpPr>
              <p:nvPr/>
            </p:nvSpPr>
            <p:spPr>
              <a:xfrm>
                <a:off x="378038" y="4295576"/>
                <a:ext cx="11435913" cy="1605376"/>
              </a:xfrm>
              <a:prstGeom prst="rect">
                <a:avLst/>
              </a:prstGeom>
              <a:blipFill>
                <a:blip r:embed="rId5"/>
                <a:stretch>
                  <a:fillRect l="-887" t="-51969" b="-114173"/>
                </a:stretch>
              </a:blipFill>
            </p:spPr>
            <p:txBody>
              <a:bodyPr/>
              <a:lstStyle/>
              <a:p>
                <a:r>
                  <a:rPr lang="it-IT">
                    <a:noFill/>
                  </a:rPr>
                  <a:t> </a:t>
                </a:r>
              </a:p>
            </p:txBody>
          </p:sp>
        </mc:Fallback>
      </mc:AlternateContent>
    </p:spTree>
    <p:extLst>
      <p:ext uri="{BB962C8B-B14F-4D97-AF65-F5344CB8AC3E}">
        <p14:creationId xmlns:p14="http://schemas.microsoft.com/office/powerpoint/2010/main" val="893801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anim calcmode="lin" valueType="num">
                                      <p:cBhvr additive="base">
                                        <p:cTn id="13" dur="500" fill="hold"/>
                                        <p:tgtEl>
                                          <p:spTgt spid="13"/>
                                        </p:tgtEl>
                                        <p:attrNameLst>
                                          <p:attrName>ppt_x</p:attrName>
                                        </p:attrNameLst>
                                      </p:cBhvr>
                                      <p:tavLst>
                                        <p:tav tm="0">
                                          <p:val>
                                            <p:strVal val="0-#ppt_w/2"/>
                                          </p:val>
                                        </p:tav>
                                        <p:tav tm="100000">
                                          <p:val>
                                            <p:strVal val="#ppt_x"/>
                                          </p:val>
                                        </p:tav>
                                      </p:tavLst>
                                    </p:anim>
                                    <p:anim calcmode="lin" valueType="num">
                                      <p:cBhvr additive="base">
                                        <p:cTn id="14" dur="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500" fill="hold"/>
                                        <p:tgtEl>
                                          <p:spTgt spid="14"/>
                                        </p:tgtEl>
                                        <p:attrNameLst>
                                          <p:attrName>ppt_x</p:attrName>
                                        </p:attrNameLst>
                                      </p:cBhvr>
                                      <p:tavLst>
                                        <p:tav tm="0">
                                          <p:val>
                                            <p:strVal val="0-#ppt_w/2"/>
                                          </p:val>
                                        </p:tav>
                                        <p:tav tm="100000">
                                          <p:val>
                                            <p:strVal val="#ppt_x"/>
                                          </p:val>
                                        </p:tav>
                                      </p:tavLst>
                                    </p:anim>
                                    <p:anim calcmode="lin" valueType="num">
                                      <p:cBhvr additive="base">
                                        <p:cTn id="20" dur="5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3" grpId="0"/>
      <p:bldP spid="1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numero diapositiva 1">
            <a:extLst>
              <a:ext uri="{FF2B5EF4-FFF2-40B4-BE49-F238E27FC236}">
                <a16:creationId xmlns:a16="http://schemas.microsoft.com/office/drawing/2014/main" id="{D4297B01-4CEF-E7FF-5703-1E1193EC9E8C}"/>
              </a:ext>
            </a:extLst>
          </p:cNvPr>
          <p:cNvSpPr>
            <a:spLocks noGrp="1"/>
          </p:cNvSpPr>
          <p:nvPr>
            <p:ph type="sldNum" sz="quarter" idx="10"/>
          </p:nvPr>
        </p:nvSpPr>
        <p:spPr/>
        <p:txBody>
          <a:bodyPr/>
          <a:lstStyle/>
          <a:p>
            <a:fld id="{AE096718-7586-4E89-9C51-4CF0EA8788A2}" type="slidenum">
              <a:rPr lang="en-US" smtClean="0">
                <a:latin typeface="Times New Roman" panose="02020603050405020304" pitchFamily="18" charset="0"/>
                <a:cs typeface="Times New Roman" panose="02020603050405020304" pitchFamily="18" charset="0"/>
              </a:rPr>
              <a:t>18</a:t>
            </a:fld>
            <a:endParaRPr lang="en-US">
              <a:latin typeface="Times New Roman" panose="02020603050405020304" pitchFamily="18" charset="0"/>
              <a:cs typeface="Times New Roman" panose="02020603050405020304" pitchFamily="18" charset="0"/>
            </a:endParaRPr>
          </a:p>
        </p:txBody>
      </p:sp>
      <p:sp>
        <p:nvSpPr>
          <p:cNvPr id="3" name="CasellaDiTesto 2">
            <a:extLst>
              <a:ext uri="{FF2B5EF4-FFF2-40B4-BE49-F238E27FC236}">
                <a16:creationId xmlns:a16="http://schemas.microsoft.com/office/drawing/2014/main" id="{315C936D-ED6F-24CE-201F-714099634F7A}"/>
              </a:ext>
            </a:extLst>
          </p:cNvPr>
          <p:cNvSpPr txBox="1"/>
          <p:nvPr/>
        </p:nvSpPr>
        <p:spPr>
          <a:xfrm>
            <a:off x="219375" y="190009"/>
            <a:ext cx="11753247" cy="553998"/>
          </a:xfrm>
          <a:prstGeom prst="rect">
            <a:avLst/>
          </a:prstGeom>
          <a:noFill/>
        </p:spPr>
        <p:txBody>
          <a:bodyPr wrap="square" rtlCol="0">
            <a:spAutoFit/>
          </a:bodyPr>
          <a:lstStyle/>
          <a:p>
            <a:pPr algn="just"/>
            <a:r>
              <a:rPr lang="it-IT" sz="3000" b="1" dirty="0">
                <a:solidFill>
                  <a:srgbClr val="0000FF"/>
                </a:solidFill>
                <a:latin typeface="Times New Roman" panose="02020603050405020304" pitchFamily="18" charset="0"/>
                <a:cs typeface="Times New Roman" panose="02020603050405020304" pitchFamily="18" charset="0"/>
              </a:rPr>
              <a:t>Risultati sperimentali: framework di lavoro</a:t>
            </a:r>
          </a:p>
        </p:txBody>
      </p:sp>
      <p:sp>
        <p:nvSpPr>
          <p:cNvPr id="5" name="CasellaDiTesto 4">
            <a:extLst>
              <a:ext uri="{FF2B5EF4-FFF2-40B4-BE49-F238E27FC236}">
                <a16:creationId xmlns:a16="http://schemas.microsoft.com/office/drawing/2014/main" id="{5BEAE8F2-03E7-7B0A-53FF-DC73FD54BBEC}"/>
              </a:ext>
            </a:extLst>
          </p:cNvPr>
          <p:cNvSpPr txBox="1"/>
          <p:nvPr/>
        </p:nvSpPr>
        <p:spPr>
          <a:xfrm>
            <a:off x="715107" y="1117355"/>
            <a:ext cx="2672862" cy="907941"/>
          </a:xfrm>
          <a:prstGeom prst="rect">
            <a:avLst/>
          </a:prstGeom>
          <a:noFill/>
          <a:ln w="76200">
            <a:solidFill>
              <a:schemeClr val="tx1"/>
            </a:solidFill>
          </a:ln>
        </p:spPr>
        <p:txBody>
          <a:bodyPr wrap="square" rtlCol="0">
            <a:spAutoFit/>
          </a:bodyPr>
          <a:lstStyle/>
          <a:p>
            <a:pPr algn="ctr"/>
            <a:r>
              <a:rPr lang="it-IT" sz="2500" b="1">
                <a:latin typeface="Times New Roman" panose="02020603050405020304" pitchFamily="18" charset="0"/>
                <a:cs typeface="Times New Roman" panose="02020603050405020304" pitchFamily="18" charset="0"/>
              </a:rPr>
              <a:t>Inizializzazione</a:t>
            </a:r>
          </a:p>
          <a:p>
            <a:pPr algn="ctr"/>
            <a:r>
              <a:rPr lang="it-IT">
                <a:latin typeface="Times New Roman" panose="02020603050405020304" pitchFamily="18" charset="0"/>
                <a:cs typeface="Times New Roman" panose="02020603050405020304" pitchFamily="18" charset="0"/>
              </a:rPr>
              <a:t>num_seed_points</a:t>
            </a:r>
          </a:p>
          <a:p>
            <a:pPr algn="ctr"/>
            <a:endParaRPr lang="it-IT" sz="1000">
              <a:latin typeface="Times New Roman" panose="02020603050405020304" pitchFamily="18" charset="0"/>
              <a:cs typeface="Times New Roman" panose="02020603050405020304" pitchFamily="18" charset="0"/>
            </a:endParaRPr>
          </a:p>
        </p:txBody>
      </p:sp>
      <p:sp>
        <p:nvSpPr>
          <p:cNvPr id="6" name="CasellaDiTesto 5">
            <a:extLst>
              <a:ext uri="{FF2B5EF4-FFF2-40B4-BE49-F238E27FC236}">
                <a16:creationId xmlns:a16="http://schemas.microsoft.com/office/drawing/2014/main" id="{A3AB76E1-B43E-531C-4A57-367FD739D469}"/>
              </a:ext>
            </a:extLst>
          </p:cNvPr>
          <p:cNvSpPr txBox="1"/>
          <p:nvPr/>
        </p:nvSpPr>
        <p:spPr>
          <a:xfrm>
            <a:off x="4252616" y="924994"/>
            <a:ext cx="2672862" cy="1292662"/>
          </a:xfrm>
          <a:prstGeom prst="rect">
            <a:avLst/>
          </a:prstGeom>
          <a:noFill/>
          <a:ln w="76200">
            <a:solidFill>
              <a:schemeClr val="tx1"/>
            </a:solidFill>
          </a:ln>
        </p:spPr>
        <p:txBody>
          <a:bodyPr wrap="square" rtlCol="0">
            <a:spAutoFit/>
          </a:bodyPr>
          <a:lstStyle/>
          <a:p>
            <a:pPr algn="ctr"/>
            <a:r>
              <a:rPr lang="it-IT" sz="2500" b="1">
                <a:latin typeface="Times New Roman" panose="02020603050405020304" pitchFamily="18" charset="0"/>
                <a:cs typeface="Times New Roman" panose="02020603050405020304" pitchFamily="18" charset="0"/>
              </a:rPr>
              <a:t>Creazione del modello surrogato</a:t>
            </a:r>
          </a:p>
          <a:p>
            <a:pPr algn="ctr"/>
            <a:r>
              <a:rPr lang="it-IT">
                <a:latin typeface="Times New Roman" panose="02020603050405020304" pitchFamily="18" charset="0"/>
                <a:cs typeface="Times New Roman" panose="02020603050405020304" pitchFamily="18" charset="0"/>
              </a:rPr>
              <a:t>Gaussian Process</a:t>
            </a:r>
          </a:p>
          <a:p>
            <a:pPr algn="ctr"/>
            <a:endParaRPr lang="it-IT" sz="1000">
              <a:latin typeface="Times New Roman" panose="02020603050405020304" pitchFamily="18" charset="0"/>
              <a:cs typeface="Times New Roman" panose="02020603050405020304" pitchFamily="18" charset="0"/>
            </a:endParaRPr>
          </a:p>
        </p:txBody>
      </p:sp>
      <p:sp>
        <p:nvSpPr>
          <p:cNvPr id="7" name="CasellaDiTesto 6">
            <a:extLst>
              <a:ext uri="{FF2B5EF4-FFF2-40B4-BE49-F238E27FC236}">
                <a16:creationId xmlns:a16="http://schemas.microsoft.com/office/drawing/2014/main" id="{AE0F5DA5-F551-2F95-C7F6-496802EC5707}"/>
              </a:ext>
            </a:extLst>
          </p:cNvPr>
          <p:cNvSpPr txBox="1"/>
          <p:nvPr/>
        </p:nvSpPr>
        <p:spPr>
          <a:xfrm>
            <a:off x="7948165" y="918960"/>
            <a:ext cx="3528728" cy="1292662"/>
          </a:xfrm>
          <a:prstGeom prst="rect">
            <a:avLst/>
          </a:prstGeom>
          <a:noFill/>
          <a:ln w="76200">
            <a:solidFill>
              <a:schemeClr val="tx1"/>
            </a:solidFill>
          </a:ln>
        </p:spPr>
        <p:txBody>
          <a:bodyPr wrap="square" rtlCol="0">
            <a:spAutoFit/>
          </a:bodyPr>
          <a:lstStyle/>
          <a:p>
            <a:pPr algn="ctr"/>
            <a:r>
              <a:rPr lang="it-IT" sz="2500" b="1">
                <a:latin typeface="Times New Roman" panose="02020603050405020304" pitchFamily="18" charset="0"/>
                <a:cs typeface="Times New Roman" panose="02020603050405020304" pitchFamily="18" charset="0"/>
              </a:rPr>
              <a:t>Campionamento con la funzione di acquisizione</a:t>
            </a:r>
          </a:p>
          <a:p>
            <a:pPr algn="ctr"/>
            <a:r>
              <a:rPr lang="it-IT">
                <a:latin typeface="Times New Roman" panose="02020603050405020304" pitchFamily="18" charset="0"/>
                <a:cs typeface="Times New Roman" panose="02020603050405020304" pitchFamily="18" charset="0"/>
              </a:rPr>
              <a:t>Expected Improvement</a:t>
            </a:r>
          </a:p>
          <a:p>
            <a:pPr algn="ctr"/>
            <a:endParaRPr lang="it-IT" sz="1000">
              <a:latin typeface="Times New Roman" panose="02020603050405020304" pitchFamily="18" charset="0"/>
              <a:cs typeface="Times New Roman" panose="02020603050405020304" pitchFamily="18" charset="0"/>
            </a:endParaRPr>
          </a:p>
        </p:txBody>
      </p:sp>
      <p:sp>
        <p:nvSpPr>
          <p:cNvPr id="9" name="CasellaDiTesto 8">
            <a:extLst>
              <a:ext uri="{FF2B5EF4-FFF2-40B4-BE49-F238E27FC236}">
                <a16:creationId xmlns:a16="http://schemas.microsoft.com/office/drawing/2014/main" id="{68B91524-9964-8BFA-0839-554EF871AD60}"/>
              </a:ext>
            </a:extLst>
          </p:cNvPr>
          <p:cNvSpPr txBox="1"/>
          <p:nvPr/>
        </p:nvSpPr>
        <p:spPr>
          <a:xfrm>
            <a:off x="8834840" y="3081206"/>
            <a:ext cx="1755377" cy="630942"/>
          </a:xfrm>
          <a:prstGeom prst="rect">
            <a:avLst/>
          </a:prstGeom>
          <a:noFill/>
          <a:ln w="76200">
            <a:solidFill>
              <a:schemeClr val="tx1"/>
            </a:solidFill>
          </a:ln>
        </p:spPr>
        <p:txBody>
          <a:bodyPr wrap="square" rtlCol="0">
            <a:spAutoFit/>
          </a:bodyPr>
          <a:lstStyle/>
          <a:p>
            <a:pPr algn="ctr"/>
            <a:r>
              <a:rPr lang="it-IT" sz="2500" b="1">
                <a:latin typeface="Times New Roman" panose="02020603050405020304" pitchFamily="18" charset="0"/>
                <a:cs typeface="Times New Roman" panose="02020603050405020304" pitchFamily="18" charset="0"/>
              </a:rPr>
              <a:t>EOMPCT</a:t>
            </a:r>
            <a:endParaRPr lang="it-IT" sz="2500">
              <a:latin typeface="Times New Roman" panose="02020603050405020304" pitchFamily="18" charset="0"/>
              <a:cs typeface="Times New Roman" panose="02020603050405020304" pitchFamily="18" charset="0"/>
            </a:endParaRPr>
          </a:p>
          <a:p>
            <a:pPr algn="ctr"/>
            <a:endParaRPr lang="it-IT" sz="1000">
              <a:latin typeface="Times New Roman" panose="02020603050405020304" pitchFamily="18" charset="0"/>
              <a:cs typeface="Times New Roman" panose="02020603050405020304" pitchFamily="18" charset="0"/>
            </a:endParaRPr>
          </a:p>
        </p:txBody>
      </p:sp>
      <p:cxnSp>
        <p:nvCxnSpPr>
          <p:cNvPr id="13" name="Connettore 2 12">
            <a:extLst>
              <a:ext uri="{FF2B5EF4-FFF2-40B4-BE49-F238E27FC236}">
                <a16:creationId xmlns:a16="http://schemas.microsoft.com/office/drawing/2014/main" id="{5703F2EF-3363-7CF4-7116-F993F1CAF1AE}"/>
              </a:ext>
            </a:extLst>
          </p:cNvPr>
          <p:cNvCxnSpPr>
            <a:cxnSpLocks/>
            <a:stCxn id="5" idx="3"/>
            <a:endCxn id="6" idx="1"/>
          </p:cNvCxnSpPr>
          <p:nvPr/>
        </p:nvCxnSpPr>
        <p:spPr>
          <a:xfrm flipV="1">
            <a:off x="3387969" y="1571325"/>
            <a:ext cx="864647" cy="1"/>
          </a:xfrm>
          <a:prstGeom prst="straightConnector1">
            <a:avLst/>
          </a:prstGeom>
          <a:ln w="762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18" name="Connettore 2 17">
            <a:extLst>
              <a:ext uri="{FF2B5EF4-FFF2-40B4-BE49-F238E27FC236}">
                <a16:creationId xmlns:a16="http://schemas.microsoft.com/office/drawing/2014/main" id="{2ED9BFA7-C6AD-5AB1-5145-929E777BE58B}"/>
              </a:ext>
            </a:extLst>
          </p:cNvPr>
          <p:cNvCxnSpPr>
            <a:cxnSpLocks/>
            <a:stCxn id="6" idx="3"/>
            <a:endCxn id="7" idx="1"/>
          </p:cNvCxnSpPr>
          <p:nvPr/>
        </p:nvCxnSpPr>
        <p:spPr>
          <a:xfrm flipV="1">
            <a:off x="6925478" y="1565291"/>
            <a:ext cx="1022687" cy="6034"/>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Connettore 2 19">
            <a:extLst>
              <a:ext uri="{FF2B5EF4-FFF2-40B4-BE49-F238E27FC236}">
                <a16:creationId xmlns:a16="http://schemas.microsoft.com/office/drawing/2014/main" id="{72A39658-1284-7B39-7939-F7B99A7952C0}"/>
              </a:ext>
            </a:extLst>
          </p:cNvPr>
          <p:cNvCxnSpPr>
            <a:cxnSpLocks/>
            <a:stCxn id="7" idx="2"/>
            <a:endCxn id="9" idx="0"/>
          </p:cNvCxnSpPr>
          <p:nvPr/>
        </p:nvCxnSpPr>
        <p:spPr>
          <a:xfrm>
            <a:off x="9712529" y="2211622"/>
            <a:ext cx="0" cy="869584"/>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CasellaDiTesto 20">
            <a:extLst>
              <a:ext uri="{FF2B5EF4-FFF2-40B4-BE49-F238E27FC236}">
                <a16:creationId xmlns:a16="http://schemas.microsoft.com/office/drawing/2014/main" id="{0F6C5CC2-54F0-C960-5AA2-B571F2EA158A}"/>
              </a:ext>
            </a:extLst>
          </p:cNvPr>
          <p:cNvSpPr txBox="1"/>
          <p:nvPr/>
        </p:nvSpPr>
        <p:spPr>
          <a:xfrm>
            <a:off x="5452689" y="3081206"/>
            <a:ext cx="1472789" cy="630942"/>
          </a:xfrm>
          <a:prstGeom prst="rect">
            <a:avLst/>
          </a:prstGeom>
          <a:noFill/>
          <a:ln w="76200">
            <a:solidFill>
              <a:schemeClr val="tx1"/>
            </a:solidFill>
          </a:ln>
        </p:spPr>
        <p:txBody>
          <a:bodyPr wrap="square" rtlCol="0">
            <a:spAutoFit/>
          </a:bodyPr>
          <a:lstStyle/>
          <a:p>
            <a:pPr algn="ctr"/>
            <a:r>
              <a:rPr lang="it-IT" sz="2500" b="1">
                <a:latin typeface="Times New Roman" panose="02020603050405020304" pitchFamily="18" charset="0"/>
                <a:cs typeface="Times New Roman" panose="02020603050405020304" pitchFamily="18" charset="0"/>
              </a:rPr>
              <a:t>Plant</a:t>
            </a:r>
            <a:endParaRPr lang="it-IT" sz="2500">
              <a:latin typeface="Times New Roman" panose="02020603050405020304" pitchFamily="18" charset="0"/>
              <a:cs typeface="Times New Roman" panose="02020603050405020304" pitchFamily="18" charset="0"/>
            </a:endParaRPr>
          </a:p>
          <a:p>
            <a:pPr algn="ctr"/>
            <a:endParaRPr lang="it-IT" sz="1000">
              <a:latin typeface="Times New Roman" panose="02020603050405020304" pitchFamily="18" charset="0"/>
              <a:cs typeface="Times New Roman" panose="02020603050405020304" pitchFamily="18" charset="0"/>
            </a:endParaRPr>
          </a:p>
        </p:txBody>
      </p:sp>
      <p:sp>
        <p:nvSpPr>
          <p:cNvPr id="26" name="CasellaDiTesto 25">
            <a:extLst>
              <a:ext uri="{FF2B5EF4-FFF2-40B4-BE49-F238E27FC236}">
                <a16:creationId xmlns:a16="http://schemas.microsoft.com/office/drawing/2014/main" id="{E912B0C6-CBBA-4D97-4963-D40C071E95E8}"/>
              </a:ext>
            </a:extLst>
          </p:cNvPr>
          <p:cNvSpPr txBox="1"/>
          <p:nvPr/>
        </p:nvSpPr>
        <p:spPr>
          <a:xfrm>
            <a:off x="715107" y="2803812"/>
            <a:ext cx="3230622" cy="1184940"/>
          </a:xfrm>
          <a:prstGeom prst="rect">
            <a:avLst/>
          </a:prstGeom>
          <a:noFill/>
          <a:ln w="76200">
            <a:solidFill>
              <a:schemeClr val="tx1"/>
            </a:solidFill>
          </a:ln>
        </p:spPr>
        <p:txBody>
          <a:bodyPr wrap="square" rtlCol="0">
            <a:spAutoFit/>
          </a:bodyPr>
          <a:lstStyle/>
          <a:p>
            <a:pPr algn="ctr"/>
            <a:r>
              <a:rPr lang="it-IT" sz="2500" b="1">
                <a:latin typeface="Times New Roman" panose="02020603050405020304" pitchFamily="18" charset="0"/>
                <a:cs typeface="Times New Roman" panose="02020603050405020304" pitchFamily="18" charset="0"/>
              </a:rPr>
              <a:t>Costo del controllo</a:t>
            </a:r>
          </a:p>
          <a:p>
            <a:pPr algn="ctr"/>
            <a:r>
              <a:rPr lang="it-IT">
                <a:latin typeface="Times New Roman" panose="02020603050405020304" pitchFamily="18" charset="0"/>
                <a:cs typeface="Times New Roman" panose="02020603050405020304" pitchFamily="18" charset="0"/>
              </a:rPr>
              <a:t>TSV</a:t>
            </a:r>
          </a:p>
          <a:p>
            <a:pPr algn="ctr"/>
            <a:r>
              <a:rPr lang="it-IT">
                <a:latin typeface="Times New Roman" panose="02020603050405020304" pitchFamily="18" charset="0"/>
                <a:cs typeface="Times New Roman" panose="02020603050405020304" pitchFamily="18" charset="0"/>
              </a:rPr>
              <a:t>ITAE</a:t>
            </a:r>
          </a:p>
          <a:p>
            <a:pPr algn="ctr"/>
            <a:endParaRPr lang="it-IT" sz="1000">
              <a:latin typeface="Times New Roman" panose="02020603050405020304" pitchFamily="18" charset="0"/>
              <a:cs typeface="Times New Roman" panose="02020603050405020304" pitchFamily="18" charset="0"/>
            </a:endParaRPr>
          </a:p>
        </p:txBody>
      </p:sp>
      <p:cxnSp>
        <p:nvCxnSpPr>
          <p:cNvPr id="28" name="Connettore 2 27">
            <a:extLst>
              <a:ext uri="{FF2B5EF4-FFF2-40B4-BE49-F238E27FC236}">
                <a16:creationId xmlns:a16="http://schemas.microsoft.com/office/drawing/2014/main" id="{68CB81BC-5896-FBEC-39C0-E63E04AD747F}"/>
              </a:ext>
            </a:extLst>
          </p:cNvPr>
          <p:cNvCxnSpPr>
            <a:stCxn id="9" idx="1"/>
            <a:endCxn id="21" idx="3"/>
          </p:cNvCxnSpPr>
          <p:nvPr/>
        </p:nvCxnSpPr>
        <p:spPr>
          <a:xfrm flipH="1">
            <a:off x="6925478" y="3396677"/>
            <a:ext cx="1909362"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CasellaDiTesto 40">
            <a:extLst>
              <a:ext uri="{FF2B5EF4-FFF2-40B4-BE49-F238E27FC236}">
                <a16:creationId xmlns:a16="http://schemas.microsoft.com/office/drawing/2014/main" id="{EECDF25D-3A75-8A36-5CA3-307B7F18FD4A}"/>
              </a:ext>
            </a:extLst>
          </p:cNvPr>
          <p:cNvSpPr txBox="1"/>
          <p:nvPr/>
        </p:nvSpPr>
        <p:spPr>
          <a:xfrm>
            <a:off x="3510939" y="4640344"/>
            <a:ext cx="2672862" cy="1292662"/>
          </a:xfrm>
          <a:prstGeom prst="rect">
            <a:avLst/>
          </a:prstGeom>
          <a:noFill/>
          <a:ln w="76200">
            <a:solidFill>
              <a:schemeClr val="tx1"/>
            </a:solidFill>
          </a:ln>
        </p:spPr>
        <p:txBody>
          <a:bodyPr wrap="square" rtlCol="0">
            <a:spAutoFit/>
          </a:bodyPr>
          <a:lstStyle/>
          <a:p>
            <a:pPr algn="ctr"/>
            <a:r>
              <a:rPr lang="it-IT" sz="2500" b="1">
                <a:latin typeface="Times New Roman" panose="02020603050405020304" pitchFamily="18" charset="0"/>
                <a:cs typeface="Times New Roman" panose="02020603050405020304" pitchFamily="18" charset="0"/>
              </a:rPr>
              <a:t>Update del modello surrogato</a:t>
            </a:r>
          </a:p>
          <a:p>
            <a:pPr algn="ctr"/>
            <a:r>
              <a:rPr lang="it-IT">
                <a:latin typeface="Times New Roman" panose="02020603050405020304" pitchFamily="18" charset="0"/>
                <a:cs typeface="Times New Roman" panose="02020603050405020304" pitchFamily="18" charset="0"/>
              </a:rPr>
              <a:t>Gaussian Process</a:t>
            </a:r>
          </a:p>
          <a:p>
            <a:pPr algn="ctr"/>
            <a:endParaRPr lang="it-IT" sz="1000">
              <a:latin typeface="Times New Roman" panose="02020603050405020304" pitchFamily="18" charset="0"/>
              <a:cs typeface="Times New Roman" panose="02020603050405020304" pitchFamily="18" charset="0"/>
            </a:endParaRPr>
          </a:p>
        </p:txBody>
      </p:sp>
      <p:sp>
        <p:nvSpPr>
          <p:cNvPr id="43" name="CasellaDiTesto 42">
            <a:extLst>
              <a:ext uri="{FF2B5EF4-FFF2-40B4-BE49-F238E27FC236}">
                <a16:creationId xmlns:a16="http://schemas.microsoft.com/office/drawing/2014/main" id="{5A5ECCE9-276A-5CD2-989C-60ECB0235F5D}"/>
              </a:ext>
            </a:extLst>
          </p:cNvPr>
          <p:cNvSpPr txBox="1"/>
          <p:nvPr/>
        </p:nvSpPr>
        <p:spPr>
          <a:xfrm>
            <a:off x="7948165" y="4650078"/>
            <a:ext cx="3528729" cy="1292662"/>
          </a:xfrm>
          <a:prstGeom prst="rect">
            <a:avLst/>
          </a:prstGeom>
          <a:noFill/>
          <a:ln w="76200">
            <a:solidFill>
              <a:schemeClr val="tx1"/>
            </a:solidFill>
          </a:ln>
        </p:spPr>
        <p:txBody>
          <a:bodyPr wrap="square" rtlCol="0">
            <a:spAutoFit/>
          </a:bodyPr>
          <a:lstStyle/>
          <a:p>
            <a:pPr algn="ctr"/>
            <a:r>
              <a:rPr lang="it-IT" sz="2500" b="1">
                <a:latin typeface="Times New Roman" panose="02020603050405020304" pitchFamily="18" charset="0"/>
                <a:cs typeface="Times New Roman" panose="02020603050405020304" pitchFamily="18" charset="0"/>
              </a:rPr>
              <a:t>Campionamento con la funzione di acquisizione</a:t>
            </a:r>
          </a:p>
          <a:p>
            <a:pPr algn="ctr"/>
            <a:r>
              <a:rPr lang="it-IT">
                <a:latin typeface="Times New Roman" panose="02020603050405020304" pitchFamily="18" charset="0"/>
                <a:cs typeface="Times New Roman" panose="02020603050405020304" pitchFamily="18" charset="0"/>
              </a:rPr>
              <a:t>Expected Improvement</a:t>
            </a:r>
          </a:p>
          <a:p>
            <a:pPr algn="ctr"/>
            <a:endParaRPr lang="it-IT" sz="1000">
              <a:latin typeface="Times New Roman" panose="02020603050405020304" pitchFamily="18" charset="0"/>
              <a:cs typeface="Times New Roman" panose="02020603050405020304" pitchFamily="18" charset="0"/>
            </a:endParaRPr>
          </a:p>
        </p:txBody>
      </p:sp>
      <p:cxnSp>
        <p:nvCxnSpPr>
          <p:cNvPr id="45" name="Connettore 2 44">
            <a:extLst>
              <a:ext uri="{FF2B5EF4-FFF2-40B4-BE49-F238E27FC236}">
                <a16:creationId xmlns:a16="http://schemas.microsoft.com/office/drawing/2014/main" id="{2D2D035B-B01E-29F2-D1D1-7338A94F4E66}"/>
              </a:ext>
            </a:extLst>
          </p:cNvPr>
          <p:cNvCxnSpPr>
            <a:cxnSpLocks/>
            <a:stCxn id="41" idx="3"/>
            <a:endCxn id="43" idx="1"/>
          </p:cNvCxnSpPr>
          <p:nvPr/>
        </p:nvCxnSpPr>
        <p:spPr>
          <a:xfrm>
            <a:off x="6183801" y="5286675"/>
            <a:ext cx="1764364" cy="9734"/>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Connettore 2 47">
            <a:extLst>
              <a:ext uri="{FF2B5EF4-FFF2-40B4-BE49-F238E27FC236}">
                <a16:creationId xmlns:a16="http://schemas.microsoft.com/office/drawing/2014/main" id="{3E65A2C5-3133-0703-A81A-1E8B9A02312A}"/>
              </a:ext>
            </a:extLst>
          </p:cNvPr>
          <p:cNvCxnSpPr>
            <a:cxnSpLocks/>
            <a:stCxn id="43" idx="0"/>
            <a:endCxn id="9" idx="2"/>
          </p:cNvCxnSpPr>
          <p:nvPr/>
        </p:nvCxnSpPr>
        <p:spPr>
          <a:xfrm flipH="1" flipV="1">
            <a:off x="9712529" y="3712148"/>
            <a:ext cx="1" cy="93793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Connettore 4 59">
            <a:extLst>
              <a:ext uri="{FF2B5EF4-FFF2-40B4-BE49-F238E27FC236}">
                <a16:creationId xmlns:a16="http://schemas.microsoft.com/office/drawing/2014/main" id="{5FC92157-AA15-8AF0-B653-774C4903AF38}"/>
              </a:ext>
            </a:extLst>
          </p:cNvPr>
          <p:cNvCxnSpPr>
            <a:cxnSpLocks/>
            <a:stCxn id="26" idx="2"/>
            <a:endCxn id="41" idx="1"/>
          </p:cNvCxnSpPr>
          <p:nvPr/>
        </p:nvCxnSpPr>
        <p:spPr>
          <a:xfrm rot="16200000" flipH="1">
            <a:off x="2271717" y="4047452"/>
            <a:ext cx="1297923" cy="1180521"/>
          </a:xfrm>
          <a:prstGeom prst="bentConnector2">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Connettore 2 95">
            <a:extLst>
              <a:ext uri="{FF2B5EF4-FFF2-40B4-BE49-F238E27FC236}">
                <a16:creationId xmlns:a16="http://schemas.microsoft.com/office/drawing/2014/main" id="{7A53F61D-CD0B-B029-C589-D75AC4040FA5}"/>
              </a:ext>
            </a:extLst>
          </p:cNvPr>
          <p:cNvCxnSpPr>
            <a:stCxn id="21" idx="1"/>
            <a:endCxn id="26" idx="3"/>
          </p:cNvCxnSpPr>
          <p:nvPr/>
        </p:nvCxnSpPr>
        <p:spPr>
          <a:xfrm flipH="1" flipV="1">
            <a:off x="3945729" y="3396282"/>
            <a:ext cx="1506960" cy="395"/>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8" name="CasellaDiTesto 117">
                <a:extLst>
                  <a:ext uri="{FF2B5EF4-FFF2-40B4-BE49-F238E27FC236}">
                    <a16:creationId xmlns:a16="http://schemas.microsoft.com/office/drawing/2014/main" id="{B11A5D91-1340-4985-7935-FF5AE97FFA34}"/>
                  </a:ext>
                </a:extLst>
              </p:cNvPr>
              <p:cNvSpPr txBox="1"/>
              <p:nvPr/>
            </p:nvSpPr>
            <p:spPr>
              <a:xfrm>
                <a:off x="7803167" y="2965380"/>
                <a:ext cx="278923" cy="3847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it-IT" sz="2500" b="1" i="1">
                          <a:latin typeface="Cambria Math" panose="02040503050406030204" pitchFamily="18" charset="0"/>
                        </a:rPr>
                        <m:t>𝒖</m:t>
                      </m:r>
                    </m:oMath>
                  </m:oMathPara>
                </a14:m>
                <a:endParaRPr lang="it-IT" sz="2500" b="1"/>
              </a:p>
            </p:txBody>
          </p:sp>
        </mc:Choice>
        <mc:Fallback xmlns="">
          <p:sp>
            <p:nvSpPr>
              <p:cNvPr id="118" name="CasellaDiTesto 117">
                <a:extLst>
                  <a:ext uri="{FF2B5EF4-FFF2-40B4-BE49-F238E27FC236}">
                    <a16:creationId xmlns:a16="http://schemas.microsoft.com/office/drawing/2014/main" id="{B11A5D91-1340-4985-7935-FF5AE97FFA34}"/>
                  </a:ext>
                </a:extLst>
              </p:cNvPr>
              <p:cNvSpPr txBox="1">
                <a:spLocks noRot="1" noChangeAspect="1" noMove="1" noResize="1" noEditPoints="1" noAdjustHandles="1" noChangeArrowheads="1" noChangeShapeType="1" noTextEdit="1"/>
              </p:cNvSpPr>
              <p:nvPr/>
            </p:nvSpPr>
            <p:spPr>
              <a:xfrm>
                <a:off x="7803167" y="2965380"/>
                <a:ext cx="278923" cy="384721"/>
              </a:xfrm>
              <a:prstGeom prst="rect">
                <a:avLst/>
              </a:prstGeom>
              <a:blipFill>
                <a:blip r:embed="rId2"/>
                <a:stretch>
                  <a:fillRect l="-13043" r="-13043"/>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119" name="CasellaDiTesto 118">
                <a:extLst>
                  <a:ext uri="{FF2B5EF4-FFF2-40B4-BE49-F238E27FC236}">
                    <a16:creationId xmlns:a16="http://schemas.microsoft.com/office/drawing/2014/main" id="{AAD466B1-3D78-6B21-D038-F2AACBBB6E3C}"/>
                  </a:ext>
                </a:extLst>
              </p:cNvPr>
              <p:cNvSpPr txBox="1"/>
              <p:nvPr/>
            </p:nvSpPr>
            <p:spPr>
              <a:xfrm>
                <a:off x="4569200" y="2953491"/>
                <a:ext cx="264495" cy="3847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it-IT" sz="2500" b="1" i="1">
                          <a:latin typeface="Cambria Math" panose="02040503050406030204" pitchFamily="18" charset="0"/>
                        </a:rPr>
                        <m:t>𝒚</m:t>
                      </m:r>
                    </m:oMath>
                  </m:oMathPara>
                </a14:m>
                <a:endParaRPr lang="it-IT" sz="2500" b="1"/>
              </a:p>
            </p:txBody>
          </p:sp>
        </mc:Choice>
        <mc:Fallback xmlns="">
          <p:sp>
            <p:nvSpPr>
              <p:cNvPr id="119" name="CasellaDiTesto 118">
                <a:extLst>
                  <a:ext uri="{FF2B5EF4-FFF2-40B4-BE49-F238E27FC236}">
                    <a16:creationId xmlns:a16="http://schemas.microsoft.com/office/drawing/2014/main" id="{AAD466B1-3D78-6B21-D038-F2AACBBB6E3C}"/>
                  </a:ext>
                </a:extLst>
              </p:cNvPr>
              <p:cNvSpPr txBox="1">
                <a:spLocks noRot="1" noChangeAspect="1" noMove="1" noResize="1" noEditPoints="1" noAdjustHandles="1" noChangeArrowheads="1" noChangeShapeType="1" noTextEdit="1"/>
              </p:cNvSpPr>
              <p:nvPr/>
            </p:nvSpPr>
            <p:spPr>
              <a:xfrm>
                <a:off x="4569200" y="2953491"/>
                <a:ext cx="264495" cy="384721"/>
              </a:xfrm>
              <a:prstGeom prst="rect">
                <a:avLst/>
              </a:prstGeom>
              <a:blipFill>
                <a:blip r:embed="rId3"/>
                <a:stretch>
                  <a:fillRect l="-33333" r="-28571" b="-18750"/>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120" name="CasellaDiTesto 119">
                <a:extLst>
                  <a:ext uri="{FF2B5EF4-FFF2-40B4-BE49-F238E27FC236}">
                    <a16:creationId xmlns:a16="http://schemas.microsoft.com/office/drawing/2014/main" id="{BBC983E3-B2A6-A822-1B22-E310F8E9B502}"/>
                  </a:ext>
                </a:extLst>
              </p:cNvPr>
              <p:cNvSpPr txBox="1"/>
              <p:nvPr/>
            </p:nvSpPr>
            <p:spPr>
              <a:xfrm>
                <a:off x="9900991" y="2251747"/>
                <a:ext cx="707438" cy="3847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it-IT" sz="2500" b="1" i="1">
                              <a:latin typeface="Cambria Math" panose="02040503050406030204" pitchFamily="18" charset="0"/>
                            </a:rPr>
                          </m:ctrlPr>
                        </m:sSubPr>
                        <m:e>
                          <m:r>
                            <a:rPr lang="it-IT" sz="2500" b="1" i="1">
                              <a:latin typeface="Cambria Math" panose="02040503050406030204" pitchFamily="18" charset="0"/>
                              <a:ea typeface="Cambria Math" panose="02040503050406030204" pitchFamily="18" charset="0"/>
                            </a:rPr>
                            <m:t>𝜽</m:t>
                          </m:r>
                        </m:e>
                        <m:sub>
                          <m:r>
                            <a:rPr lang="it-IT" sz="2500" b="1" i="1">
                              <a:latin typeface="Cambria Math" panose="02040503050406030204" pitchFamily="18" charset="0"/>
                            </a:rPr>
                            <m:t>𝒊𝒏𝒊𝒕</m:t>
                          </m:r>
                        </m:sub>
                      </m:sSub>
                    </m:oMath>
                  </m:oMathPara>
                </a14:m>
                <a:endParaRPr lang="it-IT" sz="2500" b="1"/>
              </a:p>
            </p:txBody>
          </p:sp>
        </mc:Choice>
        <mc:Fallback xmlns="">
          <p:sp>
            <p:nvSpPr>
              <p:cNvPr id="120" name="CasellaDiTesto 119">
                <a:extLst>
                  <a:ext uri="{FF2B5EF4-FFF2-40B4-BE49-F238E27FC236}">
                    <a16:creationId xmlns:a16="http://schemas.microsoft.com/office/drawing/2014/main" id="{BBC983E3-B2A6-A822-1B22-E310F8E9B502}"/>
                  </a:ext>
                </a:extLst>
              </p:cNvPr>
              <p:cNvSpPr txBox="1">
                <a:spLocks noRot="1" noChangeAspect="1" noMove="1" noResize="1" noEditPoints="1" noAdjustHandles="1" noChangeArrowheads="1" noChangeShapeType="1" noTextEdit="1"/>
              </p:cNvSpPr>
              <p:nvPr/>
            </p:nvSpPr>
            <p:spPr>
              <a:xfrm>
                <a:off x="9900991" y="2251747"/>
                <a:ext cx="707438" cy="384721"/>
              </a:xfrm>
              <a:prstGeom prst="rect">
                <a:avLst/>
              </a:prstGeom>
              <a:blipFill>
                <a:blip r:embed="rId4"/>
                <a:stretch>
                  <a:fillRect l="-10526" r="-5263" b="-16129"/>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121" name="CasellaDiTesto 120">
                <a:extLst>
                  <a:ext uri="{FF2B5EF4-FFF2-40B4-BE49-F238E27FC236}">
                    <a16:creationId xmlns:a16="http://schemas.microsoft.com/office/drawing/2014/main" id="{C3C296CC-D6A5-D76B-721E-E1B2318CA474}"/>
                  </a:ext>
                </a:extLst>
              </p:cNvPr>
              <p:cNvSpPr txBox="1"/>
              <p:nvPr/>
            </p:nvSpPr>
            <p:spPr>
              <a:xfrm>
                <a:off x="9900991" y="3988752"/>
                <a:ext cx="272510" cy="3847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it-IT" sz="2500" b="1" i="1">
                          <a:latin typeface="Cambria Math" panose="02040503050406030204" pitchFamily="18" charset="0"/>
                          <a:ea typeface="Cambria Math" panose="02040503050406030204" pitchFamily="18" charset="0"/>
                        </a:rPr>
                        <m:t>𝜽</m:t>
                      </m:r>
                    </m:oMath>
                  </m:oMathPara>
                </a14:m>
                <a:endParaRPr lang="it-IT" sz="2500" b="1"/>
              </a:p>
            </p:txBody>
          </p:sp>
        </mc:Choice>
        <mc:Fallback xmlns="">
          <p:sp>
            <p:nvSpPr>
              <p:cNvPr id="121" name="CasellaDiTesto 120">
                <a:extLst>
                  <a:ext uri="{FF2B5EF4-FFF2-40B4-BE49-F238E27FC236}">
                    <a16:creationId xmlns:a16="http://schemas.microsoft.com/office/drawing/2014/main" id="{C3C296CC-D6A5-D76B-721E-E1B2318CA474}"/>
                  </a:ext>
                </a:extLst>
              </p:cNvPr>
              <p:cNvSpPr txBox="1">
                <a:spLocks noRot="1" noChangeAspect="1" noMove="1" noResize="1" noEditPoints="1" noAdjustHandles="1" noChangeArrowheads="1" noChangeShapeType="1" noTextEdit="1"/>
              </p:cNvSpPr>
              <p:nvPr/>
            </p:nvSpPr>
            <p:spPr>
              <a:xfrm>
                <a:off x="9900991" y="3988752"/>
                <a:ext cx="272510" cy="384721"/>
              </a:xfrm>
              <a:prstGeom prst="rect">
                <a:avLst/>
              </a:prstGeom>
              <a:blipFill>
                <a:blip r:embed="rId5"/>
                <a:stretch>
                  <a:fillRect l="-26087" r="-21739" b="-3125"/>
                </a:stretch>
              </a:blipFill>
            </p:spPr>
            <p:txBody>
              <a:bodyPr/>
              <a:lstStyle/>
              <a:p>
                <a:r>
                  <a:rPr lang="it-IT">
                    <a:noFill/>
                  </a:rPr>
                  <a:t> </a:t>
                </a:r>
              </a:p>
            </p:txBody>
          </p:sp>
        </mc:Fallback>
      </mc:AlternateContent>
      <p:sp>
        <p:nvSpPr>
          <p:cNvPr id="4" name="Rettangolo con angoli arrotondati 3">
            <a:extLst>
              <a:ext uri="{FF2B5EF4-FFF2-40B4-BE49-F238E27FC236}">
                <a16:creationId xmlns:a16="http://schemas.microsoft.com/office/drawing/2014/main" id="{DC8599D5-7B12-5228-F651-EB6A1C343406}"/>
              </a:ext>
            </a:extLst>
          </p:cNvPr>
          <p:cNvSpPr/>
          <p:nvPr/>
        </p:nvSpPr>
        <p:spPr>
          <a:xfrm>
            <a:off x="219356" y="2665592"/>
            <a:ext cx="11753248" cy="3553753"/>
          </a:xfrm>
          <a:prstGeom prst="roundRect">
            <a:avLst/>
          </a:prstGeom>
          <a:noFill/>
          <a:ln w="76200">
            <a:solidFill>
              <a:srgbClr val="CC0099"/>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8" name="CasellaDiTesto 7">
            <a:extLst>
              <a:ext uri="{FF2B5EF4-FFF2-40B4-BE49-F238E27FC236}">
                <a16:creationId xmlns:a16="http://schemas.microsoft.com/office/drawing/2014/main" id="{A3A46675-6754-2178-3A21-DCBC43B877AB}"/>
              </a:ext>
            </a:extLst>
          </p:cNvPr>
          <p:cNvSpPr txBox="1"/>
          <p:nvPr/>
        </p:nvSpPr>
        <p:spPr>
          <a:xfrm>
            <a:off x="4375734" y="6212652"/>
            <a:ext cx="6536907" cy="630942"/>
          </a:xfrm>
          <a:prstGeom prst="rect">
            <a:avLst/>
          </a:prstGeom>
          <a:noFill/>
        </p:spPr>
        <p:txBody>
          <a:bodyPr wrap="square" rtlCol="0">
            <a:spAutoFit/>
          </a:bodyPr>
          <a:lstStyle/>
          <a:p>
            <a:r>
              <a:rPr lang="it-IT" sz="3500" b="1">
                <a:solidFill>
                  <a:srgbClr val="CC0099"/>
                </a:solidFill>
                <a:latin typeface="Times New Roman" panose="02020603050405020304" pitchFamily="18" charset="0"/>
                <a:cs typeface="Times New Roman" panose="02020603050405020304" pitchFamily="18" charset="0"/>
              </a:rPr>
              <a:t>IL PROCESSO È ITERATIVO!</a:t>
            </a:r>
          </a:p>
        </p:txBody>
      </p:sp>
    </p:spTree>
    <p:extLst>
      <p:ext uri="{BB962C8B-B14F-4D97-AF65-F5344CB8AC3E}">
        <p14:creationId xmlns:p14="http://schemas.microsoft.com/office/powerpoint/2010/main" val="1683837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dissolve">
                                      <p:cBhvr>
                                        <p:cTn id="12" dur="500"/>
                                        <p:tgtEl>
                                          <p:spTgt spid="13"/>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dissolve">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dissolve">
                                      <p:cBhvr>
                                        <p:cTn id="20" dur="500"/>
                                        <p:tgtEl>
                                          <p:spTgt spid="18"/>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dissolve">
                                      <p:cBhvr>
                                        <p:cTn id="23" dur="500"/>
                                        <p:tgtEl>
                                          <p:spTgt spid="7"/>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nodeType="click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dissolve">
                                      <p:cBhvr>
                                        <p:cTn id="28" dur="500"/>
                                        <p:tgtEl>
                                          <p:spTgt spid="20"/>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120"/>
                                        </p:tgtEl>
                                        <p:attrNameLst>
                                          <p:attrName>style.visibility</p:attrName>
                                        </p:attrNameLst>
                                      </p:cBhvr>
                                      <p:to>
                                        <p:strVal val="visible"/>
                                      </p:to>
                                    </p:set>
                                    <p:animEffect transition="in" filter="dissolve">
                                      <p:cBhvr>
                                        <p:cTn id="31" dur="500"/>
                                        <p:tgtEl>
                                          <p:spTgt spid="120"/>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grpId="0" nodeType="clickEffect">
                                  <p:stCondLst>
                                    <p:cond delay="0"/>
                                  </p:stCondLst>
                                  <p:childTnLst>
                                    <p:set>
                                      <p:cBhvr>
                                        <p:cTn id="35" dur="1" fill="hold">
                                          <p:stCondLst>
                                            <p:cond delay="0"/>
                                          </p:stCondLst>
                                        </p:cTn>
                                        <p:tgtEl>
                                          <p:spTgt spid="9"/>
                                        </p:tgtEl>
                                        <p:attrNameLst>
                                          <p:attrName>style.visibility</p:attrName>
                                        </p:attrNameLst>
                                      </p:cBhvr>
                                      <p:to>
                                        <p:strVal val="visible"/>
                                      </p:to>
                                    </p:set>
                                    <p:animEffect transition="in" filter="dissolve">
                                      <p:cBhvr>
                                        <p:cTn id="36" dur="500"/>
                                        <p:tgtEl>
                                          <p:spTgt spid="9"/>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ntr" presetSubtype="0" fill="hold" nodeType="clickEffect">
                                  <p:stCondLst>
                                    <p:cond delay="0"/>
                                  </p:stCondLst>
                                  <p:childTnLst>
                                    <p:set>
                                      <p:cBhvr>
                                        <p:cTn id="40" dur="1" fill="hold">
                                          <p:stCondLst>
                                            <p:cond delay="0"/>
                                          </p:stCondLst>
                                        </p:cTn>
                                        <p:tgtEl>
                                          <p:spTgt spid="28"/>
                                        </p:tgtEl>
                                        <p:attrNameLst>
                                          <p:attrName>style.visibility</p:attrName>
                                        </p:attrNameLst>
                                      </p:cBhvr>
                                      <p:to>
                                        <p:strVal val="visible"/>
                                      </p:to>
                                    </p:set>
                                    <p:animEffect transition="in" filter="dissolve">
                                      <p:cBhvr>
                                        <p:cTn id="41" dur="500"/>
                                        <p:tgtEl>
                                          <p:spTgt spid="28"/>
                                        </p:tgtEl>
                                      </p:cBhvr>
                                    </p:animEffect>
                                  </p:childTnLst>
                                </p:cTn>
                              </p:par>
                              <p:par>
                                <p:cTn id="42" presetID="9" presetClass="entr" presetSubtype="0" fill="hold" grpId="0" nodeType="withEffect">
                                  <p:stCondLst>
                                    <p:cond delay="0"/>
                                  </p:stCondLst>
                                  <p:childTnLst>
                                    <p:set>
                                      <p:cBhvr>
                                        <p:cTn id="43" dur="1" fill="hold">
                                          <p:stCondLst>
                                            <p:cond delay="0"/>
                                          </p:stCondLst>
                                        </p:cTn>
                                        <p:tgtEl>
                                          <p:spTgt spid="118"/>
                                        </p:tgtEl>
                                        <p:attrNameLst>
                                          <p:attrName>style.visibility</p:attrName>
                                        </p:attrNameLst>
                                      </p:cBhvr>
                                      <p:to>
                                        <p:strVal val="visible"/>
                                      </p:to>
                                    </p:set>
                                    <p:animEffect transition="in" filter="dissolve">
                                      <p:cBhvr>
                                        <p:cTn id="44" dur="500"/>
                                        <p:tgtEl>
                                          <p:spTgt spid="118"/>
                                        </p:tgtEl>
                                      </p:cBhvr>
                                    </p:animEffect>
                                  </p:childTnLst>
                                </p:cTn>
                              </p:par>
                              <p:par>
                                <p:cTn id="45" presetID="9" presetClass="entr" presetSubtype="0" fill="hold" grpId="0" nodeType="with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dissolve">
                                      <p:cBhvr>
                                        <p:cTn id="47" dur="500"/>
                                        <p:tgtEl>
                                          <p:spTgt spid="21"/>
                                        </p:tgtEl>
                                      </p:cBhvr>
                                    </p:animEffect>
                                  </p:childTnLst>
                                </p:cTn>
                              </p:par>
                              <p:par>
                                <p:cTn id="48" presetID="9" presetClass="entr" presetSubtype="0" fill="hold" nodeType="withEffect">
                                  <p:stCondLst>
                                    <p:cond delay="0"/>
                                  </p:stCondLst>
                                  <p:childTnLst>
                                    <p:set>
                                      <p:cBhvr>
                                        <p:cTn id="49" dur="1" fill="hold">
                                          <p:stCondLst>
                                            <p:cond delay="0"/>
                                          </p:stCondLst>
                                        </p:cTn>
                                        <p:tgtEl>
                                          <p:spTgt spid="96"/>
                                        </p:tgtEl>
                                        <p:attrNameLst>
                                          <p:attrName>style.visibility</p:attrName>
                                        </p:attrNameLst>
                                      </p:cBhvr>
                                      <p:to>
                                        <p:strVal val="visible"/>
                                      </p:to>
                                    </p:set>
                                    <p:animEffect transition="in" filter="dissolve">
                                      <p:cBhvr>
                                        <p:cTn id="50" dur="500"/>
                                        <p:tgtEl>
                                          <p:spTgt spid="96"/>
                                        </p:tgtEl>
                                      </p:cBhvr>
                                    </p:animEffect>
                                  </p:childTnLst>
                                </p:cTn>
                              </p:par>
                              <p:par>
                                <p:cTn id="51" presetID="9" presetClass="entr" presetSubtype="0" fill="hold" grpId="0" nodeType="withEffect">
                                  <p:stCondLst>
                                    <p:cond delay="0"/>
                                  </p:stCondLst>
                                  <p:childTnLst>
                                    <p:set>
                                      <p:cBhvr>
                                        <p:cTn id="52" dur="1" fill="hold">
                                          <p:stCondLst>
                                            <p:cond delay="0"/>
                                          </p:stCondLst>
                                        </p:cTn>
                                        <p:tgtEl>
                                          <p:spTgt spid="119"/>
                                        </p:tgtEl>
                                        <p:attrNameLst>
                                          <p:attrName>style.visibility</p:attrName>
                                        </p:attrNameLst>
                                      </p:cBhvr>
                                      <p:to>
                                        <p:strVal val="visible"/>
                                      </p:to>
                                    </p:set>
                                    <p:animEffect transition="in" filter="dissolve">
                                      <p:cBhvr>
                                        <p:cTn id="53" dur="500"/>
                                        <p:tgtEl>
                                          <p:spTgt spid="119"/>
                                        </p:tgtEl>
                                      </p:cBhvr>
                                    </p:animEffect>
                                  </p:childTnLst>
                                </p:cTn>
                              </p:par>
                            </p:childTnLst>
                          </p:cTn>
                        </p:par>
                      </p:childTnLst>
                    </p:cTn>
                  </p:par>
                  <p:par>
                    <p:cTn id="54" fill="hold">
                      <p:stCondLst>
                        <p:cond delay="indefinite"/>
                      </p:stCondLst>
                      <p:childTnLst>
                        <p:par>
                          <p:cTn id="55" fill="hold">
                            <p:stCondLst>
                              <p:cond delay="0"/>
                            </p:stCondLst>
                            <p:childTnLst>
                              <p:par>
                                <p:cTn id="56" presetID="9" presetClass="entr" presetSubtype="0" fill="hold" grpId="0" nodeType="clickEffect">
                                  <p:stCondLst>
                                    <p:cond delay="0"/>
                                  </p:stCondLst>
                                  <p:childTnLst>
                                    <p:set>
                                      <p:cBhvr>
                                        <p:cTn id="57" dur="1" fill="hold">
                                          <p:stCondLst>
                                            <p:cond delay="0"/>
                                          </p:stCondLst>
                                        </p:cTn>
                                        <p:tgtEl>
                                          <p:spTgt spid="26"/>
                                        </p:tgtEl>
                                        <p:attrNameLst>
                                          <p:attrName>style.visibility</p:attrName>
                                        </p:attrNameLst>
                                      </p:cBhvr>
                                      <p:to>
                                        <p:strVal val="visible"/>
                                      </p:to>
                                    </p:set>
                                    <p:animEffect transition="in" filter="dissolve">
                                      <p:cBhvr>
                                        <p:cTn id="58" dur="500"/>
                                        <p:tgtEl>
                                          <p:spTgt spid="26"/>
                                        </p:tgtEl>
                                      </p:cBhvr>
                                    </p:animEffect>
                                  </p:childTnLst>
                                </p:cTn>
                              </p:par>
                            </p:childTnLst>
                          </p:cTn>
                        </p:par>
                      </p:childTnLst>
                    </p:cTn>
                  </p:par>
                  <p:par>
                    <p:cTn id="59" fill="hold">
                      <p:stCondLst>
                        <p:cond delay="indefinite"/>
                      </p:stCondLst>
                      <p:childTnLst>
                        <p:par>
                          <p:cTn id="60" fill="hold">
                            <p:stCondLst>
                              <p:cond delay="0"/>
                            </p:stCondLst>
                            <p:childTnLst>
                              <p:par>
                                <p:cTn id="61" presetID="9" presetClass="entr" presetSubtype="0" fill="hold" nodeType="clickEffect">
                                  <p:stCondLst>
                                    <p:cond delay="0"/>
                                  </p:stCondLst>
                                  <p:childTnLst>
                                    <p:set>
                                      <p:cBhvr>
                                        <p:cTn id="62" dur="1" fill="hold">
                                          <p:stCondLst>
                                            <p:cond delay="0"/>
                                          </p:stCondLst>
                                        </p:cTn>
                                        <p:tgtEl>
                                          <p:spTgt spid="60"/>
                                        </p:tgtEl>
                                        <p:attrNameLst>
                                          <p:attrName>style.visibility</p:attrName>
                                        </p:attrNameLst>
                                      </p:cBhvr>
                                      <p:to>
                                        <p:strVal val="visible"/>
                                      </p:to>
                                    </p:set>
                                    <p:animEffect transition="in" filter="dissolve">
                                      <p:cBhvr>
                                        <p:cTn id="63" dur="500"/>
                                        <p:tgtEl>
                                          <p:spTgt spid="60"/>
                                        </p:tgtEl>
                                      </p:cBhvr>
                                    </p:animEffect>
                                  </p:childTnLst>
                                </p:cTn>
                              </p:par>
                              <p:par>
                                <p:cTn id="64" presetID="9" presetClass="entr" presetSubtype="0" fill="hold" grpId="0" nodeType="withEffect">
                                  <p:stCondLst>
                                    <p:cond delay="0"/>
                                  </p:stCondLst>
                                  <p:childTnLst>
                                    <p:set>
                                      <p:cBhvr>
                                        <p:cTn id="65" dur="1" fill="hold">
                                          <p:stCondLst>
                                            <p:cond delay="0"/>
                                          </p:stCondLst>
                                        </p:cTn>
                                        <p:tgtEl>
                                          <p:spTgt spid="41"/>
                                        </p:tgtEl>
                                        <p:attrNameLst>
                                          <p:attrName>style.visibility</p:attrName>
                                        </p:attrNameLst>
                                      </p:cBhvr>
                                      <p:to>
                                        <p:strVal val="visible"/>
                                      </p:to>
                                    </p:set>
                                    <p:animEffect transition="in" filter="dissolve">
                                      <p:cBhvr>
                                        <p:cTn id="66" dur="500"/>
                                        <p:tgtEl>
                                          <p:spTgt spid="41"/>
                                        </p:tgtEl>
                                      </p:cBhvr>
                                    </p:animEffect>
                                  </p:childTnLst>
                                </p:cTn>
                              </p:par>
                            </p:childTnLst>
                          </p:cTn>
                        </p:par>
                      </p:childTnLst>
                    </p:cTn>
                  </p:par>
                  <p:par>
                    <p:cTn id="67" fill="hold">
                      <p:stCondLst>
                        <p:cond delay="indefinite"/>
                      </p:stCondLst>
                      <p:childTnLst>
                        <p:par>
                          <p:cTn id="68" fill="hold">
                            <p:stCondLst>
                              <p:cond delay="0"/>
                            </p:stCondLst>
                            <p:childTnLst>
                              <p:par>
                                <p:cTn id="69" presetID="9" presetClass="entr" presetSubtype="0" fill="hold" nodeType="clickEffect">
                                  <p:stCondLst>
                                    <p:cond delay="0"/>
                                  </p:stCondLst>
                                  <p:childTnLst>
                                    <p:set>
                                      <p:cBhvr>
                                        <p:cTn id="70" dur="1" fill="hold">
                                          <p:stCondLst>
                                            <p:cond delay="0"/>
                                          </p:stCondLst>
                                        </p:cTn>
                                        <p:tgtEl>
                                          <p:spTgt spid="45"/>
                                        </p:tgtEl>
                                        <p:attrNameLst>
                                          <p:attrName>style.visibility</p:attrName>
                                        </p:attrNameLst>
                                      </p:cBhvr>
                                      <p:to>
                                        <p:strVal val="visible"/>
                                      </p:to>
                                    </p:set>
                                    <p:animEffect transition="in" filter="dissolve">
                                      <p:cBhvr>
                                        <p:cTn id="71" dur="500"/>
                                        <p:tgtEl>
                                          <p:spTgt spid="45"/>
                                        </p:tgtEl>
                                      </p:cBhvr>
                                    </p:animEffect>
                                  </p:childTnLst>
                                </p:cTn>
                              </p:par>
                              <p:par>
                                <p:cTn id="72" presetID="9" presetClass="entr" presetSubtype="0" fill="hold" grpId="0" nodeType="withEffect">
                                  <p:stCondLst>
                                    <p:cond delay="0"/>
                                  </p:stCondLst>
                                  <p:childTnLst>
                                    <p:set>
                                      <p:cBhvr>
                                        <p:cTn id="73" dur="1" fill="hold">
                                          <p:stCondLst>
                                            <p:cond delay="0"/>
                                          </p:stCondLst>
                                        </p:cTn>
                                        <p:tgtEl>
                                          <p:spTgt spid="43"/>
                                        </p:tgtEl>
                                        <p:attrNameLst>
                                          <p:attrName>style.visibility</p:attrName>
                                        </p:attrNameLst>
                                      </p:cBhvr>
                                      <p:to>
                                        <p:strVal val="visible"/>
                                      </p:to>
                                    </p:set>
                                    <p:animEffect transition="in" filter="dissolve">
                                      <p:cBhvr>
                                        <p:cTn id="74" dur="500"/>
                                        <p:tgtEl>
                                          <p:spTgt spid="43"/>
                                        </p:tgtEl>
                                      </p:cBhvr>
                                    </p:animEffect>
                                  </p:childTnLst>
                                </p:cTn>
                              </p:par>
                            </p:childTnLst>
                          </p:cTn>
                        </p:par>
                      </p:childTnLst>
                    </p:cTn>
                  </p:par>
                  <p:par>
                    <p:cTn id="75" fill="hold">
                      <p:stCondLst>
                        <p:cond delay="indefinite"/>
                      </p:stCondLst>
                      <p:childTnLst>
                        <p:par>
                          <p:cTn id="76" fill="hold">
                            <p:stCondLst>
                              <p:cond delay="0"/>
                            </p:stCondLst>
                            <p:childTnLst>
                              <p:par>
                                <p:cTn id="77" presetID="9" presetClass="entr" presetSubtype="0" fill="hold" nodeType="clickEffect">
                                  <p:stCondLst>
                                    <p:cond delay="0"/>
                                  </p:stCondLst>
                                  <p:childTnLst>
                                    <p:set>
                                      <p:cBhvr>
                                        <p:cTn id="78" dur="1" fill="hold">
                                          <p:stCondLst>
                                            <p:cond delay="0"/>
                                          </p:stCondLst>
                                        </p:cTn>
                                        <p:tgtEl>
                                          <p:spTgt spid="48"/>
                                        </p:tgtEl>
                                        <p:attrNameLst>
                                          <p:attrName>style.visibility</p:attrName>
                                        </p:attrNameLst>
                                      </p:cBhvr>
                                      <p:to>
                                        <p:strVal val="visible"/>
                                      </p:to>
                                    </p:set>
                                    <p:animEffect transition="in" filter="dissolve">
                                      <p:cBhvr>
                                        <p:cTn id="79" dur="500"/>
                                        <p:tgtEl>
                                          <p:spTgt spid="48"/>
                                        </p:tgtEl>
                                      </p:cBhvr>
                                    </p:animEffect>
                                  </p:childTnLst>
                                </p:cTn>
                              </p:par>
                              <p:par>
                                <p:cTn id="80" presetID="9" presetClass="entr" presetSubtype="0" fill="hold" grpId="0" nodeType="withEffect">
                                  <p:stCondLst>
                                    <p:cond delay="0"/>
                                  </p:stCondLst>
                                  <p:childTnLst>
                                    <p:set>
                                      <p:cBhvr>
                                        <p:cTn id="81" dur="1" fill="hold">
                                          <p:stCondLst>
                                            <p:cond delay="0"/>
                                          </p:stCondLst>
                                        </p:cTn>
                                        <p:tgtEl>
                                          <p:spTgt spid="121"/>
                                        </p:tgtEl>
                                        <p:attrNameLst>
                                          <p:attrName>style.visibility</p:attrName>
                                        </p:attrNameLst>
                                      </p:cBhvr>
                                      <p:to>
                                        <p:strVal val="visible"/>
                                      </p:to>
                                    </p:set>
                                    <p:animEffect transition="in" filter="dissolve">
                                      <p:cBhvr>
                                        <p:cTn id="82" dur="500"/>
                                        <p:tgtEl>
                                          <p:spTgt spid="121"/>
                                        </p:tgtEl>
                                      </p:cBhvr>
                                    </p:animEffect>
                                  </p:childTnLst>
                                </p:cTn>
                              </p:par>
                            </p:childTnLst>
                          </p:cTn>
                        </p:par>
                      </p:childTnLst>
                    </p:cTn>
                  </p:par>
                  <p:par>
                    <p:cTn id="83" fill="hold">
                      <p:stCondLst>
                        <p:cond delay="indefinite"/>
                      </p:stCondLst>
                      <p:childTnLst>
                        <p:par>
                          <p:cTn id="84" fill="hold">
                            <p:stCondLst>
                              <p:cond delay="0"/>
                            </p:stCondLst>
                            <p:childTnLst>
                              <p:par>
                                <p:cTn id="85" presetID="9" presetClass="entr" presetSubtype="0" fill="hold" grpId="0" nodeType="clickEffect">
                                  <p:stCondLst>
                                    <p:cond delay="0"/>
                                  </p:stCondLst>
                                  <p:childTnLst>
                                    <p:set>
                                      <p:cBhvr>
                                        <p:cTn id="86" dur="1" fill="hold">
                                          <p:stCondLst>
                                            <p:cond delay="0"/>
                                          </p:stCondLst>
                                        </p:cTn>
                                        <p:tgtEl>
                                          <p:spTgt spid="4"/>
                                        </p:tgtEl>
                                        <p:attrNameLst>
                                          <p:attrName>style.visibility</p:attrName>
                                        </p:attrNameLst>
                                      </p:cBhvr>
                                      <p:to>
                                        <p:strVal val="visible"/>
                                      </p:to>
                                    </p:set>
                                    <p:animEffect transition="in" filter="dissolve">
                                      <p:cBhvr>
                                        <p:cTn id="87" dur="500"/>
                                        <p:tgtEl>
                                          <p:spTgt spid="4"/>
                                        </p:tgtEl>
                                      </p:cBhvr>
                                    </p:animEffect>
                                  </p:childTnLst>
                                </p:cTn>
                              </p:par>
                              <p:par>
                                <p:cTn id="88" presetID="9" presetClass="entr" presetSubtype="0" fill="hold" grpId="0" nodeType="withEffect">
                                  <p:stCondLst>
                                    <p:cond delay="0"/>
                                  </p:stCondLst>
                                  <p:childTnLst>
                                    <p:set>
                                      <p:cBhvr>
                                        <p:cTn id="89" dur="1" fill="hold">
                                          <p:stCondLst>
                                            <p:cond delay="0"/>
                                          </p:stCondLst>
                                        </p:cTn>
                                        <p:tgtEl>
                                          <p:spTgt spid="8"/>
                                        </p:tgtEl>
                                        <p:attrNameLst>
                                          <p:attrName>style.visibility</p:attrName>
                                        </p:attrNameLst>
                                      </p:cBhvr>
                                      <p:to>
                                        <p:strVal val="visible"/>
                                      </p:to>
                                    </p:set>
                                    <p:animEffect transition="in" filter="dissolve">
                                      <p:cBhvr>
                                        <p:cTn id="9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9" grpId="0" animBg="1"/>
      <p:bldP spid="21" grpId="0" animBg="1"/>
      <p:bldP spid="26" grpId="0" animBg="1"/>
      <p:bldP spid="41" grpId="0" animBg="1"/>
      <p:bldP spid="43" grpId="0" animBg="1"/>
      <p:bldP spid="118" grpId="0"/>
      <p:bldP spid="119" grpId="0"/>
      <p:bldP spid="120" grpId="0"/>
      <p:bldP spid="121" grpId="0"/>
      <p:bldP spid="4" grpId="0" animBg="1"/>
      <p:bldP spid="8"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Segnaposto numero diapositiva 1">
            <a:extLst>
              <a:ext uri="{FF2B5EF4-FFF2-40B4-BE49-F238E27FC236}">
                <a16:creationId xmlns:a16="http://schemas.microsoft.com/office/drawing/2014/main" id="{679DBA09-CB0F-2DBD-B2AC-EB9230F1FBAC}"/>
              </a:ext>
            </a:extLst>
          </p:cNvPr>
          <p:cNvSpPr>
            <a:spLocks noGrp="1"/>
          </p:cNvSpPr>
          <p:nvPr>
            <p:ph type="sldNum" sz="quarter" idx="10"/>
          </p:nvPr>
        </p:nvSpPr>
        <p:spPr>
          <a:xfrm>
            <a:off x="8610600" y="6356350"/>
            <a:ext cx="2743200" cy="365125"/>
          </a:xfrm>
        </p:spPr>
        <p:txBody>
          <a:bodyPr vert="horz" lIns="91440" tIns="45720" rIns="91440" bIns="45720" rtlCol="0" anchor="ctr">
            <a:normAutofit/>
          </a:bodyPr>
          <a:lstStyle/>
          <a:p>
            <a:pPr>
              <a:spcAft>
                <a:spcPts val="600"/>
              </a:spcAft>
            </a:pPr>
            <a:fld id="{AE096718-7586-4E89-9C51-4CF0EA8788A2}" type="slidenum">
              <a:rPr lang="en-US" smtClean="0">
                <a:latin typeface="Times New Roman" panose="02020603050405020304" pitchFamily="18" charset="0"/>
                <a:cs typeface="Times New Roman" panose="02020603050405020304" pitchFamily="18" charset="0"/>
              </a:rPr>
              <a:pPr>
                <a:spcAft>
                  <a:spcPts val="600"/>
                </a:spcAft>
              </a:pPr>
              <a:t>19</a:t>
            </a:fld>
            <a:endParaRPr lang="en-US">
              <a:latin typeface="Times New Roman" panose="02020603050405020304" pitchFamily="18" charset="0"/>
              <a:cs typeface="Times New Roman" panose="02020603050405020304" pitchFamily="18" charset="0"/>
            </a:endParaRPr>
          </a:p>
        </p:txBody>
      </p:sp>
      <p:pic>
        <p:nvPicPr>
          <p:cNvPr id="6" name="Immagine 5" descr="Immagine che contiene diagramma, linea, Diagramma, testo">
            <a:extLst>
              <a:ext uri="{FF2B5EF4-FFF2-40B4-BE49-F238E27FC236}">
                <a16:creationId xmlns:a16="http://schemas.microsoft.com/office/drawing/2014/main" id="{6DBE80B6-0EB2-9061-175B-4D97EFE861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5568" y="781818"/>
            <a:ext cx="10160860" cy="5294363"/>
          </a:xfrm>
          <a:prstGeom prst="rect">
            <a:avLst/>
          </a:prstGeom>
        </p:spPr>
      </p:pic>
      <p:sp>
        <p:nvSpPr>
          <p:cNvPr id="3" name="CasellaDiTesto 2">
            <a:extLst>
              <a:ext uri="{FF2B5EF4-FFF2-40B4-BE49-F238E27FC236}">
                <a16:creationId xmlns:a16="http://schemas.microsoft.com/office/drawing/2014/main" id="{D9173CCF-D574-5ACD-7BF4-E696ADD5D552}"/>
              </a:ext>
            </a:extLst>
          </p:cNvPr>
          <p:cNvSpPr txBox="1"/>
          <p:nvPr/>
        </p:nvSpPr>
        <p:spPr>
          <a:xfrm>
            <a:off x="219375" y="190009"/>
            <a:ext cx="11753247" cy="553998"/>
          </a:xfrm>
          <a:prstGeom prst="rect">
            <a:avLst/>
          </a:prstGeom>
          <a:noFill/>
        </p:spPr>
        <p:txBody>
          <a:bodyPr wrap="square" rtlCol="0">
            <a:spAutoFit/>
          </a:bodyPr>
          <a:lstStyle/>
          <a:p>
            <a:pPr algn="just"/>
            <a:r>
              <a:rPr lang="it-IT" sz="3000" b="1" dirty="0">
                <a:solidFill>
                  <a:srgbClr val="0000FF"/>
                </a:solidFill>
                <a:latin typeface="Times New Roman" panose="02020603050405020304" pitchFamily="18" charset="0"/>
                <a:cs typeface="Times New Roman" panose="02020603050405020304" pitchFamily="18" charset="0"/>
              </a:rPr>
              <a:t>Risultati sperimentali: valutazione del trade-off</a:t>
            </a:r>
          </a:p>
        </p:txBody>
      </p:sp>
      <p:sp>
        <p:nvSpPr>
          <p:cNvPr id="4" name="Ovale 3">
            <a:extLst>
              <a:ext uri="{FF2B5EF4-FFF2-40B4-BE49-F238E27FC236}">
                <a16:creationId xmlns:a16="http://schemas.microsoft.com/office/drawing/2014/main" id="{D9EAEB90-D999-0939-73AB-6D3E88204782}"/>
              </a:ext>
            </a:extLst>
          </p:cNvPr>
          <p:cNvSpPr/>
          <p:nvPr/>
        </p:nvSpPr>
        <p:spPr>
          <a:xfrm>
            <a:off x="2552369" y="5025225"/>
            <a:ext cx="381662" cy="383608"/>
          </a:xfrm>
          <a:prstGeom prst="ellipse">
            <a:avLst/>
          </a:prstGeom>
          <a:noFill/>
          <a:ln w="38100">
            <a:solidFill>
              <a:srgbClr val="00B05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8" name="Connettore 2 7">
            <a:extLst>
              <a:ext uri="{FF2B5EF4-FFF2-40B4-BE49-F238E27FC236}">
                <a16:creationId xmlns:a16="http://schemas.microsoft.com/office/drawing/2014/main" id="{02CCF069-8BC7-41AF-8BE0-FC8528A836D7}"/>
              </a:ext>
            </a:extLst>
          </p:cNvPr>
          <p:cNvCxnSpPr>
            <a:cxnSpLocks/>
          </p:cNvCxnSpPr>
          <p:nvPr/>
        </p:nvCxnSpPr>
        <p:spPr>
          <a:xfrm>
            <a:off x="2871077" y="5335002"/>
            <a:ext cx="419351" cy="331453"/>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76329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numero diapositiva 1">
            <a:extLst>
              <a:ext uri="{FF2B5EF4-FFF2-40B4-BE49-F238E27FC236}">
                <a16:creationId xmlns:a16="http://schemas.microsoft.com/office/drawing/2014/main" id="{C8054E58-4003-9C9D-343E-239E727EE37A}"/>
              </a:ext>
            </a:extLst>
          </p:cNvPr>
          <p:cNvSpPr>
            <a:spLocks noGrp="1"/>
          </p:cNvSpPr>
          <p:nvPr>
            <p:ph type="sldNum" sz="quarter" idx="10"/>
          </p:nvPr>
        </p:nvSpPr>
        <p:spPr/>
        <p:txBody>
          <a:bodyPr/>
          <a:lstStyle/>
          <a:p>
            <a:fld id="{AE096718-7586-4E89-9C51-4CF0EA8788A2}" type="slidenum">
              <a:rPr lang="en-US" smtClean="0">
                <a:latin typeface="Times New Roman" panose="02020603050405020304" pitchFamily="18" charset="0"/>
                <a:cs typeface="Times New Roman" panose="02020603050405020304" pitchFamily="18" charset="0"/>
              </a:rPr>
              <a:t>2</a:t>
            </a:fld>
            <a:endParaRPr lang="en-US" dirty="0">
              <a:latin typeface="Times New Roman" panose="02020603050405020304" pitchFamily="18" charset="0"/>
              <a:cs typeface="Times New Roman" panose="02020603050405020304" pitchFamily="18" charset="0"/>
            </a:endParaRPr>
          </a:p>
        </p:txBody>
      </p:sp>
      <p:sp>
        <p:nvSpPr>
          <p:cNvPr id="3" name="CasellaDiTesto 2">
            <a:extLst>
              <a:ext uri="{FF2B5EF4-FFF2-40B4-BE49-F238E27FC236}">
                <a16:creationId xmlns:a16="http://schemas.microsoft.com/office/drawing/2014/main" id="{D791F9AF-1DCC-D432-B727-1E6D55B96165}"/>
              </a:ext>
            </a:extLst>
          </p:cNvPr>
          <p:cNvSpPr txBox="1"/>
          <p:nvPr/>
        </p:nvSpPr>
        <p:spPr>
          <a:xfrm>
            <a:off x="622852" y="1497702"/>
            <a:ext cx="10946295" cy="2785378"/>
          </a:xfrm>
          <a:prstGeom prst="rect">
            <a:avLst/>
          </a:prstGeom>
          <a:noFill/>
        </p:spPr>
        <p:txBody>
          <a:bodyPr wrap="square" rtlCol="0">
            <a:spAutoFit/>
          </a:bodyPr>
          <a:lstStyle/>
          <a:p>
            <a:pPr marL="342900" indent="-342900">
              <a:buFont typeface="+mj-lt"/>
              <a:buAutoNum type="arabicPeriod"/>
            </a:pPr>
            <a:r>
              <a:rPr lang="it-IT" sz="3500" b="1" dirty="0">
                <a:latin typeface="Times New Roman" panose="02020603050405020304" pitchFamily="18" charset="0"/>
                <a:cs typeface="Times New Roman" panose="02020603050405020304" pitchFamily="18" charset="0"/>
              </a:rPr>
              <a:t> Descrizione del sistema</a:t>
            </a:r>
          </a:p>
          <a:p>
            <a:pPr marL="342900" indent="-342900">
              <a:buFont typeface="+mj-lt"/>
              <a:buAutoNum type="arabicPeriod"/>
            </a:pPr>
            <a:r>
              <a:rPr lang="it-IT" sz="3500" b="1" dirty="0">
                <a:latin typeface="Times New Roman" panose="02020603050405020304" pitchFamily="18" charset="0"/>
                <a:cs typeface="Times New Roman" panose="02020603050405020304" pitchFamily="18" charset="0"/>
              </a:rPr>
              <a:t> Architettura di controllo</a:t>
            </a:r>
          </a:p>
          <a:p>
            <a:pPr marL="342900" indent="-342900">
              <a:buFont typeface="+mj-lt"/>
              <a:buAutoNum type="arabicPeriod"/>
            </a:pPr>
            <a:r>
              <a:rPr lang="it-IT" sz="3500" b="1" dirty="0">
                <a:latin typeface="Times New Roman" panose="02020603050405020304" pitchFamily="18" charset="0"/>
                <a:cs typeface="Times New Roman" panose="02020603050405020304" pitchFamily="18" charset="0"/>
              </a:rPr>
              <a:t> Ottimizzazione bayesiana</a:t>
            </a:r>
          </a:p>
          <a:p>
            <a:pPr marL="342900" indent="-342900">
              <a:buFont typeface="+mj-lt"/>
              <a:buAutoNum type="arabicPeriod"/>
            </a:pPr>
            <a:r>
              <a:rPr lang="it-IT" sz="3500" b="1" dirty="0">
                <a:latin typeface="Times New Roman" panose="02020603050405020304" pitchFamily="18" charset="0"/>
                <a:cs typeface="Times New Roman" panose="02020603050405020304" pitchFamily="18" charset="0"/>
              </a:rPr>
              <a:t> Risultati sperimentali</a:t>
            </a:r>
          </a:p>
          <a:p>
            <a:pPr marL="342900" indent="-342900">
              <a:buFont typeface="+mj-lt"/>
              <a:buAutoNum type="arabicPeriod"/>
            </a:pPr>
            <a:r>
              <a:rPr lang="it-IT" sz="3500" b="1" dirty="0">
                <a:latin typeface="Times New Roman" panose="02020603050405020304" pitchFamily="18" charset="0"/>
                <a:cs typeface="Times New Roman" panose="02020603050405020304" pitchFamily="18" charset="0"/>
              </a:rPr>
              <a:t> Conclusione</a:t>
            </a:r>
          </a:p>
        </p:txBody>
      </p:sp>
      <p:sp>
        <p:nvSpPr>
          <p:cNvPr id="4" name="CasellaDiTesto 3">
            <a:extLst>
              <a:ext uri="{FF2B5EF4-FFF2-40B4-BE49-F238E27FC236}">
                <a16:creationId xmlns:a16="http://schemas.microsoft.com/office/drawing/2014/main" id="{829DF1DD-E019-A33E-3B58-D897F450E54B}"/>
              </a:ext>
            </a:extLst>
          </p:cNvPr>
          <p:cNvSpPr txBox="1"/>
          <p:nvPr/>
        </p:nvSpPr>
        <p:spPr>
          <a:xfrm>
            <a:off x="0" y="0"/>
            <a:ext cx="12192000" cy="1015663"/>
          </a:xfrm>
          <a:prstGeom prst="rect">
            <a:avLst/>
          </a:prstGeom>
          <a:noFill/>
        </p:spPr>
        <p:txBody>
          <a:bodyPr wrap="square" rtlCol="0">
            <a:spAutoFit/>
          </a:bodyPr>
          <a:lstStyle/>
          <a:p>
            <a:pPr algn="ctr"/>
            <a:endParaRPr lang="it-IT" sz="2000" b="1" dirty="0">
              <a:latin typeface="Times New Roman" panose="02020603050405020304" pitchFamily="18" charset="0"/>
              <a:cs typeface="Times New Roman" panose="02020603050405020304" pitchFamily="18" charset="0"/>
            </a:endParaRPr>
          </a:p>
          <a:p>
            <a:pPr algn="ctr"/>
            <a:r>
              <a:rPr lang="it-IT" sz="4000" b="1" dirty="0">
                <a:latin typeface="Times New Roman" panose="02020603050405020304" pitchFamily="18" charset="0"/>
                <a:cs typeface="Times New Roman" panose="02020603050405020304" pitchFamily="18" charset="0"/>
              </a:rPr>
              <a:t>OUTLINE</a:t>
            </a:r>
          </a:p>
        </p:txBody>
      </p:sp>
    </p:spTree>
    <p:extLst>
      <p:ext uri="{BB962C8B-B14F-4D97-AF65-F5344CB8AC3E}">
        <p14:creationId xmlns:p14="http://schemas.microsoft.com/office/powerpoint/2010/main" val="27991819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numero diapositiva 1">
            <a:extLst>
              <a:ext uri="{FF2B5EF4-FFF2-40B4-BE49-F238E27FC236}">
                <a16:creationId xmlns:a16="http://schemas.microsoft.com/office/drawing/2014/main" id="{42D77058-8AEF-4C47-A040-5A7C34B30CC0}"/>
              </a:ext>
            </a:extLst>
          </p:cNvPr>
          <p:cNvSpPr>
            <a:spLocks noGrp="1"/>
          </p:cNvSpPr>
          <p:nvPr>
            <p:ph type="sldNum" sz="quarter" idx="10"/>
          </p:nvPr>
        </p:nvSpPr>
        <p:spPr/>
        <p:txBody>
          <a:bodyPr/>
          <a:lstStyle/>
          <a:p>
            <a:fld id="{AE096718-7586-4E89-9C51-4CF0EA8788A2}" type="slidenum">
              <a:rPr lang="en-US" smtClean="0">
                <a:latin typeface="Times New Roman" panose="02020603050405020304" pitchFamily="18" charset="0"/>
                <a:cs typeface="Times New Roman" panose="02020603050405020304" pitchFamily="18" charset="0"/>
              </a:rPr>
              <a:t>20</a:t>
            </a:fld>
            <a:endParaRPr lang="en-US">
              <a:latin typeface="Times New Roman" panose="02020603050405020304" pitchFamily="18" charset="0"/>
              <a:cs typeface="Times New Roman" panose="02020603050405020304" pitchFamily="18" charset="0"/>
            </a:endParaRPr>
          </a:p>
        </p:txBody>
      </p:sp>
      <p:pic>
        <p:nvPicPr>
          <p:cNvPr id="5" name="Immagine 4" descr="Immagine che contiene testo, diagramma, linea, Piano&#10;&#10;Descrizione generata automaticamente">
            <a:extLst>
              <a:ext uri="{FF2B5EF4-FFF2-40B4-BE49-F238E27FC236}">
                <a16:creationId xmlns:a16="http://schemas.microsoft.com/office/drawing/2014/main" id="{CF607C95-0224-3C4A-F3C5-F41B9031AB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8463" y="758997"/>
            <a:ext cx="10815070" cy="5334027"/>
          </a:xfrm>
          <a:prstGeom prst="rect">
            <a:avLst/>
          </a:prstGeom>
        </p:spPr>
      </p:pic>
      <p:cxnSp>
        <p:nvCxnSpPr>
          <p:cNvPr id="6" name="Connettore 1 3">
            <a:extLst>
              <a:ext uri="{FF2B5EF4-FFF2-40B4-BE49-F238E27FC236}">
                <a16:creationId xmlns:a16="http://schemas.microsoft.com/office/drawing/2014/main" id="{2BF1011A-CCCD-791D-9AF1-42E10E3A53B8}"/>
              </a:ext>
            </a:extLst>
          </p:cNvPr>
          <p:cNvCxnSpPr/>
          <p:nvPr/>
        </p:nvCxnSpPr>
        <p:spPr>
          <a:xfrm>
            <a:off x="2985381" y="805855"/>
            <a:ext cx="0" cy="4967935"/>
          </a:xfrm>
          <a:prstGeom prst="line">
            <a:avLst/>
          </a:prstGeom>
          <a:ln w="38100">
            <a:solidFill>
              <a:schemeClr val="tx1"/>
            </a:solidFill>
            <a:prstDash val="sysDash"/>
          </a:ln>
        </p:spPr>
        <p:style>
          <a:lnRef idx="1">
            <a:schemeClr val="dk1"/>
          </a:lnRef>
          <a:fillRef idx="0">
            <a:schemeClr val="dk1"/>
          </a:fillRef>
          <a:effectRef idx="0">
            <a:schemeClr val="dk1"/>
          </a:effectRef>
          <a:fontRef idx="minor">
            <a:schemeClr val="tx1"/>
          </a:fontRef>
        </p:style>
      </p:cxnSp>
      <p:cxnSp>
        <p:nvCxnSpPr>
          <p:cNvPr id="7" name="Connettore 1 4">
            <a:extLst>
              <a:ext uri="{FF2B5EF4-FFF2-40B4-BE49-F238E27FC236}">
                <a16:creationId xmlns:a16="http://schemas.microsoft.com/office/drawing/2014/main" id="{B314A2DF-A823-0C67-27F9-C6BD02765028}"/>
              </a:ext>
            </a:extLst>
          </p:cNvPr>
          <p:cNvCxnSpPr/>
          <p:nvPr/>
        </p:nvCxnSpPr>
        <p:spPr>
          <a:xfrm>
            <a:off x="4913206" y="805854"/>
            <a:ext cx="0" cy="4967935"/>
          </a:xfrm>
          <a:prstGeom prst="line">
            <a:avLst/>
          </a:prstGeom>
          <a:ln w="38100">
            <a:solidFill>
              <a:schemeClr val="tx1"/>
            </a:solidFill>
            <a:prstDash val="sysDash"/>
          </a:ln>
        </p:spPr>
        <p:style>
          <a:lnRef idx="1">
            <a:schemeClr val="dk1"/>
          </a:lnRef>
          <a:fillRef idx="0">
            <a:schemeClr val="dk1"/>
          </a:fillRef>
          <a:effectRef idx="0">
            <a:schemeClr val="dk1"/>
          </a:effectRef>
          <a:fontRef idx="minor">
            <a:schemeClr val="tx1"/>
          </a:fontRef>
        </p:style>
      </p:cxnSp>
      <p:cxnSp>
        <p:nvCxnSpPr>
          <p:cNvPr id="8" name="Connettore 2 7">
            <a:extLst>
              <a:ext uri="{FF2B5EF4-FFF2-40B4-BE49-F238E27FC236}">
                <a16:creationId xmlns:a16="http://schemas.microsoft.com/office/drawing/2014/main" id="{FEA51FED-C3BF-A316-B4FF-69E394D17F72}"/>
              </a:ext>
            </a:extLst>
          </p:cNvPr>
          <p:cNvCxnSpPr>
            <a:cxnSpLocks/>
          </p:cNvCxnSpPr>
          <p:nvPr/>
        </p:nvCxnSpPr>
        <p:spPr>
          <a:xfrm flipH="1">
            <a:off x="3291958" y="779966"/>
            <a:ext cx="767388" cy="345850"/>
          </a:xfrm>
          <a:prstGeom prst="straightConnector1">
            <a:avLst/>
          </a:prstGeom>
          <a:ln w="38100">
            <a:solidFill>
              <a:schemeClr val="tx1"/>
            </a:solidFill>
            <a:tailEnd type="triangle"/>
          </a:ln>
        </p:spPr>
        <p:style>
          <a:lnRef idx="3">
            <a:schemeClr val="accent2"/>
          </a:lnRef>
          <a:fillRef idx="0">
            <a:schemeClr val="accent2"/>
          </a:fillRef>
          <a:effectRef idx="2">
            <a:schemeClr val="accent2"/>
          </a:effectRef>
          <a:fontRef idx="minor">
            <a:schemeClr val="tx1"/>
          </a:fontRef>
        </p:style>
      </p:cxnSp>
      <p:cxnSp>
        <p:nvCxnSpPr>
          <p:cNvPr id="9" name="Connettore 2 8">
            <a:extLst>
              <a:ext uri="{FF2B5EF4-FFF2-40B4-BE49-F238E27FC236}">
                <a16:creationId xmlns:a16="http://schemas.microsoft.com/office/drawing/2014/main" id="{941C64FF-CA92-7FB3-9236-1946CFBDC1D7}"/>
              </a:ext>
            </a:extLst>
          </p:cNvPr>
          <p:cNvCxnSpPr>
            <a:cxnSpLocks/>
          </p:cNvCxnSpPr>
          <p:nvPr/>
        </p:nvCxnSpPr>
        <p:spPr>
          <a:xfrm flipH="1">
            <a:off x="5185152" y="932306"/>
            <a:ext cx="709092" cy="345850"/>
          </a:xfrm>
          <a:prstGeom prst="straightConnector1">
            <a:avLst/>
          </a:prstGeom>
          <a:ln w="38100">
            <a:solidFill>
              <a:schemeClr val="tx1"/>
            </a:solidFill>
            <a:tailEnd type="triangle"/>
          </a:ln>
        </p:spPr>
        <p:style>
          <a:lnRef idx="3">
            <a:schemeClr val="accent2"/>
          </a:lnRef>
          <a:fillRef idx="0">
            <a:schemeClr val="accent2"/>
          </a:fillRef>
          <a:effectRef idx="2">
            <a:schemeClr val="accent2"/>
          </a:effectRef>
          <a:fontRef idx="minor">
            <a:schemeClr val="tx1"/>
          </a:fontRef>
        </p:style>
      </p:cxnSp>
      <p:cxnSp>
        <p:nvCxnSpPr>
          <p:cNvPr id="10" name="Connettore 1 8">
            <a:extLst>
              <a:ext uri="{FF2B5EF4-FFF2-40B4-BE49-F238E27FC236}">
                <a16:creationId xmlns:a16="http://schemas.microsoft.com/office/drawing/2014/main" id="{5C0E0966-410B-C1F5-0421-2EC47050FE4E}"/>
              </a:ext>
            </a:extLst>
          </p:cNvPr>
          <p:cNvCxnSpPr/>
          <p:nvPr/>
        </p:nvCxnSpPr>
        <p:spPr>
          <a:xfrm>
            <a:off x="8388459" y="805854"/>
            <a:ext cx="0" cy="4967935"/>
          </a:xfrm>
          <a:prstGeom prst="line">
            <a:avLst/>
          </a:prstGeom>
          <a:ln w="38100">
            <a:solidFill>
              <a:schemeClr val="tx1"/>
            </a:solidFill>
            <a:prstDash val="sysDash"/>
          </a:ln>
        </p:spPr>
        <p:style>
          <a:lnRef idx="1">
            <a:schemeClr val="dk1"/>
          </a:lnRef>
          <a:fillRef idx="0">
            <a:schemeClr val="dk1"/>
          </a:fillRef>
          <a:effectRef idx="0">
            <a:schemeClr val="dk1"/>
          </a:effectRef>
          <a:fontRef idx="minor">
            <a:schemeClr val="tx1"/>
          </a:fontRef>
        </p:style>
      </p:cxnSp>
      <p:cxnSp>
        <p:nvCxnSpPr>
          <p:cNvPr id="11" name="Connettore 1 9">
            <a:extLst>
              <a:ext uri="{FF2B5EF4-FFF2-40B4-BE49-F238E27FC236}">
                <a16:creationId xmlns:a16="http://schemas.microsoft.com/office/drawing/2014/main" id="{EAC37DB4-ADB5-437E-8764-5BC830E5F004}"/>
              </a:ext>
            </a:extLst>
          </p:cNvPr>
          <p:cNvCxnSpPr/>
          <p:nvPr/>
        </p:nvCxnSpPr>
        <p:spPr>
          <a:xfrm>
            <a:off x="10311755" y="805854"/>
            <a:ext cx="0" cy="4967935"/>
          </a:xfrm>
          <a:prstGeom prst="line">
            <a:avLst/>
          </a:prstGeom>
          <a:ln w="38100">
            <a:solidFill>
              <a:schemeClr val="tx1"/>
            </a:solidFill>
            <a:prstDash val="sysDash"/>
          </a:ln>
        </p:spPr>
        <p:style>
          <a:lnRef idx="1">
            <a:schemeClr val="dk1"/>
          </a:lnRef>
          <a:fillRef idx="0">
            <a:schemeClr val="dk1"/>
          </a:fillRef>
          <a:effectRef idx="0">
            <a:schemeClr val="dk1"/>
          </a:effectRef>
          <a:fontRef idx="minor">
            <a:schemeClr val="tx1"/>
          </a:fontRef>
        </p:style>
      </p:cxnSp>
      <p:cxnSp>
        <p:nvCxnSpPr>
          <p:cNvPr id="12" name="Connettore 2 11">
            <a:extLst>
              <a:ext uri="{FF2B5EF4-FFF2-40B4-BE49-F238E27FC236}">
                <a16:creationId xmlns:a16="http://schemas.microsoft.com/office/drawing/2014/main" id="{77FFED3D-24E1-08E7-E47E-ADB7D0725CEF}"/>
              </a:ext>
            </a:extLst>
          </p:cNvPr>
          <p:cNvCxnSpPr>
            <a:cxnSpLocks/>
          </p:cNvCxnSpPr>
          <p:nvPr/>
        </p:nvCxnSpPr>
        <p:spPr>
          <a:xfrm flipH="1">
            <a:off x="8841328" y="726927"/>
            <a:ext cx="661012" cy="345850"/>
          </a:xfrm>
          <a:prstGeom prst="straightConnector1">
            <a:avLst/>
          </a:prstGeom>
          <a:ln w="38100">
            <a:solidFill>
              <a:schemeClr val="tx1"/>
            </a:solidFill>
            <a:tailEnd type="triangle"/>
          </a:ln>
        </p:spPr>
        <p:style>
          <a:lnRef idx="3">
            <a:schemeClr val="accent2"/>
          </a:lnRef>
          <a:fillRef idx="0">
            <a:schemeClr val="accent2"/>
          </a:fillRef>
          <a:effectRef idx="2">
            <a:schemeClr val="accent2"/>
          </a:effectRef>
          <a:fontRef idx="minor">
            <a:schemeClr val="tx1"/>
          </a:fontRef>
        </p:style>
      </p:cxnSp>
      <p:cxnSp>
        <p:nvCxnSpPr>
          <p:cNvPr id="13" name="Connettore 2 12">
            <a:extLst>
              <a:ext uri="{FF2B5EF4-FFF2-40B4-BE49-F238E27FC236}">
                <a16:creationId xmlns:a16="http://schemas.microsoft.com/office/drawing/2014/main" id="{E4CBC991-06DC-CC1B-ECBA-0125BF3D8749}"/>
              </a:ext>
            </a:extLst>
          </p:cNvPr>
          <p:cNvCxnSpPr>
            <a:cxnSpLocks/>
          </p:cNvCxnSpPr>
          <p:nvPr/>
        </p:nvCxnSpPr>
        <p:spPr>
          <a:xfrm flipH="1">
            <a:off x="10620763" y="886907"/>
            <a:ext cx="614863" cy="371739"/>
          </a:xfrm>
          <a:prstGeom prst="straightConnector1">
            <a:avLst/>
          </a:prstGeom>
          <a:ln w="38100">
            <a:solidFill>
              <a:schemeClr val="tx1"/>
            </a:solidFill>
            <a:tailEnd type="triangle"/>
          </a:ln>
        </p:spPr>
        <p:style>
          <a:lnRef idx="3">
            <a:schemeClr val="accent2"/>
          </a:lnRef>
          <a:fillRef idx="0">
            <a:schemeClr val="accent2"/>
          </a:fillRef>
          <a:effectRef idx="2">
            <a:schemeClr val="accent2"/>
          </a:effectRef>
          <a:fontRef idx="minor">
            <a:schemeClr val="tx1"/>
          </a:fontRef>
        </p:style>
      </p:cxnSp>
      <p:cxnSp>
        <p:nvCxnSpPr>
          <p:cNvPr id="4" name="Connettore 1 3">
            <a:extLst>
              <a:ext uri="{FF2B5EF4-FFF2-40B4-BE49-F238E27FC236}">
                <a16:creationId xmlns:a16="http://schemas.microsoft.com/office/drawing/2014/main" id="{7BAF95DC-7F8E-6756-834F-1BE5B8C02E8A}"/>
              </a:ext>
            </a:extLst>
          </p:cNvPr>
          <p:cNvCxnSpPr/>
          <p:nvPr/>
        </p:nvCxnSpPr>
        <p:spPr>
          <a:xfrm>
            <a:off x="2199527" y="779966"/>
            <a:ext cx="0" cy="4967935"/>
          </a:xfrm>
          <a:prstGeom prst="line">
            <a:avLst/>
          </a:prstGeom>
          <a:ln w="38100">
            <a:solidFill>
              <a:schemeClr val="tx1"/>
            </a:solidFill>
            <a:prstDash val="sysDash"/>
          </a:ln>
        </p:spPr>
        <p:style>
          <a:lnRef idx="1">
            <a:schemeClr val="dk1"/>
          </a:lnRef>
          <a:fillRef idx="0">
            <a:schemeClr val="dk1"/>
          </a:fillRef>
          <a:effectRef idx="0">
            <a:schemeClr val="dk1"/>
          </a:effectRef>
          <a:fontRef idx="minor">
            <a:schemeClr val="tx1"/>
          </a:fontRef>
        </p:style>
      </p:cxnSp>
      <p:cxnSp>
        <p:nvCxnSpPr>
          <p:cNvPr id="14" name="Connettore 1 4">
            <a:extLst>
              <a:ext uri="{FF2B5EF4-FFF2-40B4-BE49-F238E27FC236}">
                <a16:creationId xmlns:a16="http://schemas.microsoft.com/office/drawing/2014/main" id="{69CAC5A0-B1E4-0705-F368-DA216522976F}"/>
              </a:ext>
            </a:extLst>
          </p:cNvPr>
          <p:cNvCxnSpPr/>
          <p:nvPr/>
        </p:nvCxnSpPr>
        <p:spPr>
          <a:xfrm>
            <a:off x="4127352" y="779965"/>
            <a:ext cx="0" cy="4967935"/>
          </a:xfrm>
          <a:prstGeom prst="line">
            <a:avLst/>
          </a:prstGeom>
          <a:ln w="38100">
            <a:solidFill>
              <a:schemeClr val="tx1"/>
            </a:solidFill>
            <a:prstDash val="sysDash"/>
          </a:ln>
        </p:spPr>
        <p:style>
          <a:lnRef idx="1">
            <a:schemeClr val="dk1"/>
          </a:lnRef>
          <a:fillRef idx="0">
            <a:schemeClr val="dk1"/>
          </a:fillRef>
          <a:effectRef idx="0">
            <a:schemeClr val="dk1"/>
          </a:effectRef>
          <a:fontRef idx="minor">
            <a:schemeClr val="tx1"/>
          </a:fontRef>
        </p:style>
      </p:cxnSp>
      <p:cxnSp>
        <p:nvCxnSpPr>
          <p:cNvPr id="15" name="Connettore 1 8">
            <a:extLst>
              <a:ext uri="{FF2B5EF4-FFF2-40B4-BE49-F238E27FC236}">
                <a16:creationId xmlns:a16="http://schemas.microsoft.com/office/drawing/2014/main" id="{ACBB8CF4-2BA2-62AF-157F-442DF1BCF904}"/>
              </a:ext>
            </a:extLst>
          </p:cNvPr>
          <p:cNvCxnSpPr/>
          <p:nvPr/>
        </p:nvCxnSpPr>
        <p:spPr>
          <a:xfrm>
            <a:off x="7602605" y="779965"/>
            <a:ext cx="0" cy="4967935"/>
          </a:xfrm>
          <a:prstGeom prst="line">
            <a:avLst/>
          </a:prstGeom>
          <a:ln w="38100">
            <a:solidFill>
              <a:schemeClr val="tx1"/>
            </a:solidFill>
            <a:prstDash val="sysDash"/>
          </a:ln>
        </p:spPr>
        <p:style>
          <a:lnRef idx="1">
            <a:schemeClr val="dk1"/>
          </a:lnRef>
          <a:fillRef idx="0">
            <a:schemeClr val="dk1"/>
          </a:fillRef>
          <a:effectRef idx="0">
            <a:schemeClr val="dk1"/>
          </a:effectRef>
          <a:fontRef idx="minor">
            <a:schemeClr val="tx1"/>
          </a:fontRef>
        </p:style>
      </p:cxnSp>
      <p:cxnSp>
        <p:nvCxnSpPr>
          <p:cNvPr id="16" name="Connettore 1 9">
            <a:extLst>
              <a:ext uri="{FF2B5EF4-FFF2-40B4-BE49-F238E27FC236}">
                <a16:creationId xmlns:a16="http://schemas.microsoft.com/office/drawing/2014/main" id="{B70F4163-6164-2652-6A67-BFB574065322}"/>
              </a:ext>
            </a:extLst>
          </p:cNvPr>
          <p:cNvCxnSpPr/>
          <p:nvPr/>
        </p:nvCxnSpPr>
        <p:spPr>
          <a:xfrm>
            <a:off x="9525901" y="779965"/>
            <a:ext cx="0" cy="4967935"/>
          </a:xfrm>
          <a:prstGeom prst="line">
            <a:avLst/>
          </a:prstGeom>
          <a:ln w="38100">
            <a:solidFill>
              <a:schemeClr val="tx1"/>
            </a:solidFill>
            <a:prstDash val="sysDash"/>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7" name="CasellaDiTesto 16">
                <a:extLst>
                  <a:ext uri="{FF2B5EF4-FFF2-40B4-BE49-F238E27FC236}">
                    <a16:creationId xmlns:a16="http://schemas.microsoft.com/office/drawing/2014/main" id="{9F74FC79-0233-F117-FF82-9F70044D03F5}"/>
                  </a:ext>
                </a:extLst>
              </p:cNvPr>
              <p:cNvSpPr txBox="1"/>
              <p:nvPr/>
            </p:nvSpPr>
            <p:spPr>
              <a:xfrm>
                <a:off x="219375" y="190009"/>
                <a:ext cx="11753247" cy="553998"/>
              </a:xfrm>
              <a:prstGeom prst="rect">
                <a:avLst/>
              </a:prstGeom>
              <a:noFill/>
            </p:spPr>
            <p:txBody>
              <a:bodyPr wrap="square" rtlCol="0">
                <a:spAutoFit/>
              </a:bodyPr>
              <a:lstStyle/>
              <a:p>
                <a:pPr algn="just"/>
                <a:r>
                  <a:rPr lang="it-IT" sz="3000" b="1" dirty="0">
                    <a:solidFill>
                      <a:srgbClr val="0000FF"/>
                    </a:solidFill>
                    <a:latin typeface="Times New Roman" panose="02020603050405020304" pitchFamily="18" charset="0"/>
                    <a:cs typeface="Times New Roman" panose="02020603050405020304" pitchFamily="18" charset="0"/>
                  </a:rPr>
                  <a:t>Risultati sperimentali: prova di controllo in azienda </a:t>
                </a:r>
                <a14:m>
                  <m:oMath xmlns:m="http://schemas.openxmlformats.org/officeDocument/2006/math">
                    <m:d>
                      <m:dPr>
                        <m:ctrlPr>
                          <a:rPr lang="it-IT" sz="3000" b="1" i="1" dirty="0">
                            <a:solidFill>
                              <a:srgbClr val="0000FF"/>
                            </a:solidFill>
                            <a:latin typeface="Cambria Math" panose="02040503050406030204" pitchFamily="18" charset="0"/>
                            <a:cs typeface="Times New Roman" panose="02020603050405020304" pitchFamily="18" charset="0"/>
                          </a:rPr>
                        </m:ctrlPr>
                      </m:dPr>
                      <m:e>
                        <m:r>
                          <a:rPr lang="it-IT" sz="3000" b="1" i="1" dirty="0">
                            <a:solidFill>
                              <a:srgbClr val="0000FF"/>
                            </a:solidFill>
                            <a:latin typeface="Cambria Math" panose="02040503050406030204" pitchFamily="18" charset="0"/>
                            <a:cs typeface="Times New Roman" panose="02020603050405020304" pitchFamily="18" charset="0"/>
                          </a:rPr>
                          <m:t>𝒘</m:t>
                        </m:r>
                        <m:r>
                          <a:rPr lang="it-IT" sz="3000" b="1" i="1" dirty="0">
                            <a:solidFill>
                              <a:srgbClr val="0000FF"/>
                            </a:solidFill>
                            <a:latin typeface="Cambria Math" panose="02040503050406030204" pitchFamily="18" charset="0"/>
                            <a:cs typeface="Times New Roman" panose="02020603050405020304" pitchFamily="18" charset="0"/>
                          </a:rPr>
                          <m:t>=</m:t>
                        </m:r>
                        <m:r>
                          <a:rPr lang="it-IT" sz="3000" b="1" i="1" dirty="0">
                            <a:solidFill>
                              <a:srgbClr val="0000FF"/>
                            </a:solidFill>
                            <a:latin typeface="Cambria Math" panose="02040503050406030204" pitchFamily="18" charset="0"/>
                            <a:cs typeface="Times New Roman" panose="02020603050405020304" pitchFamily="18" charset="0"/>
                          </a:rPr>
                          <m:t>𝟎</m:t>
                        </m:r>
                        <m:r>
                          <a:rPr lang="it-IT" sz="3000" b="1" i="1" dirty="0">
                            <a:solidFill>
                              <a:srgbClr val="0000FF"/>
                            </a:solidFill>
                            <a:latin typeface="Cambria Math" panose="02040503050406030204" pitchFamily="18" charset="0"/>
                            <a:cs typeface="Times New Roman" panose="02020603050405020304" pitchFamily="18" charset="0"/>
                          </a:rPr>
                          <m:t>.</m:t>
                        </m:r>
                        <m:r>
                          <a:rPr lang="it-IT" sz="3000" b="1" i="1" dirty="0">
                            <a:solidFill>
                              <a:srgbClr val="0000FF"/>
                            </a:solidFill>
                            <a:latin typeface="Cambria Math" panose="02040503050406030204" pitchFamily="18" charset="0"/>
                            <a:cs typeface="Times New Roman" panose="02020603050405020304" pitchFamily="18" charset="0"/>
                          </a:rPr>
                          <m:t>𝟐</m:t>
                        </m:r>
                      </m:e>
                    </m:d>
                  </m:oMath>
                </a14:m>
                <a:endParaRPr lang="it-IT" sz="3000" b="1" dirty="0">
                  <a:solidFill>
                    <a:srgbClr val="0000FF"/>
                  </a:solidFill>
                  <a:latin typeface="Times New Roman" panose="02020603050405020304" pitchFamily="18" charset="0"/>
                  <a:cs typeface="Times New Roman" panose="02020603050405020304" pitchFamily="18" charset="0"/>
                </a:endParaRPr>
              </a:p>
            </p:txBody>
          </p:sp>
        </mc:Choice>
        <mc:Fallback xmlns="">
          <p:sp>
            <p:nvSpPr>
              <p:cNvPr id="17" name="CasellaDiTesto 16">
                <a:extLst>
                  <a:ext uri="{FF2B5EF4-FFF2-40B4-BE49-F238E27FC236}">
                    <a16:creationId xmlns:a16="http://schemas.microsoft.com/office/drawing/2014/main" id="{9F74FC79-0233-F117-FF82-9F70044D03F5}"/>
                  </a:ext>
                </a:extLst>
              </p:cNvPr>
              <p:cNvSpPr txBox="1">
                <a:spLocks noRot="1" noChangeAspect="1" noMove="1" noResize="1" noEditPoints="1" noAdjustHandles="1" noChangeArrowheads="1" noChangeShapeType="1" noTextEdit="1"/>
              </p:cNvSpPr>
              <p:nvPr/>
            </p:nvSpPr>
            <p:spPr>
              <a:xfrm>
                <a:off x="219375" y="190009"/>
                <a:ext cx="11753247" cy="553998"/>
              </a:xfrm>
              <a:prstGeom prst="rect">
                <a:avLst/>
              </a:prstGeom>
              <a:blipFill>
                <a:blip r:embed="rId4"/>
                <a:stretch>
                  <a:fillRect l="-1188" t="-11111" b="-31111"/>
                </a:stretch>
              </a:blipFill>
            </p:spPr>
            <p:txBody>
              <a:bodyPr/>
              <a:lstStyle/>
              <a:p>
                <a:r>
                  <a:rPr lang="it-IT">
                    <a:noFill/>
                  </a:rPr>
                  <a:t> </a:t>
                </a:r>
              </a:p>
            </p:txBody>
          </p:sp>
        </mc:Fallback>
      </mc:AlternateContent>
    </p:spTree>
    <p:extLst>
      <p:ext uri="{BB962C8B-B14F-4D97-AF65-F5344CB8AC3E}">
        <p14:creationId xmlns:p14="http://schemas.microsoft.com/office/powerpoint/2010/main" val="3608180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par>
                                <p:cTn id="14" presetID="10" presetClass="entr" presetSubtype="0"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par>
                                <p:cTn id="17" presetID="10"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par>
                                <p:cTn id="20" presetID="10" presetClass="entr" presetSubtype="0" fill="hold"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par>
                                <p:cTn id="23" presetID="10" presetClass="entr" presetSubtype="0" fill="hold"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par>
                                <p:cTn id="26" presetID="10" presetClass="entr" presetSubtype="0" fill="hold" nodeType="with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500"/>
                                        <p:tgtEl>
                                          <p:spTgt spid="11"/>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fade">
                                      <p:cBhvr>
                                        <p:cTn id="33" dur="500"/>
                                        <p:tgtEl>
                                          <p:spTgt spid="8"/>
                                        </p:tgtEl>
                                      </p:cBhvr>
                                    </p:animEffect>
                                  </p:childTnLst>
                                </p:cTn>
                              </p:par>
                              <p:par>
                                <p:cTn id="34" presetID="10" presetClass="entr" presetSubtype="0" fill="hold" nodeType="withEffect">
                                  <p:stCondLst>
                                    <p:cond delay="0"/>
                                  </p:stCondLst>
                                  <p:childTnLst>
                                    <p:set>
                                      <p:cBhvr>
                                        <p:cTn id="35" dur="1" fill="hold">
                                          <p:stCondLst>
                                            <p:cond delay="0"/>
                                          </p:stCondLst>
                                        </p:cTn>
                                        <p:tgtEl>
                                          <p:spTgt spid="9"/>
                                        </p:tgtEl>
                                        <p:attrNameLst>
                                          <p:attrName>style.visibility</p:attrName>
                                        </p:attrNameLst>
                                      </p:cBhvr>
                                      <p:to>
                                        <p:strVal val="visible"/>
                                      </p:to>
                                    </p:set>
                                    <p:animEffect transition="in" filter="fade">
                                      <p:cBhvr>
                                        <p:cTn id="36" dur="500"/>
                                        <p:tgtEl>
                                          <p:spTgt spid="9"/>
                                        </p:tgtEl>
                                      </p:cBhvr>
                                    </p:animEffect>
                                  </p:childTnLst>
                                </p:cTn>
                              </p:par>
                              <p:par>
                                <p:cTn id="37" presetID="10" presetClass="entr" presetSubtype="0" fill="hold" nodeType="with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fade">
                                      <p:cBhvr>
                                        <p:cTn id="39" dur="500"/>
                                        <p:tgtEl>
                                          <p:spTgt spid="12"/>
                                        </p:tgtEl>
                                      </p:cBhvr>
                                    </p:animEffect>
                                  </p:childTnLst>
                                </p:cTn>
                              </p:par>
                              <p:par>
                                <p:cTn id="40" presetID="10" presetClass="entr" presetSubtype="0" fill="hold" nodeType="with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numero diapositiva 1">
            <a:extLst>
              <a:ext uri="{FF2B5EF4-FFF2-40B4-BE49-F238E27FC236}">
                <a16:creationId xmlns:a16="http://schemas.microsoft.com/office/drawing/2014/main" id="{C8054E58-4003-9C9D-343E-239E727EE37A}"/>
              </a:ext>
            </a:extLst>
          </p:cNvPr>
          <p:cNvSpPr>
            <a:spLocks noGrp="1"/>
          </p:cNvSpPr>
          <p:nvPr>
            <p:ph type="sldNum" sz="quarter" idx="10"/>
          </p:nvPr>
        </p:nvSpPr>
        <p:spPr/>
        <p:txBody>
          <a:bodyPr/>
          <a:lstStyle/>
          <a:p>
            <a:fld id="{AE096718-7586-4E89-9C51-4CF0EA8788A2}" type="slidenum">
              <a:rPr lang="en-US" smtClean="0">
                <a:latin typeface="Times New Roman" panose="02020603050405020304" pitchFamily="18" charset="0"/>
                <a:cs typeface="Times New Roman" panose="02020603050405020304" pitchFamily="18" charset="0"/>
              </a:rPr>
              <a:t>21</a:t>
            </a:fld>
            <a:endParaRPr lang="en-US" dirty="0">
              <a:latin typeface="Times New Roman" panose="02020603050405020304" pitchFamily="18" charset="0"/>
              <a:cs typeface="Times New Roman" panose="02020603050405020304" pitchFamily="18" charset="0"/>
            </a:endParaRPr>
          </a:p>
        </p:txBody>
      </p:sp>
      <p:sp>
        <p:nvSpPr>
          <p:cNvPr id="3" name="CasellaDiTesto 2">
            <a:extLst>
              <a:ext uri="{FF2B5EF4-FFF2-40B4-BE49-F238E27FC236}">
                <a16:creationId xmlns:a16="http://schemas.microsoft.com/office/drawing/2014/main" id="{D791F9AF-1DCC-D432-B727-1E6D55B96165}"/>
              </a:ext>
            </a:extLst>
          </p:cNvPr>
          <p:cNvSpPr txBox="1"/>
          <p:nvPr/>
        </p:nvSpPr>
        <p:spPr>
          <a:xfrm>
            <a:off x="622852" y="1497702"/>
            <a:ext cx="10946295" cy="2785378"/>
          </a:xfrm>
          <a:prstGeom prst="rect">
            <a:avLst/>
          </a:prstGeom>
          <a:noFill/>
        </p:spPr>
        <p:txBody>
          <a:bodyPr wrap="square" rtlCol="0">
            <a:spAutoFit/>
          </a:bodyPr>
          <a:lstStyle/>
          <a:p>
            <a:pPr marL="342900" indent="-342900">
              <a:buFont typeface="+mj-lt"/>
              <a:buAutoNum type="arabicPeriod"/>
            </a:pPr>
            <a:r>
              <a:rPr lang="it-IT" sz="3500" b="1" dirty="0">
                <a:solidFill>
                  <a:srgbClr val="BBC0C0"/>
                </a:solidFill>
                <a:latin typeface="Times New Roman" panose="02020603050405020304" pitchFamily="18" charset="0"/>
                <a:cs typeface="Times New Roman" panose="02020603050405020304" pitchFamily="18" charset="0"/>
              </a:rPr>
              <a:t> Descrizione del sistema</a:t>
            </a:r>
          </a:p>
          <a:p>
            <a:pPr marL="342900" indent="-342900">
              <a:buFont typeface="+mj-lt"/>
              <a:buAutoNum type="arabicPeriod"/>
            </a:pPr>
            <a:r>
              <a:rPr lang="it-IT" sz="3500" b="1" dirty="0">
                <a:solidFill>
                  <a:srgbClr val="BBC0C0"/>
                </a:solidFill>
                <a:latin typeface="Times New Roman" panose="02020603050405020304" pitchFamily="18" charset="0"/>
                <a:cs typeface="Times New Roman" panose="02020603050405020304" pitchFamily="18" charset="0"/>
              </a:rPr>
              <a:t> Architettura di controllo</a:t>
            </a:r>
          </a:p>
          <a:p>
            <a:pPr marL="342900" indent="-342900">
              <a:buFont typeface="+mj-lt"/>
              <a:buAutoNum type="arabicPeriod"/>
            </a:pPr>
            <a:r>
              <a:rPr lang="it-IT" sz="3500" b="1" dirty="0">
                <a:solidFill>
                  <a:srgbClr val="BBC0C0"/>
                </a:solidFill>
                <a:latin typeface="Times New Roman" panose="02020603050405020304" pitchFamily="18" charset="0"/>
                <a:cs typeface="Times New Roman" panose="02020603050405020304" pitchFamily="18" charset="0"/>
              </a:rPr>
              <a:t> Ottimizzazione bayesiana</a:t>
            </a:r>
          </a:p>
          <a:p>
            <a:pPr marL="342900" indent="-342900">
              <a:buFont typeface="+mj-lt"/>
              <a:buAutoNum type="arabicPeriod"/>
            </a:pPr>
            <a:r>
              <a:rPr lang="it-IT" sz="3500" b="1" dirty="0">
                <a:solidFill>
                  <a:srgbClr val="BBC0C0"/>
                </a:solidFill>
                <a:latin typeface="Times New Roman" panose="02020603050405020304" pitchFamily="18" charset="0"/>
                <a:cs typeface="Times New Roman" panose="02020603050405020304" pitchFamily="18" charset="0"/>
              </a:rPr>
              <a:t> Risultati sperimentali</a:t>
            </a:r>
          </a:p>
          <a:p>
            <a:pPr marL="342900" indent="-342900">
              <a:buFont typeface="+mj-lt"/>
              <a:buAutoNum type="arabicPeriod"/>
            </a:pPr>
            <a:r>
              <a:rPr lang="it-IT" sz="3500" b="1" dirty="0">
                <a:latin typeface="Times New Roman" panose="02020603050405020304" pitchFamily="18" charset="0"/>
                <a:cs typeface="Times New Roman" panose="02020603050405020304" pitchFamily="18" charset="0"/>
              </a:rPr>
              <a:t> Conclusione</a:t>
            </a:r>
          </a:p>
        </p:txBody>
      </p:sp>
      <p:sp>
        <p:nvSpPr>
          <p:cNvPr id="4" name="CasellaDiTesto 3">
            <a:extLst>
              <a:ext uri="{FF2B5EF4-FFF2-40B4-BE49-F238E27FC236}">
                <a16:creationId xmlns:a16="http://schemas.microsoft.com/office/drawing/2014/main" id="{829DF1DD-E019-A33E-3B58-D897F450E54B}"/>
              </a:ext>
            </a:extLst>
          </p:cNvPr>
          <p:cNvSpPr txBox="1"/>
          <p:nvPr/>
        </p:nvSpPr>
        <p:spPr>
          <a:xfrm>
            <a:off x="0" y="0"/>
            <a:ext cx="12192000" cy="1015663"/>
          </a:xfrm>
          <a:prstGeom prst="rect">
            <a:avLst/>
          </a:prstGeom>
          <a:noFill/>
        </p:spPr>
        <p:txBody>
          <a:bodyPr wrap="square" rtlCol="0">
            <a:spAutoFit/>
          </a:bodyPr>
          <a:lstStyle/>
          <a:p>
            <a:pPr algn="ctr"/>
            <a:endParaRPr lang="it-IT" sz="2000" b="1" dirty="0">
              <a:latin typeface="Times New Roman" panose="02020603050405020304" pitchFamily="18" charset="0"/>
              <a:cs typeface="Times New Roman" panose="02020603050405020304" pitchFamily="18" charset="0"/>
            </a:endParaRPr>
          </a:p>
          <a:p>
            <a:pPr algn="ctr"/>
            <a:r>
              <a:rPr lang="it-IT" sz="4000" b="1" dirty="0">
                <a:latin typeface="Times New Roman" panose="02020603050405020304" pitchFamily="18" charset="0"/>
                <a:cs typeface="Times New Roman" panose="02020603050405020304" pitchFamily="18" charset="0"/>
              </a:rPr>
              <a:t>OUTLINE</a:t>
            </a:r>
          </a:p>
        </p:txBody>
      </p:sp>
    </p:spTree>
    <p:extLst>
      <p:ext uri="{BB962C8B-B14F-4D97-AF65-F5344CB8AC3E}">
        <p14:creationId xmlns:p14="http://schemas.microsoft.com/office/powerpoint/2010/main" val="39507304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numero diapositiva 1">
            <a:extLst>
              <a:ext uri="{FF2B5EF4-FFF2-40B4-BE49-F238E27FC236}">
                <a16:creationId xmlns:a16="http://schemas.microsoft.com/office/drawing/2014/main" id="{8C34E30C-DE66-7456-2D6E-FDD3ABBE533A}"/>
              </a:ext>
            </a:extLst>
          </p:cNvPr>
          <p:cNvSpPr>
            <a:spLocks noGrp="1"/>
          </p:cNvSpPr>
          <p:nvPr>
            <p:ph type="sldNum" sz="quarter" idx="10"/>
          </p:nvPr>
        </p:nvSpPr>
        <p:spPr/>
        <p:txBody>
          <a:bodyPr/>
          <a:lstStyle/>
          <a:p>
            <a:fld id="{AE096718-7586-4E89-9C51-4CF0EA8788A2}" type="slidenum">
              <a:rPr lang="en-US" smtClean="0">
                <a:latin typeface="Times New Roman" panose="02020603050405020304" pitchFamily="18" charset="0"/>
                <a:cs typeface="Times New Roman" panose="02020603050405020304" pitchFamily="18" charset="0"/>
              </a:rPr>
              <a:t>22</a:t>
            </a:fld>
            <a:endParaRPr lang="en-US">
              <a:latin typeface="Times New Roman" panose="02020603050405020304" pitchFamily="18" charset="0"/>
              <a:cs typeface="Times New Roman" panose="02020603050405020304" pitchFamily="18" charset="0"/>
            </a:endParaRPr>
          </a:p>
        </p:txBody>
      </p:sp>
      <p:sp>
        <p:nvSpPr>
          <p:cNvPr id="4" name="CasellaDiTesto 3">
            <a:extLst>
              <a:ext uri="{FF2B5EF4-FFF2-40B4-BE49-F238E27FC236}">
                <a16:creationId xmlns:a16="http://schemas.microsoft.com/office/drawing/2014/main" id="{48B07BF2-7330-13D0-6A2B-AA6E55BBE208}"/>
              </a:ext>
            </a:extLst>
          </p:cNvPr>
          <p:cNvSpPr txBox="1"/>
          <p:nvPr/>
        </p:nvSpPr>
        <p:spPr>
          <a:xfrm>
            <a:off x="378041" y="1074509"/>
            <a:ext cx="11435913" cy="4708981"/>
          </a:xfrm>
          <a:prstGeom prst="rect">
            <a:avLst/>
          </a:prstGeom>
          <a:noFill/>
        </p:spPr>
        <p:txBody>
          <a:bodyPr wrap="square" rtlCol="0">
            <a:spAutoFit/>
          </a:bodyPr>
          <a:lstStyle/>
          <a:p>
            <a:pPr marL="342900" indent="-342900" algn="just">
              <a:buFont typeface="Arial" panose="020B0604020202020204" pitchFamily="34" charset="0"/>
              <a:buChar char="•"/>
            </a:pPr>
            <a:r>
              <a:rPr lang="it-IT" sz="2500" dirty="0">
                <a:latin typeface="Times New Roman" panose="02020603050405020304" pitchFamily="18" charset="0"/>
                <a:cs typeface="Times New Roman" panose="02020603050405020304" pitchFamily="18" charset="0"/>
              </a:rPr>
              <a:t>Per poter controllare il forno è stata implementata una strategia EOMPCT;</a:t>
            </a:r>
          </a:p>
          <a:p>
            <a:pPr marL="342900" indent="-342900" algn="just">
              <a:buFont typeface="Arial" panose="020B0604020202020204" pitchFamily="34" charset="0"/>
              <a:buChar char="•"/>
            </a:pPr>
            <a:endParaRPr lang="it-IT" sz="25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it-IT" sz="2500" dirty="0">
                <a:latin typeface="Times New Roman" panose="02020603050405020304" pitchFamily="18" charset="0"/>
                <a:cs typeface="Times New Roman" panose="02020603050405020304" pitchFamily="18" charset="0"/>
              </a:rPr>
              <a:t>Il controllore EOMPCT consta di alcuni </a:t>
            </a:r>
            <a:r>
              <a:rPr lang="it-IT" sz="2500" dirty="0" err="1">
                <a:latin typeface="Times New Roman" panose="02020603050405020304" pitchFamily="18" charset="0"/>
                <a:cs typeface="Times New Roman" panose="02020603050405020304" pitchFamily="18" charset="0"/>
              </a:rPr>
              <a:t>iperparametri</a:t>
            </a:r>
            <a:r>
              <a:rPr lang="it-IT" sz="2500" dirty="0">
                <a:latin typeface="Times New Roman" panose="02020603050405020304" pitchFamily="18" charset="0"/>
                <a:cs typeface="Times New Roman" panose="02020603050405020304" pitchFamily="18" charset="0"/>
              </a:rPr>
              <a:t> da </a:t>
            </a:r>
            <a:r>
              <a:rPr lang="it-IT" sz="2500" dirty="0" err="1">
                <a:latin typeface="Times New Roman" panose="02020603050405020304" pitchFamily="18" charset="0"/>
                <a:cs typeface="Times New Roman" panose="02020603050405020304" pitchFamily="18" charset="0"/>
              </a:rPr>
              <a:t>tunare</a:t>
            </a:r>
            <a:r>
              <a:rPr lang="it-IT" sz="2500" dirty="0">
                <a:latin typeface="Times New Roman" panose="02020603050405020304" pitchFamily="18" charset="0"/>
                <a:cs typeface="Times New Roman" panose="02020603050405020304" pitchFamily="18" charset="0"/>
              </a:rPr>
              <a:t> opportunamente; il tuning degli </a:t>
            </a:r>
            <a:r>
              <a:rPr lang="it-IT" sz="2500" dirty="0" err="1">
                <a:latin typeface="Times New Roman" panose="02020603050405020304" pitchFamily="18" charset="0"/>
                <a:cs typeface="Times New Roman" panose="02020603050405020304" pitchFamily="18" charset="0"/>
              </a:rPr>
              <a:t>iperparametri</a:t>
            </a:r>
            <a:r>
              <a:rPr lang="it-IT" sz="2500" dirty="0">
                <a:latin typeface="Times New Roman" panose="02020603050405020304" pitchFamily="18" charset="0"/>
                <a:cs typeface="Times New Roman" panose="02020603050405020304" pitchFamily="18" charset="0"/>
              </a:rPr>
              <a:t> riflette gli obiettivi del controllo;</a:t>
            </a:r>
          </a:p>
          <a:p>
            <a:pPr marL="342900" indent="-342900" algn="just">
              <a:buFont typeface="Arial" panose="020B0604020202020204" pitchFamily="34" charset="0"/>
              <a:buChar char="•"/>
            </a:pPr>
            <a:endParaRPr lang="it-IT" sz="25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it-IT" sz="2500" dirty="0">
                <a:latin typeface="Times New Roman" panose="02020603050405020304" pitchFamily="18" charset="0"/>
                <a:cs typeface="Times New Roman" panose="02020603050405020304" pitchFamily="18" charset="0"/>
              </a:rPr>
              <a:t>Per </a:t>
            </a:r>
            <a:r>
              <a:rPr lang="it-IT" sz="2500" dirty="0" err="1">
                <a:latin typeface="Times New Roman" panose="02020603050405020304" pitchFamily="18" charset="0"/>
                <a:cs typeface="Times New Roman" panose="02020603050405020304" pitchFamily="18" charset="0"/>
              </a:rPr>
              <a:t>tunare</a:t>
            </a:r>
            <a:r>
              <a:rPr lang="it-IT" sz="2500" dirty="0">
                <a:latin typeface="Times New Roman" panose="02020603050405020304" pitchFamily="18" charset="0"/>
                <a:cs typeface="Times New Roman" panose="02020603050405020304" pitchFamily="18" charset="0"/>
              </a:rPr>
              <a:t> gli </a:t>
            </a:r>
            <a:r>
              <a:rPr lang="it-IT" sz="2500" dirty="0" err="1">
                <a:latin typeface="Times New Roman" panose="02020603050405020304" pitchFamily="18" charset="0"/>
                <a:cs typeface="Times New Roman" panose="02020603050405020304" pitchFamily="18" charset="0"/>
              </a:rPr>
              <a:t>iperparametri</a:t>
            </a:r>
            <a:r>
              <a:rPr lang="it-IT" sz="2500" dirty="0">
                <a:latin typeface="Times New Roman" panose="02020603050405020304" pitchFamily="18" charset="0"/>
                <a:cs typeface="Times New Roman" panose="02020603050405020304" pitchFamily="18" charset="0"/>
              </a:rPr>
              <a:t> è stata utilizzata la tecnica </a:t>
            </a:r>
            <a:r>
              <a:rPr lang="it-IT" sz="2500" dirty="0" err="1">
                <a:latin typeface="Times New Roman" panose="02020603050405020304" pitchFamily="18" charset="0"/>
                <a:cs typeface="Times New Roman" panose="02020603050405020304" pitchFamily="18" charset="0"/>
              </a:rPr>
              <a:t>di ottimizzazione bayesiana;</a:t>
            </a:r>
            <a:endParaRPr lang="it-IT" sz="25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endParaRPr lang="it-IT" sz="25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it-IT" sz="2500" dirty="0">
                <a:latin typeface="Times New Roman" panose="02020603050405020304" pitchFamily="18" charset="0"/>
                <a:cs typeface="Times New Roman" panose="02020603050405020304" pitchFamily="18" charset="0"/>
              </a:rPr>
              <a:t>La configurazione ottima degli </a:t>
            </a:r>
            <a:r>
              <a:rPr lang="it-IT" sz="2500" dirty="0" err="1">
                <a:latin typeface="Times New Roman" panose="02020603050405020304" pitchFamily="18" charset="0"/>
                <a:cs typeface="Times New Roman" panose="02020603050405020304" pitchFamily="18" charset="0"/>
              </a:rPr>
              <a:t>iperparametri</a:t>
            </a:r>
            <a:r>
              <a:rPr lang="it-IT" sz="2500" dirty="0">
                <a:latin typeface="Times New Roman" panose="02020603050405020304" pitchFamily="18" charset="0"/>
                <a:cs typeface="Times New Roman" panose="02020603050405020304" pitchFamily="18" charset="0"/>
              </a:rPr>
              <a:t> è stata ricavata in fase di simulazione effettuando un controllo EOMPCT sul modello del forno;</a:t>
            </a:r>
          </a:p>
          <a:p>
            <a:pPr marL="342900" indent="-342900" algn="just">
              <a:buFont typeface="Arial" panose="020B0604020202020204" pitchFamily="34" charset="0"/>
              <a:buChar char="•"/>
            </a:pPr>
            <a:endParaRPr lang="it-IT" sz="25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it-IT" sz="2500" dirty="0">
                <a:latin typeface="Times New Roman" panose="02020603050405020304" pitchFamily="18" charset="0"/>
                <a:cs typeface="Times New Roman" panose="02020603050405020304" pitchFamily="18" charset="0"/>
              </a:rPr>
              <a:t>I risultati sperimentali condotti in azienda portano a concludere che gli </a:t>
            </a:r>
            <a:r>
              <a:rPr lang="it-IT" sz="2500" dirty="0" err="1">
                <a:latin typeface="Times New Roman" panose="02020603050405020304" pitchFamily="18" charset="0"/>
                <a:cs typeface="Times New Roman" panose="02020603050405020304" pitchFamily="18" charset="0"/>
              </a:rPr>
              <a:t>iperparametri</a:t>
            </a:r>
            <a:r>
              <a:rPr lang="it-IT" sz="2500" dirty="0">
                <a:latin typeface="Times New Roman" panose="02020603050405020304" pitchFamily="18" charset="0"/>
                <a:cs typeface="Times New Roman" panose="02020603050405020304" pitchFamily="18" charset="0"/>
              </a:rPr>
              <a:t> trovati in fase di simulazione sono ottimi rispetto alla funzione di costo scelta.</a:t>
            </a:r>
          </a:p>
        </p:txBody>
      </p:sp>
      <p:sp>
        <p:nvSpPr>
          <p:cNvPr id="5" name="CasellaDiTesto 4">
            <a:extLst>
              <a:ext uri="{FF2B5EF4-FFF2-40B4-BE49-F238E27FC236}">
                <a16:creationId xmlns:a16="http://schemas.microsoft.com/office/drawing/2014/main" id="{41CA27F0-1371-D8B0-215A-D19F7C7BEC50}"/>
              </a:ext>
            </a:extLst>
          </p:cNvPr>
          <p:cNvSpPr txBox="1"/>
          <p:nvPr/>
        </p:nvSpPr>
        <p:spPr>
          <a:xfrm>
            <a:off x="219375" y="190009"/>
            <a:ext cx="11753247" cy="553998"/>
          </a:xfrm>
          <a:prstGeom prst="rect">
            <a:avLst/>
          </a:prstGeom>
          <a:noFill/>
        </p:spPr>
        <p:txBody>
          <a:bodyPr wrap="square" rtlCol="0">
            <a:spAutoFit/>
          </a:bodyPr>
          <a:lstStyle/>
          <a:p>
            <a:pPr algn="just"/>
            <a:r>
              <a:rPr lang="it-IT" sz="3000" b="1" dirty="0">
                <a:solidFill>
                  <a:srgbClr val="0000FF"/>
                </a:solidFill>
                <a:latin typeface="Times New Roman" panose="02020603050405020304" pitchFamily="18" charset="0"/>
                <a:cs typeface="Times New Roman" panose="02020603050405020304" pitchFamily="18" charset="0"/>
              </a:rPr>
              <a:t>Conclusione: discussione finale</a:t>
            </a:r>
          </a:p>
        </p:txBody>
      </p:sp>
    </p:spTree>
    <p:extLst>
      <p:ext uri="{BB962C8B-B14F-4D97-AF65-F5344CB8AC3E}">
        <p14:creationId xmlns:p14="http://schemas.microsoft.com/office/powerpoint/2010/main" val="1661695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 calcmode="lin" valueType="num">
                                      <p:cBhvr additive="base">
                                        <p:cTn id="13" dur="500" fill="hold"/>
                                        <p:tgtEl>
                                          <p:spTgt spid="4">
                                            <p:txEl>
                                              <p:pRg st="2" end="2"/>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4">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anim calcmode="lin" valueType="num">
                                      <p:cBhvr additive="base">
                                        <p:cTn id="19" dur="500" fill="hold"/>
                                        <p:tgtEl>
                                          <p:spTgt spid="4">
                                            <p:txEl>
                                              <p:pRg st="4" end="4"/>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4">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anim calcmode="lin" valueType="num">
                                      <p:cBhvr additive="base">
                                        <p:cTn id="25" dur="500" fill="hold"/>
                                        <p:tgtEl>
                                          <p:spTgt spid="4">
                                            <p:txEl>
                                              <p:pRg st="6" end="6"/>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4">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4">
                                            <p:txEl>
                                              <p:pRg st="8" end="8"/>
                                            </p:txEl>
                                          </p:spTgt>
                                        </p:tgtEl>
                                        <p:attrNameLst>
                                          <p:attrName>style.visibility</p:attrName>
                                        </p:attrNameLst>
                                      </p:cBhvr>
                                      <p:to>
                                        <p:strVal val="visible"/>
                                      </p:to>
                                    </p:set>
                                    <p:anim calcmode="lin" valueType="num">
                                      <p:cBhvr additive="base">
                                        <p:cTn id="31" dur="500" fill="hold"/>
                                        <p:tgtEl>
                                          <p:spTgt spid="4">
                                            <p:txEl>
                                              <p:pRg st="8" end="8"/>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4">
                                            <p:txEl>
                                              <p:pRg st="8" end="8"/>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C018FDA7-3299-43E2-BA7E-577B9555CE83}"/>
              </a:ext>
            </a:extLst>
          </p:cNvPr>
          <p:cNvSpPr>
            <a:spLocks noGrp="1"/>
          </p:cNvSpPr>
          <p:nvPr>
            <p:ph type="sldNum" sz="quarter" idx="4294967295"/>
          </p:nvPr>
        </p:nvSpPr>
        <p:spPr>
          <a:xfrm>
            <a:off x="944880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E096718-7586-4E89-9C51-4CF0EA8788A2}" type="slidenum">
              <a:rPr kumimoji="0" lang="en-US" sz="1200" b="0" i="0" u="none" strike="noStrike" kern="1200" cap="none" spc="0" normalizeH="0" baseline="0" noProof="0" smtClean="0">
                <a:ln>
                  <a:noFill/>
                </a:ln>
                <a:solidFill>
                  <a:prstClr val="black">
                    <a:tint val="75000"/>
                  </a:prstClr>
                </a:solidFill>
                <a:effectLst/>
                <a:uLnTx/>
                <a:uFillTx/>
                <a:latin typeface="Times New Roman" panose="02020603050405020304" pitchFamily="18" charset="0"/>
                <a:cs typeface="Times New Roman" panose="02020603050405020304" pitchFamily="18" charset="0"/>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dirty="0">
              <a:ln>
                <a:noFill/>
              </a:ln>
              <a:solidFill>
                <a:prstClr val="black">
                  <a:tint val="75000"/>
                </a:prstClr>
              </a:solidFill>
              <a:effectLst/>
              <a:uLnTx/>
              <a:uFillTx/>
              <a:latin typeface="Times New Roman" panose="02020603050405020304" pitchFamily="18" charset="0"/>
              <a:cs typeface="Times New Roman" panose="02020603050405020304" pitchFamily="18" charset="0"/>
            </a:endParaRPr>
          </a:p>
        </p:txBody>
      </p:sp>
      <p:sp>
        <p:nvSpPr>
          <p:cNvPr id="2" name="CasellaDiTesto 1">
            <a:extLst>
              <a:ext uri="{FF2B5EF4-FFF2-40B4-BE49-F238E27FC236}">
                <a16:creationId xmlns:a16="http://schemas.microsoft.com/office/drawing/2014/main" id="{992CEAD8-3CC4-3273-19AD-16E98BBC318E}"/>
              </a:ext>
            </a:extLst>
          </p:cNvPr>
          <p:cNvSpPr txBox="1"/>
          <p:nvPr/>
        </p:nvSpPr>
        <p:spPr>
          <a:xfrm>
            <a:off x="255226" y="3075057"/>
            <a:ext cx="7769506" cy="707886"/>
          </a:xfrm>
          <a:prstGeom prst="rect">
            <a:avLst/>
          </a:prstGeom>
          <a:noFill/>
        </p:spPr>
        <p:txBody>
          <a:bodyPr wrap="square">
            <a:spAutoFit/>
          </a:bodyPr>
          <a:lstStyle/>
          <a:p>
            <a:pPr algn="ctr"/>
            <a:r>
              <a:rPr lang="it-IT" sz="4000" b="1" dirty="0">
                <a:solidFill>
                  <a:schemeClr val="bg1"/>
                </a:solidFill>
                <a:effectLst/>
                <a:latin typeface="Times New Roman" panose="02020603050405020304" pitchFamily="18" charset="0"/>
                <a:cs typeface="Times New Roman" panose="02020603050405020304" pitchFamily="18" charset="0"/>
              </a:rPr>
              <a:t>Grazie per l’attenzione</a:t>
            </a:r>
            <a:endParaRPr lang="it-IT" sz="4000" b="1"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151781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numero diapositiva 1">
            <a:extLst>
              <a:ext uri="{FF2B5EF4-FFF2-40B4-BE49-F238E27FC236}">
                <a16:creationId xmlns:a16="http://schemas.microsoft.com/office/drawing/2014/main" id="{A6946E03-391B-D01E-38F8-893D8F92BB55}"/>
              </a:ext>
            </a:extLst>
          </p:cNvPr>
          <p:cNvSpPr>
            <a:spLocks noGrp="1"/>
          </p:cNvSpPr>
          <p:nvPr>
            <p:ph type="sldNum" sz="quarter" idx="10"/>
          </p:nvPr>
        </p:nvSpPr>
        <p:spPr/>
        <p:txBody>
          <a:bodyPr/>
          <a:lstStyle/>
          <a:p>
            <a:fld id="{AE096718-7586-4E89-9C51-4CF0EA8788A2}" type="slidenum">
              <a:rPr lang="en-US" smtClean="0">
                <a:latin typeface="Times New Roman" panose="02020603050405020304" pitchFamily="18" charset="0"/>
                <a:cs typeface="Times New Roman" panose="02020603050405020304" pitchFamily="18" charset="0"/>
              </a:rPr>
              <a:t>24</a:t>
            </a:fld>
            <a:endParaRPr lang="en-US">
              <a:latin typeface="Times New Roman" panose="02020603050405020304" pitchFamily="18" charset="0"/>
              <a:cs typeface="Times New Roman" panose="02020603050405020304" pitchFamily="18" charset="0"/>
            </a:endParaRPr>
          </a:p>
        </p:txBody>
      </p:sp>
      <p:sp>
        <p:nvSpPr>
          <p:cNvPr id="3" name="CasellaDiTesto 2">
            <a:extLst>
              <a:ext uri="{FF2B5EF4-FFF2-40B4-BE49-F238E27FC236}">
                <a16:creationId xmlns:a16="http://schemas.microsoft.com/office/drawing/2014/main" id="{4B52A709-6DE5-9DFE-EEAC-08D62A4F87DF}"/>
              </a:ext>
            </a:extLst>
          </p:cNvPr>
          <p:cNvSpPr txBox="1"/>
          <p:nvPr/>
        </p:nvSpPr>
        <p:spPr>
          <a:xfrm>
            <a:off x="4251434" y="2567226"/>
            <a:ext cx="3689131" cy="861774"/>
          </a:xfrm>
          <a:prstGeom prst="rect">
            <a:avLst/>
          </a:prstGeom>
          <a:noFill/>
        </p:spPr>
        <p:txBody>
          <a:bodyPr wrap="square" rtlCol="0">
            <a:spAutoFit/>
          </a:bodyPr>
          <a:lstStyle/>
          <a:p>
            <a:r>
              <a:rPr lang="it-IT" sz="5000" dirty="0">
                <a:latin typeface="Times New Roman" panose="02020603050405020304" pitchFamily="18" charset="0"/>
                <a:cs typeface="Times New Roman" panose="02020603050405020304" pitchFamily="18" charset="0"/>
              </a:rPr>
              <a:t>APPENDICE</a:t>
            </a:r>
          </a:p>
        </p:txBody>
      </p:sp>
    </p:spTree>
    <p:extLst>
      <p:ext uri="{BB962C8B-B14F-4D97-AF65-F5344CB8AC3E}">
        <p14:creationId xmlns:p14="http://schemas.microsoft.com/office/powerpoint/2010/main" val="922211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C66A72-87DC-6AF2-730C-F8EAF3A2D272}"/>
            </a:ext>
          </a:extLst>
        </p:cNvPr>
        <p:cNvGrpSpPr/>
        <p:nvPr/>
      </p:nvGrpSpPr>
      <p:grpSpPr>
        <a:xfrm>
          <a:off x="0" y="0"/>
          <a:ext cx="0" cy="0"/>
          <a:chOff x="0" y="0"/>
          <a:chExt cx="0" cy="0"/>
        </a:xfrm>
      </p:grpSpPr>
      <p:sp>
        <p:nvSpPr>
          <p:cNvPr id="2" name="Segnaposto numero diapositiva 1">
            <a:extLst>
              <a:ext uri="{FF2B5EF4-FFF2-40B4-BE49-F238E27FC236}">
                <a16:creationId xmlns:a16="http://schemas.microsoft.com/office/drawing/2014/main" id="{4F3020FE-F9EA-75BE-1BAF-CF4AC3E1452E}"/>
              </a:ext>
            </a:extLst>
          </p:cNvPr>
          <p:cNvSpPr>
            <a:spLocks noGrp="1"/>
          </p:cNvSpPr>
          <p:nvPr>
            <p:ph type="sldNum" sz="quarter" idx="10"/>
          </p:nvPr>
        </p:nvSpPr>
        <p:spPr/>
        <p:txBody>
          <a:bodyPr/>
          <a:lstStyle/>
          <a:p>
            <a:fld id="{AE096718-7586-4E89-9C51-4CF0EA8788A2}" type="slidenum">
              <a:rPr lang="en-US" smtClean="0">
                <a:latin typeface="Times New Roman" panose="02020603050405020304" pitchFamily="18" charset="0"/>
                <a:cs typeface="Times New Roman" panose="02020603050405020304" pitchFamily="18" charset="0"/>
              </a:rPr>
              <a:t>25</a:t>
            </a:fld>
            <a:endParaRPr lang="en-US" dirty="0">
              <a:latin typeface="Times New Roman" panose="02020603050405020304" pitchFamily="18" charset="0"/>
              <a:cs typeface="Times New Roman" panose="02020603050405020304" pitchFamily="18" charset="0"/>
            </a:endParaRPr>
          </a:p>
        </p:txBody>
      </p:sp>
      <p:pic>
        <p:nvPicPr>
          <p:cNvPr id="6" name="Immagine 5" descr="Immagine che contiene diagramma, cerchio, linea, testo&#10;&#10;Descrizione generata automaticamente">
            <a:extLst>
              <a:ext uri="{FF2B5EF4-FFF2-40B4-BE49-F238E27FC236}">
                <a16:creationId xmlns:a16="http://schemas.microsoft.com/office/drawing/2014/main" id="{29774E5C-A723-59E7-4B96-2162E0D096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55859" y="1636624"/>
            <a:ext cx="6280276" cy="4345197"/>
          </a:xfrm>
          <a:prstGeom prst="rect">
            <a:avLst/>
          </a:prstGeom>
        </p:spPr>
      </p:pic>
      <p:sp>
        <p:nvSpPr>
          <p:cNvPr id="3" name="CasellaDiTesto 2">
            <a:extLst>
              <a:ext uri="{FF2B5EF4-FFF2-40B4-BE49-F238E27FC236}">
                <a16:creationId xmlns:a16="http://schemas.microsoft.com/office/drawing/2014/main" id="{BCE303B8-0855-5485-4233-4CA2D689C17D}"/>
              </a:ext>
            </a:extLst>
          </p:cNvPr>
          <p:cNvSpPr txBox="1"/>
          <p:nvPr/>
        </p:nvSpPr>
        <p:spPr>
          <a:xfrm>
            <a:off x="219375" y="190009"/>
            <a:ext cx="11753247" cy="553998"/>
          </a:xfrm>
          <a:prstGeom prst="rect">
            <a:avLst/>
          </a:prstGeom>
          <a:noFill/>
        </p:spPr>
        <p:txBody>
          <a:bodyPr wrap="square" rtlCol="0">
            <a:spAutoFit/>
          </a:bodyPr>
          <a:lstStyle/>
          <a:p>
            <a:pPr algn="just"/>
            <a:r>
              <a:rPr lang="it-IT" sz="3000" b="1" dirty="0">
                <a:solidFill>
                  <a:srgbClr val="0000FF"/>
                </a:solidFill>
                <a:latin typeface="Times New Roman" panose="02020603050405020304" pitchFamily="18" charset="0"/>
                <a:cs typeface="Times New Roman" panose="02020603050405020304" pitchFamily="18" charset="0"/>
              </a:rPr>
              <a:t>Architettura di controllo: </a:t>
            </a:r>
            <a:r>
              <a:rPr lang="it-IT" sz="3000" b="1" dirty="0" err="1">
                <a:solidFill>
                  <a:srgbClr val="0000FF"/>
                </a:solidFill>
                <a:latin typeface="Times New Roman" panose="02020603050405020304" pitchFamily="18" charset="0"/>
                <a:cs typeface="Times New Roman" panose="02020603050405020304" pitchFamily="18" charset="0"/>
              </a:rPr>
              <a:t>Receeding</a:t>
            </a:r>
            <a:r>
              <a:rPr lang="it-IT" sz="3000" b="1" dirty="0">
                <a:solidFill>
                  <a:srgbClr val="0000FF"/>
                </a:solidFill>
                <a:latin typeface="Times New Roman" panose="02020603050405020304" pitchFamily="18" charset="0"/>
                <a:cs typeface="Times New Roman" panose="02020603050405020304" pitchFamily="18" charset="0"/>
              </a:rPr>
              <a:t> Horizon </a:t>
            </a:r>
            <a:r>
              <a:rPr lang="it-IT" sz="3000" b="1" dirty="0" err="1">
                <a:solidFill>
                  <a:srgbClr val="0000FF"/>
                </a:solidFill>
                <a:latin typeface="Times New Roman" panose="02020603050405020304" pitchFamily="18" charset="0"/>
                <a:cs typeface="Times New Roman" panose="02020603050405020304" pitchFamily="18" charset="0"/>
              </a:rPr>
              <a:t>Principle</a:t>
            </a:r>
            <a:endParaRPr lang="it-IT" sz="3000" b="1" dirty="0">
              <a:solidFill>
                <a:srgbClr val="0000FF"/>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CasellaDiTesto 3">
                <a:extLst>
                  <a:ext uri="{FF2B5EF4-FFF2-40B4-BE49-F238E27FC236}">
                    <a16:creationId xmlns:a16="http://schemas.microsoft.com/office/drawing/2014/main" id="{0C56C33C-CC71-980E-7982-B7E6A989BB9B}"/>
                  </a:ext>
                </a:extLst>
              </p:cNvPr>
              <p:cNvSpPr txBox="1"/>
              <p:nvPr/>
            </p:nvSpPr>
            <p:spPr>
              <a:xfrm>
                <a:off x="378040" y="744007"/>
                <a:ext cx="11435913" cy="892617"/>
              </a:xfrm>
              <a:prstGeom prst="rect">
                <a:avLst/>
              </a:prstGeom>
              <a:noFill/>
            </p:spPr>
            <p:txBody>
              <a:bodyPr wrap="square" rtlCol="0">
                <a:spAutoFit/>
              </a:bodyPr>
              <a:lstStyle/>
              <a:p>
                <a:pPr algn="just"/>
                <a:r>
                  <a:rPr lang="it-IT" sz="2500" dirty="0">
                    <a:latin typeface="Times New Roman" panose="02020603050405020304" pitchFamily="18" charset="0"/>
                    <a:cs typeface="Times New Roman" panose="02020603050405020304" pitchFamily="18" charset="0"/>
                  </a:rPr>
                  <a:t>Si consideri il caso in cui un sistema debba essere spostato dallo stato iniziale </a:t>
                </a:r>
                <a14:m>
                  <m:oMath xmlns:m="http://schemas.openxmlformats.org/officeDocument/2006/math">
                    <m:r>
                      <a:rPr lang="it-IT" sz="2500" i="1">
                        <a:latin typeface="Cambria Math" panose="02040503050406030204" pitchFamily="18" charset="0"/>
                      </a:rPr>
                      <m:t>𝑥</m:t>
                    </m:r>
                    <m:d>
                      <m:dPr>
                        <m:ctrlPr>
                          <a:rPr lang="it-IT" sz="2500" i="1">
                            <a:latin typeface="Cambria Math" panose="02040503050406030204" pitchFamily="18" charset="0"/>
                          </a:rPr>
                        </m:ctrlPr>
                      </m:dPr>
                      <m:e>
                        <m:r>
                          <a:rPr lang="it-IT" sz="2500" i="1">
                            <a:latin typeface="Cambria Math" panose="02040503050406030204" pitchFamily="18" charset="0"/>
                          </a:rPr>
                          <m:t>0</m:t>
                        </m:r>
                      </m:e>
                    </m:d>
                  </m:oMath>
                </a14:m>
                <a:r>
                  <a:rPr lang="it-IT" sz="2500" dirty="0">
                    <a:latin typeface="Times New Roman" panose="02020603050405020304" pitchFamily="18" charset="0"/>
                    <a:cs typeface="Times New Roman" panose="02020603050405020304" pitchFamily="18" charset="0"/>
                  </a:rPr>
                  <a:t> a quello terminale </a:t>
                </a:r>
                <a14:m>
                  <m:oMath xmlns:m="http://schemas.openxmlformats.org/officeDocument/2006/math">
                    <m:sSub>
                      <m:sSubPr>
                        <m:ctrlPr>
                          <a:rPr lang="it-IT" sz="2500" i="1">
                            <a:latin typeface="Cambria Math" panose="02040503050406030204" pitchFamily="18" charset="0"/>
                          </a:rPr>
                        </m:ctrlPr>
                      </m:sSubPr>
                      <m:e>
                        <m:r>
                          <a:rPr lang="it-IT" sz="2500" i="1">
                            <a:latin typeface="Cambria Math" panose="02040503050406030204" pitchFamily="18" charset="0"/>
                          </a:rPr>
                          <m:t>𝑥</m:t>
                        </m:r>
                      </m:e>
                      <m:sub>
                        <m:r>
                          <a:rPr lang="it-IT" sz="2500" i="1">
                            <a:latin typeface="Cambria Math" panose="02040503050406030204" pitchFamily="18" charset="0"/>
                          </a:rPr>
                          <m:t>𝑟𝑒𝑓</m:t>
                        </m:r>
                      </m:sub>
                    </m:sSub>
                  </m:oMath>
                </a14:m>
                <a:r>
                  <a:rPr lang="it-IT" sz="2500" dirty="0">
                    <a:latin typeface="Times New Roman" panose="02020603050405020304" pitchFamily="18" charset="0"/>
                    <a:cs typeface="Times New Roman" panose="02020603050405020304" pitchFamily="18" charset="0"/>
                  </a:rPr>
                  <a:t> sfruttando un orizzonte di predizione pari a </a:t>
                </a:r>
                <a14:m>
                  <m:oMath xmlns:m="http://schemas.openxmlformats.org/officeDocument/2006/math">
                    <m:r>
                      <a:rPr lang="it-IT" sz="2500" i="1">
                        <a:latin typeface="Cambria Math" panose="02040503050406030204" pitchFamily="18" charset="0"/>
                      </a:rPr>
                      <m:t>𝑁</m:t>
                    </m:r>
                    <m:r>
                      <a:rPr lang="it-IT" sz="2500" i="1">
                        <a:latin typeface="Cambria Math" panose="02040503050406030204" pitchFamily="18" charset="0"/>
                      </a:rPr>
                      <m:t>=5</m:t>
                    </m:r>
                  </m:oMath>
                </a14:m>
                <a:r>
                  <a:rPr lang="it-IT" sz="2500" dirty="0">
                    <a:latin typeface="Times New Roman" panose="02020603050405020304" pitchFamily="18" charset="0"/>
                    <a:cs typeface="Times New Roman" panose="02020603050405020304" pitchFamily="18" charset="0"/>
                  </a:rPr>
                  <a:t>:</a:t>
                </a:r>
              </a:p>
            </p:txBody>
          </p:sp>
        </mc:Choice>
        <mc:Fallback xmlns="">
          <p:sp>
            <p:nvSpPr>
              <p:cNvPr id="4" name="CasellaDiTesto 3">
                <a:extLst>
                  <a:ext uri="{FF2B5EF4-FFF2-40B4-BE49-F238E27FC236}">
                    <a16:creationId xmlns:a16="http://schemas.microsoft.com/office/drawing/2014/main" id="{0C56C33C-CC71-980E-7982-B7E6A989BB9B}"/>
                  </a:ext>
                </a:extLst>
              </p:cNvPr>
              <p:cNvSpPr txBox="1">
                <a:spLocks noRot="1" noChangeAspect="1" noMove="1" noResize="1" noEditPoints="1" noAdjustHandles="1" noChangeArrowheads="1" noChangeShapeType="1" noTextEdit="1"/>
              </p:cNvSpPr>
              <p:nvPr/>
            </p:nvSpPr>
            <p:spPr>
              <a:xfrm>
                <a:off x="378040" y="744007"/>
                <a:ext cx="11435913" cy="892617"/>
              </a:xfrm>
              <a:prstGeom prst="rect">
                <a:avLst/>
              </a:prstGeom>
              <a:blipFill>
                <a:blip r:embed="rId3"/>
                <a:stretch>
                  <a:fillRect l="-887" t="-5634" r="-887" b="-12676"/>
                </a:stretch>
              </a:blipFill>
            </p:spPr>
            <p:txBody>
              <a:bodyPr/>
              <a:lstStyle/>
              <a:p>
                <a:r>
                  <a:rPr lang="it-IT">
                    <a:noFill/>
                  </a:rPr>
                  <a:t> </a:t>
                </a:r>
              </a:p>
            </p:txBody>
          </p:sp>
        </mc:Fallback>
      </mc:AlternateContent>
    </p:spTree>
    <p:extLst>
      <p:ext uri="{BB962C8B-B14F-4D97-AF65-F5344CB8AC3E}">
        <p14:creationId xmlns:p14="http://schemas.microsoft.com/office/powerpoint/2010/main" val="5431606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numero diapositiva 1">
            <a:extLst>
              <a:ext uri="{FF2B5EF4-FFF2-40B4-BE49-F238E27FC236}">
                <a16:creationId xmlns:a16="http://schemas.microsoft.com/office/drawing/2014/main" id="{EFE6C1A2-6988-2963-1DB9-598CC503B2FB}"/>
              </a:ext>
            </a:extLst>
          </p:cNvPr>
          <p:cNvSpPr>
            <a:spLocks noGrp="1"/>
          </p:cNvSpPr>
          <p:nvPr>
            <p:ph type="sldNum" sz="quarter" idx="10"/>
          </p:nvPr>
        </p:nvSpPr>
        <p:spPr/>
        <p:txBody>
          <a:bodyPr/>
          <a:lstStyle/>
          <a:p>
            <a:fld id="{AE096718-7586-4E89-9C51-4CF0EA8788A2}" type="slidenum">
              <a:rPr lang="en-US" smtClean="0">
                <a:latin typeface="Times New Roman" panose="02020603050405020304" pitchFamily="18" charset="0"/>
                <a:cs typeface="Times New Roman" panose="02020603050405020304" pitchFamily="18" charset="0"/>
              </a:rPr>
              <a:t>26</a:t>
            </a:fld>
            <a:endParaRPr lang="en-US" dirty="0">
              <a:latin typeface="Times New Roman" panose="02020603050405020304" pitchFamily="18" charset="0"/>
              <a:cs typeface="Times New Roman" panose="02020603050405020304" pitchFamily="18" charset="0"/>
            </a:endParaRPr>
          </a:p>
        </p:txBody>
      </p:sp>
      <p:sp>
        <p:nvSpPr>
          <p:cNvPr id="3" name="CasellaDiTesto 2">
            <a:extLst>
              <a:ext uri="{FF2B5EF4-FFF2-40B4-BE49-F238E27FC236}">
                <a16:creationId xmlns:a16="http://schemas.microsoft.com/office/drawing/2014/main" id="{E51EE951-595F-56A0-0004-7CB462F79D12}"/>
              </a:ext>
            </a:extLst>
          </p:cNvPr>
          <p:cNvSpPr txBox="1"/>
          <p:nvPr/>
        </p:nvSpPr>
        <p:spPr>
          <a:xfrm>
            <a:off x="219375" y="190009"/>
            <a:ext cx="11753247" cy="553998"/>
          </a:xfrm>
          <a:prstGeom prst="rect">
            <a:avLst/>
          </a:prstGeom>
          <a:noFill/>
        </p:spPr>
        <p:txBody>
          <a:bodyPr wrap="square" rtlCol="0">
            <a:spAutoFit/>
          </a:bodyPr>
          <a:lstStyle/>
          <a:p>
            <a:pPr algn="just"/>
            <a:r>
              <a:rPr lang="it-IT" sz="3000" b="1" dirty="0">
                <a:solidFill>
                  <a:srgbClr val="0000FF"/>
                </a:solidFill>
                <a:latin typeface="Times New Roman" panose="02020603050405020304" pitchFamily="18" charset="0"/>
                <a:cs typeface="Times New Roman" panose="02020603050405020304" pitchFamily="18" charset="0"/>
              </a:rPr>
              <a:t>Architettura di controllo: </a:t>
            </a:r>
            <a:r>
              <a:rPr lang="it-IT" sz="3000" b="1" dirty="0" err="1">
                <a:solidFill>
                  <a:srgbClr val="0000FF"/>
                </a:solidFill>
                <a:latin typeface="Times New Roman" panose="02020603050405020304" pitchFamily="18" charset="0"/>
                <a:cs typeface="Times New Roman" panose="02020603050405020304" pitchFamily="18" charset="0"/>
              </a:rPr>
              <a:t>Speedgoat</a:t>
            </a:r>
            <a:endParaRPr lang="it-IT" sz="3000" b="1" dirty="0">
              <a:solidFill>
                <a:srgbClr val="0000FF"/>
              </a:solidFill>
              <a:latin typeface="Times New Roman" panose="02020603050405020304" pitchFamily="18" charset="0"/>
              <a:cs typeface="Times New Roman" panose="02020603050405020304" pitchFamily="18" charset="0"/>
            </a:endParaRPr>
          </a:p>
        </p:txBody>
      </p:sp>
      <p:pic>
        <p:nvPicPr>
          <p:cNvPr id="7" name="Immagine 6" descr="Immagine che contiene Dispositivo elettronico, elettronica, Dispositivo di output, schermo/paravento&#10;&#10;Descrizione generata automaticamente">
            <a:extLst>
              <a:ext uri="{FF2B5EF4-FFF2-40B4-BE49-F238E27FC236}">
                <a16:creationId xmlns:a16="http://schemas.microsoft.com/office/drawing/2014/main" id="{0CD20760-37C7-9646-785D-8207CB0364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1111997"/>
            <a:ext cx="3363406" cy="2241395"/>
          </a:xfrm>
          <a:prstGeom prst="rect">
            <a:avLst/>
          </a:prstGeom>
        </p:spPr>
      </p:pic>
      <p:pic>
        <p:nvPicPr>
          <p:cNvPr id="11" name="Immagine 10" descr="Immagine che contiene Impianto elettrico, cavo, elettronica, Ingegneria elettronica&#10;&#10;Descrizione generata automaticamente">
            <a:extLst>
              <a:ext uri="{FF2B5EF4-FFF2-40B4-BE49-F238E27FC236}">
                <a16:creationId xmlns:a16="http://schemas.microsoft.com/office/drawing/2014/main" id="{AAAE32CF-2E1A-28D8-AE58-97348EEDA12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83966" y="744007"/>
            <a:ext cx="3969834" cy="2977376"/>
          </a:xfrm>
          <a:prstGeom prst="rect">
            <a:avLst/>
          </a:prstGeom>
        </p:spPr>
      </p:pic>
      <p:pic>
        <p:nvPicPr>
          <p:cNvPr id="13" name="Immagine 12" descr="Immagine che contiene testo, schermata, Rettangolo, design&#10;&#10;Descrizione generata automaticamente">
            <a:extLst>
              <a:ext uri="{FF2B5EF4-FFF2-40B4-BE49-F238E27FC236}">
                <a16:creationId xmlns:a16="http://schemas.microsoft.com/office/drawing/2014/main" id="{FD08B5F9-B319-A893-B32E-4AF97BD0C96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0059" y="4043627"/>
            <a:ext cx="6309731" cy="2005347"/>
          </a:xfrm>
          <a:prstGeom prst="rect">
            <a:avLst/>
          </a:prstGeom>
        </p:spPr>
      </p:pic>
      <p:cxnSp>
        <p:nvCxnSpPr>
          <p:cNvPr id="15" name="Connettore 2 14">
            <a:extLst>
              <a:ext uri="{FF2B5EF4-FFF2-40B4-BE49-F238E27FC236}">
                <a16:creationId xmlns:a16="http://schemas.microsoft.com/office/drawing/2014/main" id="{BA9CA7D4-7FBA-0FC9-0BD3-B4917E878DF6}"/>
              </a:ext>
            </a:extLst>
          </p:cNvPr>
          <p:cNvCxnSpPr>
            <a:cxnSpLocks/>
          </p:cNvCxnSpPr>
          <p:nvPr/>
        </p:nvCxnSpPr>
        <p:spPr>
          <a:xfrm>
            <a:off x="4210327" y="1294916"/>
            <a:ext cx="3182360" cy="0"/>
          </a:xfrm>
          <a:prstGeom prst="straightConnector1">
            <a:avLst/>
          </a:prstGeom>
          <a:ln w="76200">
            <a:solidFill>
              <a:srgbClr val="7030A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24" name="Connettore a gomito 23">
            <a:extLst>
              <a:ext uri="{FF2B5EF4-FFF2-40B4-BE49-F238E27FC236}">
                <a16:creationId xmlns:a16="http://schemas.microsoft.com/office/drawing/2014/main" id="{B3E3BCFE-569C-5459-EE52-5D65AB8526D2}"/>
              </a:ext>
            </a:extLst>
          </p:cNvPr>
          <p:cNvCxnSpPr>
            <a:cxnSpLocks/>
          </p:cNvCxnSpPr>
          <p:nvPr/>
        </p:nvCxnSpPr>
        <p:spPr>
          <a:xfrm rot="10800000" flipV="1">
            <a:off x="7149793" y="3766427"/>
            <a:ext cx="3560615" cy="1836571"/>
          </a:xfrm>
          <a:prstGeom prst="bentConnector3">
            <a:avLst>
              <a:gd name="adj1" fmla="val -1027"/>
            </a:avLst>
          </a:prstGeom>
          <a:ln w="762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28" name="CasellaDiTesto 27">
            <a:extLst>
              <a:ext uri="{FF2B5EF4-FFF2-40B4-BE49-F238E27FC236}">
                <a16:creationId xmlns:a16="http://schemas.microsoft.com/office/drawing/2014/main" id="{B4B4EF4C-9D3E-2368-3B39-E10F2026C07E}"/>
              </a:ext>
            </a:extLst>
          </p:cNvPr>
          <p:cNvSpPr txBox="1"/>
          <p:nvPr/>
        </p:nvSpPr>
        <p:spPr>
          <a:xfrm>
            <a:off x="7989848" y="5046300"/>
            <a:ext cx="2758069" cy="477054"/>
          </a:xfrm>
          <a:prstGeom prst="rect">
            <a:avLst/>
          </a:prstGeom>
          <a:noFill/>
        </p:spPr>
        <p:txBody>
          <a:bodyPr wrap="square" rtlCol="0">
            <a:spAutoFit/>
          </a:bodyPr>
          <a:lstStyle/>
          <a:p>
            <a:r>
              <a:rPr lang="it-IT" sz="2500" b="1" dirty="0">
                <a:solidFill>
                  <a:schemeClr val="accent2"/>
                </a:solidFill>
                <a:latin typeface="Times New Roman" panose="02020603050405020304" pitchFamily="18" charset="0"/>
                <a:cs typeface="Times New Roman" panose="02020603050405020304" pitchFamily="18" charset="0"/>
              </a:rPr>
              <a:t>Azioni di controllo</a:t>
            </a:r>
          </a:p>
        </p:txBody>
      </p:sp>
      <p:cxnSp>
        <p:nvCxnSpPr>
          <p:cNvPr id="30" name="Connettore a gomito 29">
            <a:extLst>
              <a:ext uri="{FF2B5EF4-FFF2-40B4-BE49-F238E27FC236}">
                <a16:creationId xmlns:a16="http://schemas.microsoft.com/office/drawing/2014/main" id="{FBC112E4-A53A-C540-6B81-4208EB7E4167}"/>
              </a:ext>
            </a:extLst>
          </p:cNvPr>
          <p:cNvCxnSpPr>
            <a:cxnSpLocks/>
          </p:cNvCxnSpPr>
          <p:nvPr/>
        </p:nvCxnSpPr>
        <p:spPr>
          <a:xfrm flipV="1">
            <a:off x="7263161" y="3721383"/>
            <a:ext cx="2404052" cy="1008889"/>
          </a:xfrm>
          <a:prstGeom prst="bentConnector3">
            <a:avLst>
              <a:gd name="adj1" fmla="val 100240"/>
            </a:avLst>
          </a:prstGeom>
          <a:ln w="762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4" name="CasellaDiTesto 33">
            <a:extLst>
              <a:ext uri="{FF2B5EF4-FFF2-40B4-BE49-F238E27FC236}">
                <a16:creationId xmlns:a16="http://schemas.microsoft.com/office/drawing/2014/main" id="{ED00C716-C0E1-6C9D-339B-6E2DF1A74566}"/>
              </a:ext>
            </a:extLst>
          </p:cNvPr>
          <p:cNvSpPr txBox="1"/>
          <p:nvPr/>
        </p:nvSpPr>
        <p:spPr>
          <a:xfrm>
            <a:off x="7634857" y="4169597"/>
            <a:ext cx="2099591" cy="477054"/>
          </a:xfrm>
          <a:prstGeom prst="rect">
            <a:avLst/>
          </a:prstGeom>
          <a:noFill/>
        </p:spPr>
        <p:txBody>
          <a:bodyPr wrap="square" rtlCol="0">
            <a:spAutoFit/>
          </a:bodyPr>
          <a:lstStyle/>
          <a:p>
            <a:r>
              <a:rPr lang="it-IT" sz="2500" b="1" dirty="0">
                <a:solidFill>
                  <a:srgbClr val="00B050"/>
                </a:solidFill>
                <a:latin typeface="Times New Roman" panose="02020603050405020304" pitchFamily="18" charset="0"/>
                <a:cs typeface="Times New Roman" panose="02020603050405020304" pitchFamily="18" charset="0"/>
              </a:rPr>
              <a:t>Temperature</a:t>
            </a:r>
          </a:p>
        </p:txBody>
      </p:sp>
      <p:sp>
        <p:nvSpPr>
          <p:cNvPr id="43" name="CasellaDiTesto 42">
            <a:extLst>
              <a:ext uri="{FF2B5EF4-FFF2-40B4-BE49-F238E27FC236}">
                <a16:creationId xmlns:a16="http://schemas.microsoft.com/office/drawing/2014/main" id="{26637C4D-9B89-4073-0682-AA4D54D7B876}"/>
              </a:ext>
            </a:extLst>
          </p:cNvPr>
          <p:cNvSpPr txBox="1"/>
          <p:nvPr/>
        </p:nvSpPr>
        <p:spPr>
          <a:xfrm>
            <a:off x="4979658" y="807680"/>
            <a:ext cx="1626256" cy="477054"/>
          </a:xfrm>
          <a:prstGeom prst="rect">
            <a:avLst/>
          </a:prstGeom>
          <a:noFill/>
        </p:spPr>
        <p:txBody>
          <a:bodyPr wrap="square" rtlCol="0">
            <a:spAutoFit/>
          </a:bodyPr>
          <a:lstStyle/>
          <a:p>
            <a:r>
              <a:rPr lang="it-IT" sz="2500" b="1" dirty="0">
                <a:solidFill>
                  <a:srgbClr val="7030A0"/>
                </a:solidFill>
                <a:latin typeface="Times New Roman" panose="02020603050405020304" pitchFamily="18" charset="0"/>
                <a:cs typeface="Times New Roman" panose="02020603050405020304" pitchFamily="18" charset="0"/>
              </a:rPr>
              <a:t>EOMPCT</a:t>
            </a:r>
          </a:p>
        </p:txBody>
      </p:sp>
      <p:cxnSp>
        <p:nvCxnSpPr>
          <p:cNvPr id="45" name="Connettore 2 44">
            <a:extLst>
              <a:ext uri="{FF2B5EF4-FFF2-40B4-BE49-F238E27FC236}">
                <a16:creationId xmlns:a16="http://schemas.microsoft.com/office/drawing/2014/main" id="{F7DE4F6F-6C52-0C95-1D4C-89EE38156B1F}"/>
              </a:ext>
            </a:extLst>
          </p:cNvPr>
          <p:cNvCxnSpPr>
            <a:cxnSpLocks/>
          </p:cNvCxnSpPr>
          <p:nvPr/>
        </p:nvCxnSpPr>
        <p:spPr>
          <a:xfrm flipH="1">
            <a:off x="4201606" y="3265714"/>
            <a:ext cx="3182360" cy="0"/>
          </a:xfrm>
          <a:prstGeom prst="straightConnector1">
            <a:avLst/>
          </a:prstGeom>
          <a:ln w="7620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pic>
        <p:nvPicPr>
          <p:cNvPr id="56" name="Immagine 55" descr="Immagine che contiene schizzo, design, diagramma, linea&#10;&#10;Descrizione generata automaticamente">
            <a:extLst>
              <a:ext uri="{FF2B5EF4-FFF2-40B4-BE49-F238E27FC236}">
                <a16:creationId xmlns:a16="http://schemas.microsoft.com/office/drawing/2014/main" id="{29897C2F-7639-ACA0-ED14-A2CA15816B3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01125" y="1686248"/>
            <a:ext cx="1400763" cy="1440866"/>
          </a:xfrm>
          <a:prstGeom prst="rect">
            <a:avLst/>
          </a:prstGeom>
        </p:spPr>
      </p:pic>
    </p:spTree>
    <p:extLst>
      <p:ext uri="{BB962C8B-B14F-4D97-AF65-F5344CB8AC3E}">
        <p14:creationId xmlns:p14="http://schemas.microsoft.com/office/powerpoint/2010/main" val="1687433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3"/>
                                        </p:tgtEl>
                                        <p:attrNameLst>
                                          <p:attrName>style.visibility</p:attrName>
                                        </p:attrNameLst>
                                      </p:cBhvr>
                                      <p:to>
                                        <p:strVal val="visible"/>
                                      </p:to>
                                    </p:set>
                                    <p:animEffect transition="in" filter="wipe(left)">
                                      <p:cBhvr>
                                        <p:cTn id="12" dur="500"/>
                                        <p:tgtEl>
                                          <p:spTgt spid="43"/>
                                        </p:tgtEl>
                                      </p:cBhvr>
                                    </p:animEffect>
                                  </p:childTnLst>
                                </p:cTn>
                              </p:par>
                              <p:par>
                                <p:cTn id="13" presetID="22" presetClass="entr" presetSubtype="8"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wipe(left)">
                                      <p:cBhvr>
                                        <p:cTn id="15" dur="500"/>
                                        <p:tgtEl>
                                          <p:spTgt spid="15"/>
                                        </p:tgtEl>
                                      </p:cBhvr>
                                    </p:animEffect>
                                  </p:childTnLst>
                                </p:cTn>
                              </p:par>
                              <p:par>
                                <p:cTn id="16" presetID="22" presetClass="entr" presetSubtype="8" fill="hold"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wipe(left)">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2" fill="hold" nodeType="clickEffect">
                                  <p:stCondLst>
                                    <p:cond delay="0"/>
                                  </p:stCondLst>
                                  <p:childTnLst>
                                    <p:set>
                                      <p:cBhvr>
                                        <p:cTn id="22" dur="1" fill="hold">
                                          <p:stCondLst>
                                            <p:cond delay="0"/>
                                          </p:stCondLst>
                                        </p:cTn>
                                        <p:tgtEl>
                                          <p:spTgt spid="24"/>
                                        </p:tgtEl>
                                        <p:attrNameLst>
                                          <p:attrName>style.visibility</p:attrName>
                                        </p:attrNameLst>
                                      </p:cBhvr>
                                      <p:to>
                                        <p:strVal val="visible"/>
                                      </p:to>
                                    </p:set>
                                    <p:animEffect transition="in" filter="wipe(right)">
                                      <p:cBhvr>
                                        <p:cTn id="23" dur="500"/>
                                        <p:tgtEl>
                                          <p:spTgt spid="24"/>
                                        </p:tgtEl>
                                      </p:cBhvr>
                                    </p:animEffect>
                                  </p:childTnLst>
                                </p:cTn>
                              </p:par>
                              <p:par>
                                <p:cTn id="24" presetID="22" presetClass="entr" presetSubtype="2" fill="hold" grpId="0" nodeType="withEffect">
                                  <p:stCondLst>
                                    <p:cond delay="0"/>
                                  </p:stCondLst>
                                  <p:childTnLst>
                                    <p:set>
                                      <p:cBhvr>
                                        <p:cTn id="25" dur="1" fill="hold">
                                          <p:stCondLst>
                                            <p:cond delay="0"/>
                                          </p:stCondLst>
                                        </p:cTn>
                                        <p:tgtEl>
                                          <p:spTgt spid="28"/>
                                        </p:tgtEl>
                                        <p:attrNameLst>
                                          <p:attrName>style.visibility</p:attrName>
                                        </p:attrNameLst>
                                      </p:cBhvr>
                                      <p:to>
                                        <p:strVal val="visible"/>
                                      </p:to>
                                    </p:set>
                                    <p:animEffect transition="in" filter="wipe(right)">
                                      <p:cBhvr>
                                        <p:cTn id="26" dur="500"/>
                                        <p:tgtEl>
                                          <p:spTgt spid="28"/>
                                        </p:tgtEl>
                                      </p:cBhvr>
                                    </p:animEffect>
                                  </p:childTnLst>
                                </p:cTn>
                              </p:par>
                              <p:par>
                                <p:cTn id="27" presetID="22" presetClass="entr" presetSubtype="2" fill="hold" nodeType="with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wipe(right)">
                                      <p:cBhvr>
                                        <p:cTn id="29" dur="500"/>
                                        <p:tgtEl>
                                          <p:spTgt spid="13"/>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34"/>
                                        </p:tgtEl>
                                        <p:attrNameLst>
                                          <p:attrName>style.visibility</p:attrName>
                                        </p:attrNameLst>
                                      </p:cBhvr>
                                      <p:to>
                                        <p:strVal val="visible"/>
                                      </p:to>
                                    </p:set>
                                    <p:animEffect transition="in" filter="wipe(left)">
                                      <p:cBhvr>
                                        <p:cTn id="34" dur="500"/>
                                        <p:tgtEl>
                                          <p:spTgt spid="34"/>
                                        </p:tgtEl>
                                      </p:cBhvr>
                                    </p:animEffect>
                                  </p:childTnLst>
                                </p:cTn>
                              </p:par>
                              <p:par>
                                <p:cTn id="35" presetID="22" presetClass="entr" presetSubtype="8" fill="hold" nodeType="withEffect">
                                  <p:stCondLst>
                                    <p:cond delay="0"/>
                                  </p:stCondLst>
                                  <p:childTnLst>
                                    <p:set>
                                      <p:cBhvr>
                                        <p:cTn id="36" dur="1" fill="hold">
                                          <p:stCondLst>
                                            <p:cond delay="0"/>
                                          </p:stCondLst>
                                        </p:cTn>
                                        <p:tgtEl>
                                          <p:spTgt spid="30"/>
                                        </p:tgtEl>
                                        <p:attrNameLst>
                                          <p:attrName>style.visibility</p:attrName>
                                        </p:attrNameLst>
                                      </p:cBhvr>
                                      <p:to>
                                        <p:strVal val="visible"/>
                                      </p:to>
                                    </p:set>
                                    <p:animEffect transition="in" filter="wipe(left)">
                                      <p:cBhvr>
                                        <p:cTn id="37" dur="500"/>
                                        <p:tgtEl>
                                          <p:spTgt spid="30"/>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2" fill="hold" nodeType="clickEffect">
                                  <p:stCondLst>
                                    <p:cond delay="0"/>
                                  </p:stCondLst>
                                  <p:childTnLst>
                                    <p:set>
                                      <p:cBhvr>
                                        <p:cTn id="41" dur="1" fill="hold">
                                          <p:stCondLst>
                                            <p:cond delay="0"/>
                                          </p:stCondLst>
                                        </p:cTn>
                                        <p:tgtEl>
                                          <p:spTgt spid="56"/>
                                        </p:tgtEl>
                                        <p:attrNameLst>
                                          <p:attrName>style.visibility</p:attrName>
                                        </p:attrNameLst>
                                      </p:cBhvr>
                                      <p:to>
                                        <p:strVal val="visible"/>
                                      </p:to>
                                    </p:set>
                                    <p:animEffect transition="in" filter="wipe(right)">
                                      <p:cBhvr>
                                        <p:cTn id="42" dur="500"/>
                                        <p:tgtEl>
                                          <p:spTgt spid="56"/>
                                        </p:tgtEl>
                                      </p:cBhvr>
                                    </p:animEffect>
                                  </p:childTnLst>
                                </p:cTn>
                              </p:par>
                              <p:par>
                                <p:cTn id="43" presetID="22" presetClass="entr" presetSubtype="2" fill="hold" nodeType="withEffect">
                                  <p:stCondLst>
                                    <p:cond delay="0"/>
                                  </p:stCondLst>
                                  <p:childTnLst>
                                    <p:set>
                                      <p:cBhvr>
                                        <p:cTn id="44" dur="1" fill="hold">
                                          <p:stCondLst>
                                            <p:cond delay="0"/>
                                          </p:stCondLst>
                                        </p:cTn>
                                        <p:tgtEl>
                                          <p:spTgt spid="45"/>
                                        </p:tgtEl>
                                        <p:attrNameLst>
                                          <p:attrName>style.visibility</p:attrName>
                                        </p:attrNameLst>
                                      </p:cBhvr>
                                      <p:to>
                                        <p:strVal val="visible"/>
                                      </p:to>
                                    </p:set>
                                    <p:animEffect transition="in" filter="wipe(right)">
                                      <p:cBhvr>
                                        <p:cTn id="45"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34" grpId="0"/>
      <p:bldP spid="43"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numero diapositiva 1">
            <a:extLst>
              <a:ext uri="{FF2B5EF4-FFF2-40B4-BE49-F238E27FC236}">
                <a16:creationId xmlns:a16="http://schemas.microsoft.com/office/drawing/2014/main" id="{AC9A2AD5-2EBD-4C64-1260-A35FA560D80E}"/>
              </a:ext>
            </a:extLst>
          </p:cNvPr>
          <p:cNvSpPr>
            <a:spLocks noGrp="1"/>
          </p:cNvSpPr>
          <p:nvPr>
            <p:ph type="sldNum" sz="quarter" idx="10"/>
          </p:nvPr>
        </p:nvSpPr>
        <p:spPr/>
        <p:txBody>
          <a:bodyPr/>
          <a:lstStyle/>
          <a:p>
            <a:fld id="{AE096718-7586-4E89-9C51-4CF0EA8788A2}" type="slidenum">
              <a:rPr lang="en-US" smtClean="0">
                <a:latin typeface="Times New Roman" panose="02020603050405020304" pitchFamily="18" charset="0"/>
                <a:cs typeface="Times New Roman" panose="02020603050405020304" pitchFamily="18" charset="0"/>
              </a:rPr>
              <a:t>27</a:t>
            </a:fld>
            <a:endParaRPr lang="en-US">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graphicFrame>
            <p:nvGraphicFramePr>
              <p:cNvPr id="3" name="Tabella 2">
                <a:extLst>
                  <a:ext uri="{FF2B5EF4-FFF2-40B4-BE49-F238E27FC236}">
                    <a16:creationId xmlns:a16="http://schemas.microsoft.com/office/drawing/2014/main" id="{A05C68FA-D0CD-9257-DCE7-A2F3A66E490F}"/>
                  </a:ext>
                </a:extLst>
              </p:cNvPr>
              <p:cNvGraphicFramePr>
                <a:graphicFrameLocks noGrp="1"/>
              </p:cNvGraphicFramePr>
              <p:nvPr>
                <p:extLst>
                  <p:ext uri="{D42A27DB-BD31-4B8C-83A1-F6EECF244321}">
                    <p14:modId xmlns:p14="http://schemas.microsoft.com/office/powerpoint/2010/main" val="28068168"/>
                  </p:ext>
                </p:extLst>
              </p:nvPr>
            </p:nvGraphicFramePr>
            <p:xfrm>
              <a:off x="1005112" y="868680"/>
              <a:ext cx="10181772" cy="5120640"/>
            </p:xfrm>
            <a:graphic>
              <a:graphicData uri="http://schemas.openxmlformats.org/drawingml/2006/table">
                <a:tbl>
                  <a:tblPr firstRow="1" bandRow="1">
                    <a:tableStyleId>{00A15C55-8517-42AA-B614-E9B94910E393}</a:tableStyleId>
                  </a:tblPr>
                  <a:tblGrid>
                    <a:gridCol w="3246141">
                      <a:extLst>
                        <a:ext uri="{9D8B030D-6E8A-4147-A177-3AD203B41FA5}">
                          <a16:colId xmlns:a16="http://schemas.microsoft.com/office/drawing/2014/main" val="2454994758"/>
                        </a:ext>
                      </a:extLst>
                    </a:gridCol>
                    <a:gridCol w="2825628">
                      <a:extLst>
                        <a:ext uri="{9D8B030D-6E8A-4147-A177-3AD203B41FA5}">
                          <a16:colId xmlns:a16="http://schemas.microsoft.com/office/drawing/2014/main" val="1719037195"/>
                        </a:ext>
                      </a:extLst>
                    </a:gridCol>
                    <a:gridCol w="4110003">
                      <a:extLst>
                        <a:ext uri="{9D8B030D-6E8A-4147-A177-3AD203B41FA5}">
                          <a16:colId xmlns:a16="http://schemas.microsoft.com/office/drawing/2014/main" val="92793240"/>
                        </a:ext>
                      </a:extLst>
                    </a:gridCol>
                  </a:tblGrid>
                  <a:tr h="370840">
                    <a:tc>
                      <a:txBody>
                        <a:bodyPr/>
                        <a:lstStyle/>
                        <a:p>
                          <a:pPr algn="ctr"/>
                          <a:r>
                            <a:rPr lang="it-IT" sz="2500" dirty="0">
                              <a:solidFill>
                                <a:schemeClr val="tx1"/>
                              </a:solidFill>
                              <a:latin typeface="Times New Roman" panose="02020603050405020304" pitchFamily="18" charset="0"/>
                              <a:cs typeface="Times New Roman" panose="02020603050405020304" pitchFamily="18" charset="0"/>
                            </a:rPr>
                            <a:t>IPERPARAMETRO</a:t>
                          </a:r>
                        </a:p>
                        <a:p>
                          <a:pPr algn="ctr"/>
                          <a:endParaRPr lang="it-IT" sz="2500"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it-IT" sz="2500" dirty="0">
                              <a:solidFill>
                                <a:schemeClr val="tx1"/>
                              </a:solidFill>
                              <a:latin typeface="Times New Roman" panose="02020603050405020304" pitchFamily="18" charset="0"/>
                              <a:cs typeface="Times New Roman" panose="02020603050405020304" pitchFamily="18" charset="0"/>
                            </a:rPr>
                            <a:t>RANGE</a:t>
                          </a:r>
                        </a:p>
                      </a:txBody>
                      <a:tcPr/>
                    </a:tc>
                    <a:tc>
                      <a:txBody>
                        <a:bodyPr/>
                        <a:lstStyle/>
                        <a:p>
                          <a:pPr algn="ctr"/>
                          <a:r>
                            <a:rPr lang="it-IT" sz="2500" dirty="0">
                              <a:solidFill>
                                <a:schemeClr val="tx1"/>
                              </a:solidFill>
                              <a:latin typeface="Times New Roman" panose="02020603050405020304" pitchFamily="18" charset="0"/>
                              <a:cs typeface="Times New Roman" panose="02020603050405020304" pitchFamily="18" charset="0"/>
                            </a:rPr>
                            <a:t>VALORE OTTIMO</a:t>
                          </a:r>
                        </a:p>
                      </a:txBody>
                      <a:tcPr/>
                    </a:tc>
                    <a:extLst>
                      <a:ext uri="{0D108BD9-81ED-4DB2-BD59-A6C34878D82A}">
                        <a16:rowId xmlns:a16="http://schemas.microsoft.com/office/drawing/2014/main" val="2108648048"/>
                      </a:ext>
                    </a:extLst>
                  </a:tr>
                  <a:tr h="370840">
                    <a:tc>
                      <a:txBody>
                        <a:bodyPr/>
                        <a:lstStyle/>
                        <a:p>
                          <a:pPr algn="ctr"/>
                          <a14:m>
                            <m:oMathPara xmlns:m="http://schemas.openxmlformats.org/officeDocument/2006/math">
                              <m:oMathParaPr>
                                <m:jc m:val="centerGroup"/>
                              </m:oMathParaPr>
                              <m:oMath xmlns:m="http://schemas.openxmlformats.org/officeDocument/2006/math">
                                <m:r>
                                  <a:rPr lang="it-IT" sz="2500" b="0" i="1">
                                    <a:latin typeface="Cambria Math" panose="02040503050406030204" pitchFamily="18" charset="0"/>
                                  </a:rPr>
                                  <m:t>𝑞</m:t>
                                </m:r>
                              </m:oMath>
                            </m:oMathPara>
                          </a14:m>
                          <a:endParaRPr lang="it-IT" sz="2500" dirty="0">
                            <a:latin typeface="Times New Roman" panose="02020603050405020304" pitchFamily="18" charset="0"/>
                            <a:cs typeface="Times New Roman" panose="02020603050405020304" pitchFamily="18" charset="0"/>
                          </a:endParaRPr>
                        </a:p>
                        <a:p>
                          <a:pPr algn="ctr"/>
                          <a:endParaRPr lang="it-IT" sz="2500" dirty="0">
                            <a:latin typeface="Times New Roman" panose="02020603050405020304" pitchFamily="18" charset="0"/>
                            <a:cs typeface="Times New Roman" panose="0202060305040502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d>
                                  <m:dPr>
                                    <m:begChr m:val="["/>
                                    <m:endChr m:val="]"/>
                                    <m:ctrlPr>
                                      <a:rPr lang="it-IT" sz="2500" b="0" i="1" smtClean="0">
                                        <a:latin typeface="Cambria Math" panose="02040503050406030204" pitchFamily="18" charset="0"/>
                                      </a:rPr>
                                    </m:ctrlPr>
                                  </m:dPr>
                                  <m:e>
                                    <m:sSup>
                                      <m:sSupPr>
                                        <m:ctrlPr>
                                          <a:rPr lang="it-IT" sz="2500" b="0" i="1" smtClean="0">
                                            <a:latin typeface="Cambria Math" panose="02040503050406030204" pitchFamily="18" charset="0"/>
                                          </a:rPr>
                                        </m:ctrlPr>
                                      </m:sSupPr>
                                      <m:e>
                                        <m:r>
                                          <a:rPr lang="it-IT" sz="2500" b="0" i="1" smtClean="0">
                                            <a:latin typeface="Cambria Math" panose="02040503050406030204" pitchFamily="18" charset="0"/>
                                          </a:rPr>
                                          <m:t>1,10</m:t>
                                        </m:r>
                                      </m:e>
                                      <m:sup>
                                        <m:r>
                                          <a:rPr lang="it-IT" sz="2500" b="0" i="1" smtClean="0">
                                            <a:latin typeface="Cambria Math" panose="02040503050406030204" pitchFamily="18" charset="0"/>
                                          </a:rPr>
                                          <m:t>5</m:t>
                                        </m:r>
                                      </m:sup>
                                    </m:sSup>
                                  </m:e>
                                </m:d>
                              </m:oMath>
                            </m:oMathPara>
                          </a14:m>
                          <a:endParaRPr lang="it-IT" sz="2500" dirty="0">
                            <a:latin typeface="Times New Roman" panose="02020603050405020304" pitchFamily="18" charset="0"/>
                            <a:cs typeface="Times New Roman" panose="0202060305040502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it-IT" sz="2500" b="0" i="1" smtClean="0">
                                    <a:latin typeface="Cambria Math" panose="02040503050406030204" pitchFamily="18" charset="0"/>
                                    <a:cs typeface="Times New Roman" panose="02020603050405020304" pitchFamily="18" charset="0"/>
                                  </a:rPr>
                                  <m:t>1.023903627932383</m:t>
                                </m:r>
                              </m:oMath>
                            </m:oMathPara>
                          </a14:m>
                          <a:endParaRPr lang="it-IT" sz="25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759109356"/>
                      </a:ext>
                    </a:extLst>
                  </a:tr>
                  <a:tr h="370840">
                    <a:tc>
                      <a:txBody>
                        <a:bodyPr/>
                        <a:lstStyle/>
                        <a:p>
                          <a:pPr algn="ctr"/>
                          <a14:m>
                            <m:oMathPara xmlns:m="http://schemas.openxmlformats.org/officeDocument/2006/math">
                              <m:oMathParaPr>
                                <m:jc m:val="centerGroup"/>
                              </m:oMathParaPr>
                              <m:oMath xmlns:m="http://schemas.openxmlformats.org/officeDocument/2006/math">
                                <m:r>
                                  <a:rPr lang="it-IT" sz="2500" b="0" i="1">
                                    <a:latin typeface="Cambria Math" panose="02040503050406030204" pitchFamily="18" charset="0"/>
                                  </a:rPr>
                                  <m:t>𝑟</m:t>
                                </m:r>
                              </m:oMath>
                            </m:oMathPara>
                          </a14:m>
                          <a:endParaRPr lang="it-IT" sz="2500" dirty="0">
                            <a:latin typeface="Times New Roman" panose="02020603050405020304" pitchFamily="18" charset="0"/>
                            <a:cs typeface="Times New Roman" panose="02020603050405020304" pitchFamily="18" charset="0"/>
                          </a:endParaRPr>
                        </a:p>
                        <a:p>
                          <a:pPr algn="ctr"/>
                          <a:endParaRPr lang="it-IT" sz="25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d>
                                  <m:dPr>
                                    <m:begChr m:val="["/>
                                    <m:endChr m:val="]"/>
                                    <m:ctrlPr>
                                      <a:rPr lang="it-IT" sz="2500" b="0" i="1" smtClean="0">
                                        <a:latin typeface="Cambria Math" panose="02040503050406030204" pitchFamily="18" charset="0"/>
                                      </a:rPr>
                                    </m:ctrlPr>
                                  </m:dPr>
                                  <m:e>
                                    <m:sSup>
                                      <m:sSupPr>
                                        <m:ctrlPr>
                                          <a:rPr lang="it-IT" sz="2500" b="0" i="1" smtClean="0">
                                            <a:latin typeface="Cambria Math" panose="02040503050406030204" pitchFamily="18" charset="0"/>
                                          </a:rPr>
                                        </m:ctrlPr>
                                      </m:sSupPr>
                                      <m:e>
                                        <m:r>
                                          <a:rPr lang="it-IT" sz="2500" b="0" i="1" smtClean="0">
                                            <a:latin typeface="Cambria Math" panose="02040503050406030204" pitchFamily="18" charset="0"/>
                                          </a:rPr>
                                          <m:t>1,10</m:t>
                                        </m:r>
                                      </m:e>
                                      <m:sup>
                                        <m:r>
                                          <a:rPr lang="it-IT" sz="2500" b="0" i="1" smtClean="0">
                                            <a:latin typeface="Cambria Math" panose="02040503050406030204" pitchFamily="18" charset="0"/>
                                          </a:rPr>
                                          <m:t>5</m:t>
                                        </m:r>
                                      </m:sup>
                                    </m:sSup>
                                  </m:e>
                                </m:d>
                              </m:oMath>
                            </m:oMathPara>
                          </a14:m>
                          <a:endParaRPr lang="it-IT" sz="2500" dirty="0">
                            <a:latin typeface="Times New Roman" panose="02020603050405020304" pitchFamily="18" charset="0"/>
                            <a:cs typeface="Times New Roman" panose="0202060305040502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it-IT" sz="2500" b="0" i="1" smtClean="0">
                                    <a:latin typeface="Cambria Math" panose="02040503050406030204" pitchFamily="18" charset="0"/>
                                    <a:cs typeface="Times New Roman" panose="02020603050405020304" pitchFamily="18" charset="0"/>
                                  </a:rPr>
                                  <m:t>12.503612205230400</m:t>
                                </m:r>
                              </m:oMath>
                            </m:oMathPara>
                          </a14:m>
                          <a:endParaRPr lang="it-IT" sz="25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834625292"/>
                      </a:ext>
                    </a:extLst>
                  </a:tr>
                  <a:tr h="370840">
                    <a:tc>
                      <a:txBody>
                        <a:bodyPr/>
                        <a:lstStyle/>
                        <a:p>
                          <a:pPr algn="ctr"/>
                          <a14:m>
                            <m:oMathPara xmlns:m="http://schemas.openxmlformats.org/officeDocument/2006/math">
                              <m:oMathParaPr>
                                <m:jc m:val="centerGroup"/>
                              </m:oMathParaPr>
                              <m:oMath xmlns:m="http://schemas.openxmlformats.org/officeDocument/2006/math">
                                <m:r>
                                  <a:rPr lang="it-IT" sz="2500" b="0" i="1">
                                    <a:latin typeface="Cambria Math" panose="02040503050406030204" pitchFamily="18" charset="0"/>
                                  </a:rPr>
                                  <m:t>𝑡</m:t>
                                </m:r>
                              </m:oMath>
                            </m:oMathPara>
                          </a14:m>
                          <a:endParaRPr lang="it-IT" sz="2500" dirty="0">
                            <a:latin typeface="Times New Roman" panose="02020603050405020304" pitchFamily="18" charset="0"/>
                            <a:cs typeface="Times New Roman" panose="02020603050405020304" pitchFamily="18" charset="0"/>
                          </a:endParaRPr>
                        </a:p>
                        <a:p>
                          <a:pPr algn="ctr"/>
                          <a:endParaRPr lang="it-IT" sz="25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d>
                                  <m:dPr>
                                    <m:begChr m:val="["/>
                                    <m:endChr m:val="]"/>
                                    <m:ctrlPr>
                                      <a:rPr lang="it-IT" sz="2500" b="0" i="1" smtClean="0">
                                        <a:latin typeface="Cambria Math" panose="02040503050406030204" pitchFamily="18" charset="0"/>
                                      </a:rPr>
                                    </m:ctrlPr>
                                  </m:dPr>
                                  <m:e>
                                    <m:sSup>
                                      <m:sSupPr>
                                        <m:ctrlPr>
                                          <a:rPr lang="it-IT" sz="2500" b="0" i="1" smtClean="0">
                                            <a:latin typeface="Cambria Math" panose="02040503050406030204" pitchFamily="18" charset="0"/>
                                          </a:rPr>
                                        </m:ctrlPr>
                                      </m:sSupPr>
                                      <m:e>
                                        <m:r>
                                          <a:rPr lang="it-IT" sz="2500" b="0" i="1" smtClean="0">
                                            <a:latin typeface="Cambria Math" panose="02040503050406030204" pitchFamily="18" charset="0"/>
                                          </a:rPr>
                                          <m:t>2⋅10</m:t>
                                        </m:r>
                                      </m:e>
                                      <m:sup>
                                        <m:r>
                                          <a:rPr lang="it-IT" sz="2500" b="0" i="1" smtClean="0">
                                            <a:latin typeface="Cambria Math" panose="02040503050406030204" pitchFamily="18" charset="0"/>
                                          </a:rPr>
                                          <m:t>5</m:t>
                                        </m:r>
                                      </m:sup>
                                    </m:sSup>
                                    <m:r>
                                      <a:rPr lang="it-IT" sz="2500" b="0" i="1" smtClean="0">
                                        <a:latin typeface="Cambria Math" panose="02040503050406030204" pitchFamily="18" charset="0"/>
                                      </a:rPr>
                                      <m:t>,</m:t>
                                    </m:r>
                                    <m:sSup>
                                      <m:sSupPr>
                                        <m:ctrlPr>
                                          <a:rPr lang="it-IT" sz="2500" b="0" i="1" smtClean="0">
                                            <a:latin typeface="Cambria Math" panose="02040503050406030204" pitchFamily="18" charset="0"/>
                                          </a:rPr>
                                        </m:ctrlPr>
                                      </m:sSupPr>
                                      <m:e>
                                        <m:r>
                                          <a:rPr lang="it-IT" sz="2500" b="0" i="1" smtClean="0">
                                            <a:latin typeface="Cambria Math" panose="02040503050406030204" pitchFamily="18" charset="0"/>
                                          </a:rPr>
                                          <m:t>10</m:t>
                                        </m:r>
                                      </m:e>
                                      <m:sup>
                                        <m:r>
                                          <a:rPr lang="it-IT" sz="2500" b="0" i="1" smtClean="0">
                                            <a:latin typeface="Cambria Math" panose="02040503050406030204" pitchFamily="18" charset="0"/>
                                          </a:rPr>
                                          <m:t>7</m:t>
                                        </m:r>
                                      </m:sup>
                                    </m:sSup>
                                  </m:e>
                                </m:d>
                              </m:oMath>
                            </m:oMathPara>
                          </a14:m>
                          <a:endParaRPr lang="it-IT" sz="2500" dirty="0">
                            <a:latin typeface="Times New Roman" panose="02020603050405020304" pitchFamily="18" charset="0"/>
                            <a:cs typeface="Times New Roman" panose="0202060305040502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it-IT" sz="2500" b="0" i="1" smtClean="0">
                                    <a:latin typeface="Cambria Math" panose="02040503050406030204" pitchFamily="18" charset="0"/>
                                    <a:cs typeface="Times New Roman" panose="02020603050405020304" pitchFamily="18" charset="0"/>
                                  </a:rPr>
                                  <m:t>8.693505252632834⋅</m:t>
                                </m:r>
                                <m:sSup>
                                  <m:sSupPr>
                                    <m:ctrlPr>
                                      <a:rPr lang="it-IT" sz="2500" b="0" i="1" smtClean="0">
                                        <a:latin typeface="Cambria Math" panose="02040503050406030204" pitchFamily="18" charset="0"/>
                                        <a:cs typeface="Times New Roman" panose="02020603050405020304" pitchFamily="18" charset="0"/>
                                      </a:rPr>
                                    </m:ctrlPr>
                                  </m:sSupPr>
                                  <m:e>
                                    <m:r>
                                      <a:rPr lang="it-IT" sz="2500" b="0" i="1" smtClean="0">
                                        <a:latin typeface="Cambria Math" panose="02040503050406030204" pitchFamily="18" charset="0"/>
                                        <a:cs typeface="Times New Roman" panose="02020603050405020304" pitchFamily="18" charset="0"/>
                                      </a:rPr>
                                      <m:t>10</m:t>
                                    </m:r>
                                  </m:e>
                                  <m:sup>
                                    <m:r>
                                      <a:rPr lang="it-IT" sz="2500" b="0" i="1" smtClean="0">
                                        <a:latin typeface="Cambria Math" panose="02040503050406030204" pitchFamily="18" charset="0"/>
                                        <a:cs typeface="Times New Roman" panose="02020603050405020304" pitchFamily="18" charset="0"/>
                                      </a:rPr>
                                      <m:t>6</m:t>
                                    </m:r>
                                  </m:sup>
                                </m:sSup>
                              </m:oMath>
                            </m:oMathPara>
                          </a14:m>
                          <a:endParaRPr lang="it-IT" sz="25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43409084"/>
                      </a:ext>
                    </a:extLst>
                  </a:tr>
                  <a:tr h="370840">
                    <a:tc>
                      <a:txBody>
                        <a:bodyPr/>
                        <a:lstStyle/>
                        <a:p>
                          <a:pPr algn="ctr"/>
                          <a14:m>
                            <m:oMathPara xmlns:m="http://schemas.openxmlformats.org/officeDocument/2006/math">
                              <m:oMathParaPr>
                                <m:jc m:val="centerGroup"/>
                              </m:oMathParaPr>
                              <m:oMath xmlns:m="http://schemas.openxmlformats.org/officeDocument/2006/math">
                                <m:r>
                                  <a:rPr lang="it-IT" sz="2500" b="0" i="1" smtClean="0">
                                    <a:latin typeface="Cambria Math" panose="02040503050406030204" pitchFamily="18" charset="0"/>
                                  </a:rPr>
                                  <m:t>𝜔</m:t>
                                </m:r>
                              </m:oMath>
                            </m:oMathPara>
                          </a14:m>
                          <a:endParaRPr lang="it-IT" sz="2500" dirty="0">
                            <a:latin typeface="Times New Roman" panose="02020603050405020304" pitchFamily="18" charset="0"/>
                            <a:cs typeface="Times New Roman" panose="02020603050405020304" pitchFamily="18" charset="0"/>
                          </a:endParaRPr>
                        </a:p>
                        <a:p>
                          <a:pPr algn="ctr"/>
                          <a:endParaRPr lang="it-IT" sz="25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d>
                                  <m:dPr>
                                    <m:begChr m:val="["/>
                                    <m:endChr m:val="]"/>
                                    <m:ctrlPr>
                                      <a:rPr lang="it-IT" sz="2500" b="0" i="1" smtClean="0">
                                        <a:latin typeface="Cambria Math" panose="02040503050406030204" pitchFamily="18" charset="0"/>
                                      </a:rPr>
                                    </m:ctrlPr>
                                  </m:dPr>
                                  <m:e>
                                    <m:sSup>
                                      <m:sSupPr>
                                        <m:ctrlPr>
                                          <a:rPr lang="it-IT" sz="2500" b="0" i="1" smtClean="0">
                                            <a:latin typeface="Cambria Math" panose="02040503050406030204" pitchFamily="18" charset="0"/>
                                          </a:rPr>
                                        </m:ctrlPr>
                                      </m:sSupPr>
                                      <m:e>
                                        <m:r>
                                          <a:rPr lang="it-IT" sz="2500" b="0" i="1" smtClean="0">
                                            <a:latin typeface="Cambria Math" panose="02040503050406030204" pitchFamily="18" charset="0"/>
                                          </a:rPr>
                                          <m:t>1,10</m:t>
                                        </m:r>
                                      </m:e>
                                      <m:sup>
                                        <m:r>
                                          <a:rPr lang="it-IT" sz="2500" b="0" i="1" smtClean="0">
                                            <a:latin typeface="Cambria Math" panose="02040503050406030204" pitchFamily="18" charset="0"/>
                                          </a:rPr>
                                          <m:t>5</m:t>
                                        </m:r>
                                      </m:sup>
                                    </m:sSup>
                                  </m:e>
                                </m:d>
                              </m:oMath>
                            </m:oMathPara>
                          </a14:m>
                          <a:endParaRPr lang="it-IT" sz="2500" dirty="0">
                            <a:latin typeface="Times New Roman" panose="02020603050405020304" pitchFamily="18" charset="0"/>
                            <a:cs typeface="Times New Roman" panose="0202060305040502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it-IT" sz="2500" b="0" i="1" smtClean="0">
                                    <a:latin typeface="Cambria Math" panose="02040503050406030204" pitchFamily="18" charset="0"/>
                                    <a:cs typeface="Times New Roman" panose="02020603050405020304" pitchFamily="18" charset="0"/>
                                  </a:rPr>
                                  <m:t>9.494585512871476⋅</m:t>
                                </m:r>
                                <m:sSup>
                                  <m:sSupPr>
                                    <m:ctrlPr>
                                      <a:rPr lang="it-IT" sz="2500" b="0" i="1" smtClean="0">
                                        <a:latin typeface="Cambria Math" panose="02040503050406030204" pitchFamily="18" charset="0"/>
                                        <a:cs typeface="Times New Roman" panose="02020603050405020304" pitchFamily="18" charset="0"/>
                                      </a:rPr>
                                    </m:ctrlPr>
                                  </m:sSupPr>
                                  <m:e>
                                    <m:r>
                                      <a:rPr lang="it-IT" sz="2500" b="0" i="1" smtClean="0">
                                        <a:latin typeface="Cambria Math" panose="02040503050406030204" pitchFamily="18" charset="0"/>
                                        <a:cs typeface="Times New Roman" panose="02020603050405020304" pitchFamily="18" charset="0"/>
                                      </a:rPr>
                                      <m:t>10</m:t>
                                    </m:r>
                                  </m:e>
                                  <m:sup>
                                    <m:r>
                                      <a:rPr lang="it-IT" sz="2500" b="0" i="1" smtClean="0">
                                        <a:latin typeface="Cambria Math" panose="02040503050406030204" pitchFamily="18" charset="0"/>
                                        <a:cs typeface="Times New Roman" panose="02020603050405020304" pitchFamily="18" charset="0"/>
                                      </a:rPr>
                                      <m:t>4</m:t>
                                    </m:r>
                                  </m:sup>
                                </m:sSup>
                              </m:oMath>
                            </m:oMathPara>
                          </a14:m>
                          <a:endParaRPr lang="it-IT" sz="25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368100914"/>
                      </a:ext>
                    </a:extLst>
                  </a:tr>
                  <a:tr h="370840">
                    <a:tc>
                      <a:txBody>
                        <a:bodyPr/>
                        <a:lstStyle/>
                        <a:p>
                          <a:pPr algn="ctr"/>
                          <a14:m>
                            <m:oMathPara xmlns:m="http://schemas.openxmlformats.org/officeDocument/2006/math">
                              <m:oMathParaPr>
                                <m:jc m:val="centerGroup"/>
                              </m:oMathParaPr>
                              <m:oMath xmlns:m="http://schemas.openxmlformats.org/officeDocument/2006/math">
                                <m:r>
                                  <a:rPr lang="it-IT" sz="2500" b="0" i="1">
                                    <a:latin typeface="Cambria Math" panose="02040503050406030204" pitchFamily="18" charset="0"/>
                                  </a:rPr>
                                  <m:t>𝑁</m:t>
                                </m:r>
                              </m:oMath>
                            </m:oMathPara>
                          </a14:m>
                          <a:endParaRPr lang="it-IT" sz="2500" dirty="0">
                            <a:latin typeface="Times New Roman" panose="02020603050405020304" pitchFamily="18" charset="0"/>
                            <a:cs typeface="Times New Roman" panose="02020603050405020304" pitchFamily="18" charset="0"/>
                          </a:endParaRPr>
                        </a:p>
                        <a:p>
                          <a:pPr algn="ctr"/>
                          <a:endParaRPr lang="it-IT" sz="25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d>
                                  <m:dPr>
                                    <m:begChr m:val="["/>
                                    <m:endChr m:val="]"/>
                                    <m:ctrlPr>
                                      <a:rPr lang="it-IT" sz="2500" b="0" i="1" smtClean="0">
                                        <a:latin typeface="Cambria Math" panose="02040503050406030204" pitchFamily="18" charset="0"/>
                                      </a:rPr>
                                    </m:ctrlPr>
                                  </m:dPr>
                                  <m:e>
                                    <m:r>
                                      <a:rPr lang="it-IT" sz="2500" b="0" i="1" smtClean="0">
                                        <a:latin typeface="Cambria Math" panose="02040503050406030204" pitchFamily="18" charset="0"/>
                                      </a:rPr>
                                      <m:t>15,40</m:t>
                                    </m:r>
                                  </m:e>
                                </m:d>
                              </m:oMath>
                            </m:oMathPara>
                          </a14:m>
                          <a:endParaRPr lang="it-IT" sz="2500" dirty="0">
                            <a:latin typeface="Times New Roman" panose="02020603050405020304" pitchFamily="18" charset="0"/>
                            <a:cs typeface="Times New Roman" panose="0202060305040502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it-IT" sz="2500" b="0" i="1" smtClean="0">
                                    <a:latin typeface="Cambria Math" panose="02040503050406030204" pitchFamily="18" charset="0"/>
                                    <a:cs typeface="Times New Roman" panose="02020603050405020304" pitchFamily="18" charset="0"/>
                                  </a:rPr>
                                  <m:t>17</m:t>
                                </m:r>
                              </m:oMath>
                            </m:oMathPara>
                          </a14:m>
                          <a:endParaRPr lang="it-IT" sz="25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0995605"/>
                      </a:ext>
                    </a:extLst>
                  </a:tr>
                </a:tbl>
              </a:graphicData>
            </a:graphic>
          </p:graphicFrame>
        </mc:Choice>
        <mc:Fallback xmlns="">
          <p:graphicFrame>
            <p:nvGraphicFramePr>
              <p:cNvPr id="3" name="Tabella 2">
                <a:extLst>
                  <a:ext uri="{FF2B5EF4-FFF2-40B4-BE49-F238E27FC236}">
                    <a16:creationId xmlns:a16="http://schemas.microsoft.com/office/drawing/2014/main" id="{A05C68FA-D0CD-9257-DCE7-A2F3A66E490F}"/>
                  </a:ext>
                </a:extLst>
              </p:cNvPr>
              <p:cNvGraphicFramePr>
                <a:graphicFrameLocks noGrp="1"/>
              </p:cNvGraphicFramePr>
              <p:nvPr>
                <p:extLst>
                  <p:ext uri="{D42A27DB-BD31-4B8C-83A1-F6EECF244321}">
                    <p14:modId xmlns:p14="http://schemas.microsoft.com/office/powerpoint/2010/main" val="28068168"/>
                  </p:ext>
                </p:extLst>
              </p:nvPr>
            </p:nvGraphicFramePr>
            <p:xfrm>
              <a:off x="1005112" y="868680"/>
              <a:ext cx="10181772" cy="5120640"/>
            </p:xfrm>
            <a:graphic>
              <a:graphicData uri="http://schemas.openxmlformats.org/drawingml/2006/table">
                <a:tbl>
                  <a:tblPr firstRow="1" bandRow="1">
                    <a:tableStyleId>{00A15C55-8517-42AA-B614-E9B94910E393}</a:tableStyleId>
                  </a:tblPr>
                  <a:tblGrid>
                    <a:gridCol w="3246141">
                      <a:extLst>
                        <a:ext uri="{9D8B030D-6E8A-4147-A177-3AD203B41FA5}">
                          <a16:colId xmlns:a16="http://schemas.microsoft.com/office/drawing/2014/main" val="2454994758"/>
                        </a:ext>
                      </a:extLst>
                    </a:gridCol>
                    <a:gridCol w="2825628">
                      <a:extLst>
                        <a:ext uri="{9D8B030D-6E8A-4147-A177-3AD203B41FA5}">
                          <a16:colId xmlns:a16="http://schemas.microsoft.com/office/drawing/2014/main" val="1719037195"/>
                        </a:ext>
                      </a:extLst>
                    </a:gridCol>
                    <a:gridCol w="4110003">
                      <a:extLst>
                        <a:ext uri="{9D8B030D-6E8A-4147-A177-3AD203B41FA5}">
                          <a16:colId xmlns:a16="http://schemas.microsoft.com/office/drawing/2014/main" val="92793240"/>
                        </a:ext>
                      </a:extLst>
                    </a:gridCol>
                  </a:tblGrid>
                  <a:tr h="853440">
                    <a:tc>
                      <a:txBody>
                        <a:bodyPr/>
                        <a:lstStyle/>
                        <a:p>
                          <a:pPr algn="ctr"/>
                          <a:r>
                            <a:rPr lang="it-IT" sz="2500" dirty="0">
                              <a:solidFill>
                                <a:schemeClr val="tx1"/>
                              </a:solidFill>
                              <a:latin typeface="Times New Roman" panose="02020603050405020304" pitchFamily="18" charset="0"/>
                              <a:cs typeface="Times New Roman" panose="02020603050405020304" pitchFamily="18" charset="0"/>
                            </a:rPr>
                            <a:t>IPERPARAMETRO</a:t>
                          </a:r>
                        </a:p>
                        <a:p>
                          <a:pPr algn="ctr"/>
                          <a:endParaRPr lang="it-IT" sz="2500"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it-IT" sz="2500" dirty="0">
                              <a:solidFill>
                                <a:schemeClr val="tx1"/>
                              </a:solidFill>
                              <a:latin typeface="Times New Roman" panose="02020603050405020304" pitchFamily="18" charset="0"/>
                              <a:cs typeface="Times New Roman" panose="02020603050405020304" pitchFamily="18" charset="0"/>
                            </a:rPr>
                            <a:t>RANGE</a:t>
                          </a:r>
                        </a:p>
                      </a:txBody>
                      <a:tcPr/>
                    </a:tc>
                    <a:tc>
                      <a:txBody>
                        <a:bodyPr/>
                        <a:lstStyle/>
                        <a:p>
                          <a:pPr algn="ctr"/>
                          <a:r>
                            <a:rPr lang="it-IT" sz="2500" dirty="0">
                              <a:solidFill>
                                <a:schemeClr val="tx1"/>
                              </a:solidFill>
                              <a:latin typeface="Times New Roman" panose="02020603050405020304" pitchFamily="18" charset="0"/>
                              <a:cs typeface="Times New Roman" panose="02020603050405020304" pitchFamily="18" charset="0"/>
                            </a:rPr>
                            <a:t>VALORE OTTIMO</a:t>
                          </a:r>
                        </a:p>
                      </a:txBody>
                      <a:tcPr/>
                    </a:tc>
                    <a:extLst>
                      <a:ext uri="{0D108BD9-81ED-4DB2-BD59-A6C34878D82A}">
                        <a16:rowId xmlns:a16="http://schemas.microsoft.com/office/drawing/2014/main" val="2108648048"/>
                      </a:ext>
                    </a:extLst>
                  </a:tr>
                  <a:tr h="853440">
                    <a:tc>
                      <a:txBody>
                        <a:bodyPr/>
                        <a:lstStyle/>
                        <a:p>
                          <a:endParaRPr lang="it-IT"/>
                        </a:p>
                      </a:txBody>
                      <a:tcPr>
                        <a:blipFill>
                          <a:blip r:embed="rId2"/>
                          <a:stretch>
                            <a:fillRect l="-188" t="-105714" r="-214447" b="-402143"/>
                          </a:stretch>
                        </a:blipFill>
                      </a:tcPr>
                    </a:tc>
                    <a:tc>
                      <a:txBody>
                        <a:bodyPr/>
                        <a:lstStyle/>
                        <a:p>
                          <a:endParaRPr lang="it-IT"/>
                        </a:p>
                      </a:txBody>
                      <a:tcPr>
                        <a:blipFill>
                          <a:blip r:embed="rId2"/>
                          <a:stretch>
                            <a:fillRect l="-115086" t="-105714" r="-146336" b="-402143"/>
                          </a:stretch>
                        </a:blipFill>
                      </a:tcPr>
                    </a:tc>
                    <a:tc>
                      <a:txBody>
                        <a:bodyPr/>
                        <a:lstStyle/>
                        <a:p>
                          <a:endParaRPr lang="it-IT"/>
                        </a:p>
                      </a:txBody>
                      <a:tcPr>
                        <a:blipFill>
                          <a:blip r:embed="rId2"/>
                          <a:stretch>
                            <a:fillRect l="-147852" t="-105714" r="-593" b="-402143"/>
                          </a:stretch>
                        </a:blipFill>
                      </a:tcPr>
                    </a:tc>
                    <a:extLst>
                      <a:ext uri="{0D108BD9-81ED-4DB2-BD59-A6C34878D82A}">
                        <a16:rowId xmlns:a16="http://schemas.microsoft.com/office/drawing/2014/main" val="759109356"/>
                      </a:ext>
                    </a:extLst>
                  </a:tr>
                  <a:tr h="853440">
                    <a:tc>
                      <a:txBody>
                        <a:bodyPr/>
                        <a:lstStyle/>
                        <a:p>
                          <a:endParaRPr lang="it-IT"/>
                        </a:p>
                      </a:txBody>
                      <a:tcPr>
                        <a:blipFill>
                          <a:blip r:embed="rId2"/>
                          <a:stretch>
                            <a:fillRect l="-188" t="-204255" r="-214447" b="-299291"/>
                          </a:stretch>
                        </a:blipFill>
                      </a:tcPr>
                    </a:tc>
                    <a:tc>
                      <a:txBody>
                        <a:bodyPr/>
                        <a:lstStyle/>
                        <a:p>
                          <a:endParaRPr lang="it-IT"/>
                        </a:p>
                      </a:txBody>
                      <a:tcPr>
                        <a:blipFill>
                          <a:blip r:embed="rId2"/>
                          <a:stretch>
                            <a:fillRect l="-115086" t="-204255" r="-146336" b="-299291"/>
                          </a:stretch>
                        </a:blipFill>
                      </a:tcPr>
                    </a:tc>
                    <a:tc>
                      <a:txBody>
                        <a:bodyPr/>
                        <a:lstStyle/>
                        <a:p>
                          <a:endParaRPr lang="it-IT"/>
                        </a:p>
                      </a:txBody>
                      <a:tcPr>
                        <a:blipFill>
                          <a:blip r:embed="rId2"/>
                          <a:stretch>
                            <a:fillRect l="-147852" t="-204255" r="-593" b="-299291"/>
                          </a:stretch>
                        </a:blipFill>
                      </a:tcPr>
                    </a:tc>
                    <a:extLst>
                      <a:ext uri="{0D108BD9-81ED-4DB2-BD59-A6C34878D82A}">
                        <a16:rowId xmlns:a16="http://schemas.microsoft.com/office/drawing/2014/main" val="2834625292"/>
                      </a:ext>
                    </a:extLst>
                  </a:tr>
                  <a:tr h="853440">
                    <a:tc>
                      <a:txBody>
                        <a:bodyPr/>
                        <a:lstStyle/>
                        <a:p>
                          <a:endParaRPr lang="it-IT"/>
                        </a:p>
                      </a:txBody>
                      <a:tcPr>
                        <a:blipFill>
                          <a:blip r:embed="rId2"/>
                          <a:stretch>
                            <a:fillRect l="-188" t="-306429" r="-214447" b="-201429"/>
                          </a:stretch>
                        </a:blipFill>
                      </a:tcPr>
                    </a:tc>
                    <a:tc>
                      <a:txBody>
                        <a:bodyPr/>
                        <a:lstStyle/>
                        <a:p>
                          <a:endParaRPr lang="it-IT"/>
                        </a:p>
                      </a:txBody>
                      <a:tcPr>
                        <a:blipFill>
                          <a:blip r:embed="rId2"/>
                          <a:stretch>
                            <a:fillRect l="-115086" t="-306429" r="-146336" b="-201429"/>
                          </a:stretch>
                        </a:blipFill>
                      </a:tcPr>
                    </a:tc>
                    <a:tc>
                      <a:txBody>
                        <a:bodyPr/>
                        <a:lstStyle/>
                        <a:p>
                          <a:endParaRPr lang="it-IT"/>
                        </a:p>
                      </a:txBody>
                      <a:tcPr>
                        <a:blipFill>
                          <a:blip r:embed="rId2"/>
                          <a:stretch>
                            <a:fillRect l="-147852" t="-306429" r="-593" b="-201429"/>
                          </a:stretch>
                        </a:blipFill>
                      </a:tcPr>
                    </a:tc>
                    <a:extLst>
                      <a:ext uri="{0D108BD9-81ED-4DB2-BD59-A6C34878D82A}">
                        <a16:rowId xmlns:a16="http://schemas.microsoft.com/office/drawing/2014/main" val="243409084"/>
                      </a:ext>
                    </a:extLst>
                  </a:tr>
                  <a:tr h="853440">
                    <a:tc>
                      <a:txBody>
                        <a:bodyPr/>
                        <a:lstStyle/>
                        <a:p>
                          <a:endParaRPr lang="it-IT"/>
                        </a:p>
                      </a:txBody>
                      <a:tcPr>
                        <a:blipFill>
                          <a:blip r:embed="rId2"/>
                          <a:stretch>
                            <a:fillRect l="-188" t="-406429" r="-214447" b="-101429"/>
                          </a:stretch>
                        </a:blipFill>
                      </a:tcPr>
                    </a:tc>
                    <a:tc>
                      <a:txBody>
                        <a:bodyPr/>
                        <a:lstStyle/>
                        <a:p>
                          <a:endParaRPr lang="it-IT"/>
                        </a:p>
                      </a:txBody>
                      <a:tcPr>
                        <a:blipFill>
                          <a:blip r:embed="rId2"/>
                          <a:stretch>
                            <a:fillRect l="-115086" t="-406429" r="-146336" b="-101429"/>
                          </a:stretch>
                        </a:blipFill>
                      </a:tcPr>
                    </a:tc>
                    <a:tc>
                      <a:txBody>
                        <a:bodyPr/>
                        <a:lstStyle/>
                        <a:p>
                          <a:endParaRPr lang="it-IT"/>
                        </a:p>
                      </a:txBody>
                      <a:tcPr>
                        <a:blipFill>
                          <a:blip r:embed="rId2"/>
                          <a:stretch>
                            <a:fillRect l="-147852" t="-406429" r="-593" b="-101429"/>
                          </a:stretch>
                        </a:blipFill>
                      </a:tcPr>
                    </a:tc>
                    <a:extLst>
                      <a:ext uri="{0D108BD9-81ED-4DB2-BD59-A6C34878D82A}">
                        <a16:rowId xmlns:a16="http://schemas.microsoft.com/office/drawing/2014/main" val="1368100914"/>
                      </a:ext>
                    </a:extLst>
                  </a:tr>
                  <a:tr h="853440">
                    <a:tc>
                      <a:txBody>
                        <a:bodyPr/>
                        <a:lstStyle/>
                        <a:p>
                          <a:endParaRPr lang="it-IT"/>
                        </a:p>
                      </a:txBody>
                      <a:tcPr>
                        <a:blipFill>
                          <a:blip r:embed="rId2"/>
                          <a:stretch>
                            <a:fillRect l="-188" t="-506429" r="-214447" b="-1429"/>
                          </a:stretch>
                        </a:blipFill>
                      </a:tcPr>
                    </a:tc>
                    <a:tc>
                      <a:txBody>
                        <a:bodyPr/>
                        <a:lstStyle/>
                        <a:p>
                          <a:endParaRPr lang="it-IT"/>
                        </a:p>
                      </a:txBody>
                      <a:tcPr>
                        <a:blipFill>
                          <a:blip r:embed="rId2"/>
                          <a:stretch>
                            <a:fillRect l="-115086" t="-506429" r="-146336" b="-1429"/>
                          </a:stretch>
                        </a:blipFill>
                      </a:tcPr>
                    </a:tc>
                    <a:tc>
                      <a:txBody>
                        <a:bodyPr/>
                        <a:lstStyle/>
                        <a:p>
                          <a:endParaRPr lang="it-IT"/>
                        </a:p>
                      </a:txBody>
                      <a:tcPr>
                        <a:blipFill>
                          <a:blip r:embed="rId2"/>
                          <a:stretch>
                            <a:fillRect l="-147852" t="-506429" r="-593" b="-1429"/>
                          </a:stretch>
                        </a:blipFill>
                      </a:tcPr>
                    </a:tc>
                    <a:extLst>
                      <a:ext uri="{0D108BD9-81ED-4DB2-BD59-A6C34878D82A}">
                        <a16:rowId xmlns:a16="http://schemas.microsoft.com/office/drawing/2014/main" val="2580995605"/>
                      </a:ext>
                    </a:extLst>
                  </a:tr>
                </a:tbl>
              </a:graphicData>
            </a:graphic>
          </p:graphicFrame>
        </mc:Fallback>
      </mc:AlternateContent>
      <mc:AlternateContent xmlns:mc="http://schemas.openxmlformats.org/markup-compatibility/2006" xmlns:a14="http://schemas.microsoft.com/office/drawing/2010/main">
        <mc:Choice Requires="a14">
          <p:sp>
            <p:nvSpPr>
              <p:cNvPr id="4" name="CasellaDiTesto 3">
                <a:extLst>
                  <a:ext uri="{FF2B5EF4-FFF2-40B4-BE49-F238E27FC236}">
                    <a16:creationId xmlns:a16="http://schemas.microsoft.com/office/drawing/2014/main" id="{CED037A5-45BB-BA33-5606-B6AB82B1C894}"/>
                  </a:ext>
                </a:extLst>
              </p:cNvPr>
              <p:cNvSpPr txBox="1"/>
              <p:nvPr/>
            </p:nvSpPr>
            <p:spPr>
              <a:xfrm>
                <a:off x="219375" y="190009"/>
                <a:ext cx="11753247" cy="553998"/>
              </a:xfrm>
              <a:prstGeom prst="rect">
                <a:avLst/>
              </a:prstGeom>
              <a:noFill/>
            </p:spPr>
            <p:txBody>
              <a:bodyPr wrap="square" rtlCol="0">
                <a:spAutoFit/>
              </a:bodyPr>
              <a:lstStyle/>
              <a:p>
                <a:pPr algn="just"/>
                <a:r>
                  <a:rPr lang="it-IT" sz="3000" b="1" dirty="0">
                    <a:solidFill>
                      <a:srgbClr val="0000FF"/>
                    </a:solidFill>
                    <a:latin typeface="Times New Roman" panose="02020603050405020304" pitchFamily="18" charset="0"/>
                    <a:cs typeface="Times New Roman" panose="02020603050405020304" pitchFamily="18" charset="0"/>
                  </a:rPr>
                  <a:t>Risultati sperimentali: parametrizzazione ottima per </a:t>
                </a:r>
                <a14:m>
                  <m:oMath xmlns:m="http://schemas.openxmlformats.org/officeDocument/2006/math">
                    <m:r>
                      <a:rPr lang="it-IT" sz="3000" b="1" i="1" dirty="0">
                        <a:solidFill>
                          <a:srgbClr val="0000FF"/>
                        </a:solidFill>
                        <a:latin typeface="Cambria Math" panose="02040503050406030204" pitchFamily="18" charset="0"/>
                        <a:cs typeface="Times New Roman" panose="02020603050405020304" pitchFamily="18" charset="0"/>
                      </a:rPr>
                      <m:t>𝒘</m:t>
                    </m:r>
                    <m:r>
                      <a:rPr lang="it-IT" sz="3000" b="1" i="1" dirty="0">
                        <a:solidFill>
                          <a:srgbClr val="0000FF"/>
                        </a:solidFill>
                        <a:latin typeface="Cambria Math" panose="02040503050406030204" pitchFamily="18" charset="0"/>
                        <a:cs typeface="Times New Roman" panose="02020603050405020304" pitchFamily="18" charset="0"/>
                      </a:rPr>
                      <m:t>=</m:t>
                    </m:r>
                    <m:r>
                      <a:rPr lang="it-IT" sz="3000" b="1" i="1" dirty="0">
                        <a:solidFill>
                          <a:srgbClr val="0000FF"/>
                        </a:solidFill>
                        <a:latin typeface="Cambria Math" panose="02040503050406030204" pitchFamily="18" charset="0"/>
                        <a:cs typeface="Times New Roman" panose="02020603050405020304" pitchFamily="18" charset="0"/>
                      </a:rPr>
                      <m:t>𝟎</m:t>
                    </m:r>
                  </m:oMath>
                </a14:m>
                <a:endParaRPr lang="it-IT" sz="3000" b="1" dirty="0">
                  <a:solidFill>
                    <a:srgbClr val="0000FF"/>
                  </a:solidFill>
                  <a:latin typeface="Times New Roman" panose="02020603050405020304" pitchFamily="18" charset="0"/>
                  <a:cs typeface="Times New Roman" panose="02020603050405020304" pitchFamily="18" charset="0"/>
                </a:endParaRPr>
              </a:p>
            </p:txBody>
          </p:sp>
        </mc:Choice>
        <mc:Fallback xmlns="">
          <p:sp>
            <p:nvSpPr>
              <p:cNvPr id="4" name="CasellaDiTesto 3">
                <a:extLst>
                  <a:ext uri="{FF2B5EF4-FFF2-40B4-BE49-F238E27FC236}">
                    <a16:creationId xmlns:a16="http://schemas.microsoft.com/office/drawing/2014/main" id="{CED037A5-45BB-BA33-5606-B6AB82B1C894}"/>
                  </a:ext>
                </a:extLst>
              </p:cNvPr>
              <p:cNvSpPr txBox="1">
                <a:spLocks noRot="1" noChangeAspect="1" noMove="1" noResize="1" noEditPoints="1" noAdjustHandles="1" noChangeArrowheads="1" noChangeShapeType="1" noTextEdit="1"/>
              </p:cNvSpPr>
              <p:nvPr/>
            </p:nvSpPr>
            <p:spPr>
              <a:xfrm>
                <a:off x="219375" y="190009"/>
                <a:ext cx="11753247" cy="553998"/>
              </a:xfrm>
              <a:prstGeom prst="rect">
                <a:avLst/>
              </a:prstGeom>
              <a:blipFill>
                <a:blip r:embed="rId3"/>
                <a:stretch>
                  <a:fillRect l="-1245" t="-14286" b="-32967"/>
                </a:stretch>
              </a:blipFill>
            </p:spPr>
            <p:txBody>
              <a:bodyPr/>
              <a:lstStyle/>
              <a:p>
                <a:r>
                  <a:rPr lang="it-IT">
                    <a:noFill/>
                  </a:rPr>
                  <a:t> </a:t>
                </a:r>
              </a:p>
            </p:txBody>
          </p:sp>
        </mc:Fallback>
      </mc:AlternateContent>
    </p:spTree>
    <p:extLst>
      <p:ext uri="{BB962C8B-B14F-4D97-AF65-F5344CB8AC3E}">
        <p14:creationId xmlns:p14="http://schemas.microsoft.com/office/powerpoint/2010/main" val="12305269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numero diapositiva 1">
            <a:extLst>
              <a:ext uri="{FF2B5EF4-FFF2-40B4-BE49-F238E27FC236}">
                <a16:creationId xmlns:a16="http://schemas.microsoft.com/office/drawing/2014/main" id="{AC9A2AD5-2EBD-4C64-1260-A35FA560D80E}"/>
              </a:ext>
            </a:extLst>
          </p:cNvPr>
          <p:cNvSpPr>
            <a:spLocks noGrp="1"/>
          </p:cNvSpPr>
          <p:nvPr>
            <p:ph type="sldNum" sz="quarter" idx="10"/>
          </p:nvPr>
        </p:nvSpPr>
        <p:spPr/>
        <p:txBody>
          <a:bodyPr/>
          <a:lstStyle/>
          <a:p>
            <a:fld id="{AE096718-7586-4E89-9C51-4CF0EA8788A2}" type="slidenum">
              <a:rPr lang="en-US" smtClean="0">
                <a:latin typeface="Times New Roman" panose="02020603050405020304" pitchFamily="18" charset="0"/>
                <a:cs typeface="Times New Roman" panose="02020603050405020304" pitchFamily="18" charset="0"/>
              </a:rPr>
              <a:t>28</a:t>
            </a:fld>
            <a:endParaRPr lang="en-US">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graphicFrame>
            <p:nvGraphicFramePr>
              <p:cNvPr id="3" name="Tabella 2">
                <a:extLst>
                  <a:ext uri="{FF2B5EF4-FFF2-40B4-BE49-F238E27FC236}">
                    <a16:creationId xmlns:a16="http://schemas.microsoft.com/office/drawing/2014/main" id="{A05C68FA-D0CD-9257-DCE7-A2F3A66E490F}"/>
                  </a:ext>
                </a:extLst>
              </p:cNvPr>
              <p:cNvGraphicFramePr>
                <a:graphicFrameLocks noGrp="1"/>
              </p:cNvGraphicFramePr>
              <p:nvPr>
                <p:extLst>
                  <p:ext uri="{D42A27DB-BD31-4B8C-83A1-F6EECF244321}">
                    <p14:modId xmlns:p14="http://schemas.microsoft.com/office/powerpoint/2010/main" val="1737081620"/>
                  </p:ext>
                </p:extLst>
              </p:nvPr>
            </p:nvGraphicFramePr>
            <p:xfrm>
              <a:off x="1005112" y="868680"/>
              <a:ext cx="10181772" cy="5120640"/>
            </p:xfrm>
            <a:graphic>
              <a:graphicData uri="http://schemas.openxmlformats.org/drawingml/2006/table">
                <a:tbl>
                  <a:tblPr firstRow="1" bandRow="1">
                    <a:tableStyleId>{00A15C55-8517-42AA-B614-E9B94910E393}</a:tableStyleId>
                  </a:tblPr>
                  <a:tblGrid>
                    <a:gridCol w="3246141">
                      <a:extLst>
                        <a:ext uri="{9D8B030D-6E8A-4147-A177-3AD203B41FA5}">
                          <a16:colId xmlns:a16="http://schemas.microsoft.com/office/drawing/2014/main" val="2454994758"/>
                        </a:ext>
                      </a:extLst>
                    </a:gridCol>
                    <a:gridCol w="2825628">
                      <a:extLst>
                        <a:ext uri="{9D8B030D-6E8A-4147-A177-3AD203B41FA5}">
                          <a16:colId xmlns:a16="http://schemas.microsoft.com/office/drawing/2014/main" val="1719037195"/>
                        </a:ext>
                      </a:extLst>
                    </a:gridCol>
                    <a:gridCol w="4110003">
                      <a:extLst>
                        <a:ext uri="{9D8B030D-6E8A-4147-A177-3AD203B41FA5}">
                          <a16:colId xmlns:a16="http://schemas.microsoft.com/office/drawing/2014/main" val="92793240"/>
                        </a:ext>
                      </a:extLst>
                    </a:gridCol>
                  </a:tblGrid>
                  <a:tr h="370840">
                    <a:tc>
                      <a:txBody>
                        <a:bodyPr/>
                        <a:lstStyle/>
                        <a:p>
                          <a:pPr algn="ctr"/>
                          <a:r>
                            <a:rPr lang="it-IT" sz="2500" dirty="0">
                              <a:solidFill>
                                <a:schemeClr val="tx1"/>
                              </a:solidFill>
                              <a:latin typeface="Times New Roman" panose="02020603050405020304" pitchFamily="18" charset="0"/>
                              <a:cs typeface="Times New Roman" panose="02020603050405020304" pitchFamily="18" charset="0"/>
                            </a:rPr>
                            <a:t>IPERPARAMETRO</a:t>
                          </a:r>
                        </a:p>
                        <a:p>
                          <a:pPr algn="ctr"/>
                          <a:endParaRPr lang="it-IT" sz="2500"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it-IT" sz="2500" dirty="0">
                              <a:solidFill>
                                <a:schemeClr val="tx1"/>
                              </a:solidFill>
                              <a:latin typeface="Times New Roman" panose="02020603050405020304" pitchFamily="18" charset="0"/>
                              <a:cs typeface="Times New Roman" panose="02020603050405020304" pitchFamily="18" charset="0"/>
                            </a:rPr>
                            <a:t>RANGE</a:t>
                          </a:r>
                        </a:p>
                      </a:txBody>
                      <a:tcPr/>
                    </a:tc>
                    <a:tc>
                      <a:txBody>
                        <a:bodyPr/>
                        <a:lstStyle/>
                        <a:p>
                          <a:pPr algn="ctr"/>
                          <a:r>
                            <a:rPr lang="it-IT" sz="2500" dirty="0">
                              <a:solidFill>
                                <a:schemeClr val="tx1"/>
                              </a:solidFill>
                              <a:latin typeface="Times New Roman" panose="02020603050405020304" pitchFamily="18" charset="0"/>
                              <a:cs typeface="Times New Roman" panose="02020603050405020304" pitchFamily="18" charset="0"/>
                            </a:rPr>
                            <a:t>VALORE OTTIMO</a:t>
                          </a:r>
                        </a:p>
                      </a:txBody>
                      <a:tcPr/>
                    </a:tc>
                    <a:extLst>
                      <a:ext uri="{0D108BD9-81ED-4DB2-BD59-A6C34878D82A}">
                        <a16:rowId xmlns:a16="http://schemas.microsoft.com/office/drawing/2014/main" val="2108648048"/>
                      </a:ext>
                    </a:extLst>
                  </a:tr>
                  <a:tr h="370840">
                    <a:tc>
                      <a:txBody>
                        <a:bodyPr/>
                        <a:lstStyle/>
                        <a:p>
                          <a:pPr algn="ctr"/>
                          <a14:m>
                            <m:oMathPara xmlns:m="http://schemas.openxmlformats.org/officeDocument/2006/math">
                              <m:oMathParaPr>
                                <m:jc m:val="centerGroup"/>
                              </m:oMathParaPr>
                              <m:oMath xmlns:m="http://schemas.openxmlformats.org/officeDocument/2006/math">
                                <m:r>
                                  <a:rPr lang="it-IT" sz="2500" b="0" i="1">
                                    <a:latin typeface="Cambria Math" panose="02040503050406030204" pitchFamily="18" charset="0"/>
                                  </a:rPr>
                                  <m:t>𝑞</m:t>
                                </m:r>
                              </m:oMath>
                            </m:oMathPara>
                          </a14:m>
                          <a:endParaRPr lang="it-IT" sz="2500" dirty="0">
                            <a:latin typeface="Times New Roman" panose="02020603050405020304" pitchFamily="18" charset="0"/>
                            <a:cs typeface="Times New Roman" panose="02020603050405020304" pitchFamily="18" charset="0"/>
                          </a:endParaRPr>
                        </a:p>
                        <a:p>
                          <a:pPr algn="ctr"/>
                          <a:endParaRPr lang="it-IT" sz="2500" dirty="0">
                            <a:latin typeface="Times New Roman" panose="02020603050405020304" pitchFamily="18" charset="0"/>
                            <a:cs typeface="Times New Roman" panose="0202060305040502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d>
                                  <m:dPr>
                                    <m:begChr m:val="["/>
                                    <m:endChr m:val="]"/>
                                    <m:ctrlPr>
                                      <a:rPr lang="it-IT" sz="2500" b="0" i="1" smtClean="0">
                                        <a:latin typeface="Cambria Math" panose="02040503050406030204" pitchFamily="18" charset="0"/>
                                      </a:rPr>
                                    </m:ctrlPr>
                                  </m:dPr>
                                  <m:e>
                                    <m:sSup>
                                      <m:sSupPr>
                                        <m:ctrlPr>
                                          <a:rPr lang="it-IT" sz="2500" b="0" i="1" smtClean="0">
                                            <a:latin typeface="Cambria Math" panose="02040503050406030204" pitchFamily="18" charset="0"/>
                                          </a:rPr>
                                        </m:ctrlPr>
                                      </m:sSupPr>
                                      <m:e>
                                        <m:r>
                                          <a:rPr lang="it-IT" sz="2500" b="0" i="1" smtClean="0">
                                            <a:latin typeface="Cambria Math" panose="02040503050406030204" pitchFamily="18" charset="0"/>
                                          </a:rPr>
                                          <m:t>1,10</m:t>
                                        </m:r>
                                      </m:e>
                                      <m:sup>
                                        <m:r>
                                          <a:rPr lang="it-IT" sz="2500" b="0" i="1" smtClean="0">
                                            <a:latin typeface="Cambria Math" panose="02040503050406030204" pitchFamily="18" charset="0"/>
                                          </a:rPr>
                                          <m:t>5</m:t>
                                        </m:r>
                                      </m:sup>
                                    </m:sSup>
                                  </m:e>
                                </m:d>
                              </m:oMath>
                            </m:oMathPara>
                          </a14:m>
                          <a:endParaRPr lang="it-IT" sz="2500" dirty="0">
                            <a:latin typeface="Times New Roman" panose="02020603050405020304" pitchFamily="18" charset="0"/>
                            <a:cs typeface="Times New Roman" panose="0202060305040502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it-IT" sz="2500" b="0" i="1" smtClean="0">
                                    <a:latin typeface="Cambria Math" panose="02040503050406030204" pitchFamily="18" charset="0"/>
                                  </a:rPr>
                                  <m:t>1.061845761081736</m:t>
                                </m:r>
                              </m:oMath>
                            </m:oMathPara>
                          </a14:m>
                          <a:endParaRPr lang="it-IT" sz="25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759109356"/>
                      </a:ext>
                    </a:extLst>
                  </a:tr>
                  <a:tr h="370840">
                    <a:tc>
                      <a:txBody>
                        <a:bodyPr/>
                        <a:lstStyle/>
                        <a:p>
                          <a:pPr algn="ctr"/>
                          <a14:m>
                            <m:oMathPara xmlns:m="http://schemas.openxmlformats.org/officeDocument/2006/math">
                              <m:oMathParaPr>
                                <m:jc m:val="centerGroup"/>
                              </m:oMathParaPr>
                              <m:oMath xmlns:m="http://schemas.openxmlformats.org/officeDocument/2006/math">
                                <m:r>
                                  <a:rPr lang="it-IT" sz="2500" b="0" i="1">
                                    <a:latin typeface="Cambria Math" panose="02040503050406030204" pitchFamily="18" charset="0"/>
                                  </a:rPr>
                                  <m:t>𝑟</m:t>
                                </m:r>
                              </m:oMath>
                            </m:oMathPara>
                          </a14:m>
                          <a:endParaRPr lang="it-IT" sz="2500" dirty="0">
                            <a:latin typeface="Times New Roman" panose="02020603050405020304" pitchFamily="18" charset="0"/>
                            <a:cs typeface="Times New Roman" panose="02020603050405020304" pitchFamily="18" charset="0"/>
                          </a:endParaRPr>
                        </a:p>
                        <a:p>
                          <a:pPr algn="ctr"/>
                          <a:endParaRPr lang="it-IT" sz="25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d>
                                  <m:dPr>
                                    <m:begChr m:val="["/>
                                    <m:endChr m:val="]"/>
                                    <m:ctrlPr>
                                      <a:rPr lang="it-IT" sz="2500" b="0" i="1" smtClean="0">
                                        <a:latin typeface="Cambria Math" panose="02040503050406030204" pitchFamily="18" charset="0"/>
                                      </a:rPr>
                                    </m:ctrlPr>
                                  </m:dPr>
                                  <m:e>
                                    <m:sSup>
                                      <m:sSupPr>
                                        <m:ctrlPr>
                                          <a:rPr lang="it-IT" sz="2500" b="0" i="1" smtClean="0">
                                            <a:latin typeface="Cambria Math" panose="02040503050406030204" pitchFamily="18" charset="0"/>
                                          </a:rPr>
                                        </m:ctrlPr>
                                      </m:sSupPr>
                                      <m:e>
                                        <m:r>
                                          <a:rPr lang="it-IT" sz="2500" b="0" i="1" smtClean="0">
                                            <a:latin typeface="Cambria Math" panose="02040503050406030204" pitchFamily="18" charset="0"/>
                                          </a:rPr>
                                          <m:t>1,10</m:t>
                                        </m:r>
                                      </m:e>
                                      <m:sup>
                                        <m:r>
                                          <a:rPr lang="it-IT" sz="2500" b="0" i="1" smtClean="0">
                                            <a:latin typeface="Cambria Math" panose="02040503050406030204" pitchFamily="18" charset="0"/>
                                          </a:rPr>
                                          <m:t>5</m:t>
                                        </m:r>
                                      </m:sup>
                                    </m:sSup>
                                  </m:e>
                                </m:d>
                              </m:oMath>
                            </m:oMathPara>
                          </a14:m>
                          <a:endParaRPr lang="it-IT" sz="2500" dirty="0">
                            <a:latin typeface="Times New Roman" panose="02020603050405020304" pitchFamily="18" charset="0"/>
                            <a:cs typeface="Times New Roman" panose="0202060305040502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it-IT" sz="2500" b="0" i="1" smtClean="0">
                                    <a:latin typeface="Cambria Math" panose="02040503050406030204" pitchFamily="18" charset="0"/>
                                  </a:rPr>
                                  <m:t>5.883776000767280⋅</m:t>
                                </m:r>
                                <m:sSup>
                                  <m:sSupPr>
                                    <m:ctrlPr>
                                      <a:rPr lang="it-IT" sz="2500" b="0" i="1" smtClean="0">
                                        <a:latin typeface="Cambria Math" panose="02040503050406030204" pitchFamily="18" charset="0"/>
                                      </a:rPr>
                                    </m:ctrlPr>
                                  </m:sSupPr>
                                  <m:e>
                                    <m:r>
                                      <a:rPr lang="it-IT" sz="2500" b="0" i="1" smtClean="0">
                                        <a:latin typeface="Cambria Math" panose="02040503050406030204" pitchFamily="18" charset="0"/>
                                      </a:rPr>
                                      <m:t>10</m:t>
                                    </m:r>
                                  </m:e>
                                  <m:sup>
                                    <m:r>
                                      <a:rPr lang="it-IT" sz="2500" b="0" i="1" smtClean="0">
                                        <a:latin typeface="Cambria Math" panose="02040503050406030204" pitchFamily="18" charset="0"/>
                                      </a:rPr>
                                      <m:t>3</m:t>
                                    </m:r>
                                  </m:sup>
                                </m:sSup>
                              </m:oMath>
                            </m:oMathPara>
                          </a14:m>
                          <a:endParaRPr lang="it-IT" sz="25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834625292"/>
                      </a:ext>
                    </a:extLst>
                  </a:tr>
                  <a:tr h="370840">
                    <a:tc>
                      <a:txBody>
                        <a:bodyPr/>
                        <a:lstStyle/>
                        <a:p>
                          <a:pPr algn="ctr"/>
                          <a14:m>
                            <m:oMathPara xmlns:m="http://schemas.openxmlformats.org/officeDocument/2006/math">
                              <m:oMathParaPr>
                                <m:jc m:val="centerGroup"/>
                              </m:oMathParaPr>
                              <m:oMath xmlns:m="http://schemas.openxmlformats.org/officeDocument/2006/math">
                                <m:r>
                                  <a:rPr lang="it-IT" sz="2500" b="0" i="1">
                                    <a:latin typeface="Cambria Math" panose="02040503050406030204" pitchFamily="18" charset="0"/>
                                  </a:rPr>
                                  <m:t>𝑡</m:t>
                                </m:r>
                              </m:oMath>
                            </m:oMathPara>
                          </a14:m>
                          <a:endParaRPr lang="it-IT" sz="2500" dirty="0">
                            <a:latin typeface="Times New Roman" panose="02020603050405020304" pitchFamily="18" charset="0"/>
                            <a:cs typeface="Times New Roman" panose="02020603050405020304" pitchFamily="18" charset="0"/>
                          </a:endParaRPr>
                        </a:p>
                        <a:p>
                          <a:pPr algn="ctr"/>
                          <a:endParaRPr lang="it-IT" sz="25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d>
                                  <m:dPr>
                                    <m:begChr m:val="["/>
                                    <m:endChr m:val="]"/>
                                    <m:ctrlPr>
                                      <a:rPr lang="it-IT" sz="2500" b="0" i="1" smtClean="0">
                                        <a:latin typeface="Cambria Math" panose="02040503050406030204" pitchFamily="18" charset="0"/>
                                      </a:rPr>
                                    </m:ctrlPr>
                                  </m:dPr>
                                  <m:e>
                                    <m:sSup>
                                      <m:sSupPr>
                                        <m:ctrlPr>
                                          <a:rPr lang="it-IT" sz="2500" b="0" i="1" smtClean="0">
                                            <a:latin typeface="Cambria Math" panose="02040503050406030204" pitchFamily="18" charset="0"/>
                                          </a:rPr>
                                        </m:ctrlPr>
                                      </m:sSupPr>
                                      <m:e>
                                        <m:r>
                                          <a:rPr lang="it-IT" sz="2500" b="0" i="1" smtClean="0">
                                            <a:latin typeface="Cambria Math" panose="02040503050406030204" pitchFamily="18" charset="0"/>
                                          </a:rPr>
                                          <m:t>2⋅10</m:t>
                                        </m:r>
                                      </m:e>
                                      <m:sup>
                                        <m:r>
                                          <a:rPr lang="it-IT" sz="2500" b="0" i="1" smtClean="0">
                                            <a:latin typeface="Cambria Math" panose="02040503050406030204" pitchFamily="18" charset="0"/>
                                          </a:rPr>
                                          <m:t>5</m:t>
                                        </m:r>
                                      </m:sup>
                                    </m:sSup>
                                    <m:r>
                                      <a:rPr lang="it-IT" sz="2500" b="0" i="1" smtClean="0">
                                        <a:latin typeface="Cambria Math" panose="02040503050406030204" pitchFamily="18" charset="0"/>
                                      </a:rPr>
                                      <m:t>,</m:t>
                                    </m:r>
                                    <m:sSup>
                                      <m:sSupPr>
                                        <m:ctrlPr>
                                          <a:rPr lang="it-IT" sz="2500" b="0" i="1" smtClean="0">
                                            <a:latin typeface="Cambria Math" panose="02040503050406030204" pitchFamily="18" charset="0"/>
                                          </a:rPr>
                                        </m:ctrlPr>
                                      </m:sSupPr>
                                      <m:e>
                                        <m:r>
                                          <a:rPr lang="it-IT" sz="2500" b="0" i="1" smtClean="0">
                                            <a:latin typeface="Cambria Math" panose="02040503050406030204" pitchFamily="18" charset="0"/>
                                          </a:rPr>
                                          <m:t>10</m:t>
                                        </m:r>
                                      </m:e>
                                      <m:sup>
                                        <m:r>
                                          <a:rPr lang="it-IT" sz="2500" b="0" i="1" smtClean="0">
                                            <a:latin typeface="Cambria Math" panose="02040503050406030204" pitchFamily="18" charset="0"/>
                                          </a:rPr>
                                          <m:t>7</m:t>
                                        </m:r>
                                      </m:sup>
                                    </m:sSup>
                                  </m:e>
                                </m:d>
                              </m:oMath>
                            </m:oMathPara>
                          </a14:m>
                          <a:endParaRPr lang="it-IT" sz="2500" dirty="0">
                            <a:latin typeface="Times New Roman" panose="02020603050405020304" pitchFamily="18" charset="0"/>
                            <a:cs typeface="Times New Roman" panose="0202060305040502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it-IT" sz="2500" b="0" i="1" smtClean="0">
                                    <a:latin typeface="Cambria Math" panose="02040503050406030204" pitchFamily="18" charset="0"/>
                                  </a:rPr>
                                  <m:t>3.468204852316659⋅</m:t>
                                </m:r>
                                <m:sSup>
                                  <m:sSupPr>
                                    <m:ctrlPr>
                                      <a:rPr lang="it-IT" sz="2500" b="0" i="1" smtClean="0">
                                        <a:latin typeface="Cambria Math" panose="02040503050406030204" pitchFamily="18" charset="0"/>
                                      </a:rPr>
                                    </m:ctrlPr>
                                  </m:sSupPr>
                                  <m:e>
                                    <m:r>
                                      <a:rPr lang="it-IT" sz="2500" b="0" i="1" smtClean="0">
                                        <a:latin typeface="Cambria Math" panose="02040503050406030204" pitchFamily="18" charset="0"/>
                                      </a:rPr>
                                      <m:t>10</m:t>
                                    </m:r>
                                  </m:e>
                                  <m:sup>
                                    <m:r>
                                      <a:rPr lang="it-IT" sz="2500" b="0" i="1" smtClean="0">
                                        <a:latin typeface="Cambria Math" panose="02040503050406030204" pitchFamily="18" charset="0"/>
                                      </a:rPr>
                                      <m:t>6</m:t>
                                    </m:r>
                                  </m:sup>
                                </m:sSup>
                              </m:oMath>
                            </m:oMathPara>
                          </a14:m>
                          <a:endParaRPr lang="it-IT" sz="25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43409084"/>
                      </a:ext>
                    </a:extLst>
                  </a:tr>
                  <a:tr h="370840">
                    <a:tc>
                      <a:txBody>
                        <a:bodyPr/>
                        <a:lstStyle/>
                        <a:p>
                          <a:pPr algn="ctr"/>
                          <a14:m>
                            <m:oMathPara xmlns:m="http://schemas.openxmlformats.org/officeDocument/2006/math">
                              <m:oMathParaPr>
                                <m:jc m:val="centerGroup"/>
                              </m:oMathParaPr>
                              <m:oMath xmlns:m="http://schemas.openxmlformats.org/officeDocument/2006/math">
                                <m:r>
                                  <a:rPr lang="it-IT" sz="2500" b="0" i="1" smtClean="0">
                                    <a:latin typeface="Cambria Math" panose="02040503050406030204" pitchFamily="18" charset="0"/>
                                  </a:rPr>
                                  <m:t>𝜔</m:t>
                                </m:r>
                              </m:oMath>
                            </m:oMathPara>
                          </a14:m>
                          <a:endParaRPr lang="it-IT" sz="2500" dirty="0">
                            <a:latin typeface="Times New Roman" panose="02020603050405020304" pitchFamily="18" charset="0"/>
                            <a:cs typeface="Times New Roman" panose="02020603050405020304" pitchFamily="18" charset="0"/>
                          </a:endParaRPr>
                        </a:p>
                        <a:p>
                          <a:pPr algn="ctr"/>
                          <a:endParaRPr lang="it-IT" sz="25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d>
                                  <m:dPr>
                                    <m:begChr m:val="["/>
                                    <m:endChr m:val="]"/>
                                    <m:ctrlPr>
                                      <a:rPr lang="it-IT" sz="2500" b="0" i="1" smtClean="0">
                                        <a:latin typeface="Cambria Math" panose="02040503050406030204" pitchFamily="18" charset="0"/>
                                      </a:rPr>
                                    </m:ctrlPr>
                                  </m:dPr>
                                  <m:e>
                                    <m:sSup>
                                      <m:sSupPr>
                                        <m:ctrlPr>
                                          <a:rPr lang="it-IT" sz="2500" b="0" i="1" smtClean="0">
                                            <a:latin typeface="Cambria Math" panose="02040503050406030204" pitchFamily="18" charset="0"/>
                                          </a:rPr>
                                        </m:ctrlPr>
                                      </m:sSupPr>
                                      <m:e>
                                        <m:r>
                                          <a:rPr lang="it-IT" sz="2500" b="0" i="1" smtClean="0">
                                            <a:latin typeface="Cambria Math" panose="02040503050406030204" pitchFamily="18" charset="0"/>
                                          </a:rPr>
                                          <m:t>1,10</m:t>
                                        </m:r>
                                      </m:e>
                                      <m:sup>
                                        <m:r>
                                          <a:rPr lang="it-IT" sz="2500" b="0" i="1" smtClean="0">
                                            <a:latin typeface="Cambria Math" panose="02040503050406030204" pitchFamily="18" charset="0"/>
                                          </a:rPr>
                                          <m:t>5</m:t>
                                        </m:r>
                                      </m:sup>
                                    </m:sSup>
                                  </m:e>
                                </m:d>
                              </m:oMath>
                            </m:oMathPara>
                          </a14:m>
                          <a:endParaRPr lang="it-IT" sz="2500" dirty="0">
                            <a:latin typeface="Times New Roman" panose="02020603050405020304" pitchFamily="18" charset="0"/>
                            <a:cs typeface="Times New Roman" panose="0202060305040502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it-IT" sz="2500" b="0" i="1" smtClean="0">
                                    <a:latin typeface="Cambria Math" panose="02040503050406030204" pitchFamily="18" charset="0"/>
                                  </a:rPr>
                                  <m:t>6.441209164112047⋅</m:t>
                                </m:r>
                                <m:sSup>
                                  <m:sSupPr>
                                    <m:ctrlPr>
                                      <a:rPr lang="it-IT" sz="2500" b="0" i="1" smtClean="0">
                                        <a:latin typeface="Cambria Math" panose="02040503050406030204" pitchFamily="18" charset="0"/>
                                      </a:rPr>
                                    </m:ctrlPr>
                                  </m:sSupPr>
                                  <m:e>
                                    <m:r>
                                      <a:rPr lang="it-IT" sz="2500" b="0" i="1" smtClean="0">
                                        <a:latin typeface="Cambria Math" panose="02040503050406030204" pitchFamily="18" charset="0"/>
                                      </a:rPr>
                                      <m:t>10</m:t>
                                    </m:r>
                                  </m:e>
                                  <m:sup>
                                    <m:r>
                                      <a:rPr lang="it-IT" sz="2500" b="0" i="1" smtClean="0">
                                        <a:latin typeface="Cambria Math" panose="02040503050406030204" pitchFamily="18" charset="0"/>
                                      </a:rPr>
                                      <m:t>4</m:t>
                                    </m:r>
                                  </m:sup>
                                </m:sSup>
                              </m:oMath>
                            </m:oMathPara>
                          </a14:m>
                          <a:endParaRPr lang="it-IT" sz="25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368100914"/>
                      </a:ext>
                    </a:extLst>
                  </a:tr>
                  <a:tr h="370840">
                    <a:tc>
                      <a:txBody>
                        <a:bodyPr/>
                        <a:lstStyle/>
                        <a:p>
                          <a:pPr algn="ctr"/>
                          <a14:m>
                            <m:oMathPara xmlns:m="http://schemas.openxmlformats.org/officeDocument/2006/math">
                              <m:oMathParaPr>
                                <m:jc m:val="centerGroup"/>
                              </m:oMathParaPr>
                              <m:oMath xmlns:m="http://schemas.openxmlformats.org/officeDocument/2006/math">
                                <m:r>
                                  <a:rPr lang="it-IT" sz="2500" b="0" i="1">
                                    <a:latin typeface="Cambria Math" panose="02040503050406030204" pitchFamily="18" charset="0"/>
                                  </a:rPr>
                                  <m:t>𝑁</m:t>
                                </m:r>
                              </m:oMath>
                            </m:oMathPara>
                          </a14:m>
                          <a:endParaRPr lang="it-IT" sz="2500" dirty="0">
                            <a:latin typeface="Times New Roman" panose="02020603050405020304" pitchFamily="18" charset="0"/>
                            <a:cs typeface="Times New Roman" panose="02020603050405020304" pitchFamily="18" charset="0"/>
                          </a:endParaRPr>
                        </a:p>
                        <a:p>
                          <a:pPr algn="ctr"/>
                          <a:endParaRPr lang="it-IT" sz="25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d>
                                  <m:dPr>
                                    <m:begChr m:val="["/>
                                    <m:endChr m:val="]"/>
                                    <m:ctrlPr>
                                      <a:rPr lang="it-IT" sz="2500" b="0" i="1" smtClean="0">
                                        <a:latin typeface="Cambria Math" panose="02040503050406030204" pitchFamily="18" charset="0"/>
                                      </a:rPr>
                                    </m:ctrlPr>
                                  </m:dPr>
                                  <m:e>
                                    <m:r>
                                      <a:rPr lang="it-IT" sz="2500" b="0" i="1" smtClean="0">
                                        <a:latin typeface="Cambria Math" panose="02040503050406030204" pitchFamily="18" charset="0"/>
                                      </a:rPr>
                                      <m:t>15,40</m:t>
                                    </m:r>
                                  </m:e>
                                </m:d>
                              </m:oMath>
                            </m:oMathPara>
                          </a14:m>
                          <a:endParaRPr lang="it-IT" sz="2500" dirty="0">
                            <a:latin typeface="Times New Roman" panose="02020603050405020304" pitchFamily="18" charset="0"/>
                            <a:cs typeface="Times New Roman" panose="0202060305040502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it-IT" sz="2500" b="0" i="1" smtClean="0">
                                    <a:latin typeface="Cambria Math" panose="02040503050406030204" pitchFamily="18" charset="0"/>
                                  </a:rPr>
                                  <m:t>17</m:t>
                                </m:r>
                              </m:oMath>
                            </m:oMathPara>
                          </a14:m>
                          <a:endParaRPr lang="it-IT" sz="25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0995605"/>
                      </a:ext>
                    </a:extLst>
                  </a:tr>
                </a:tbl>
              </a:graphicData>
            </a:graphic>
          </p:graphicFrame>
        </mc:Choice>
        <mc:Fallback xmlns="">
          <p:graphicFrame>
            <p:nvGraphicFramePr>
              <p:cNvPr id="3" name="Tabella 2">
                <a:extLst>
                  <a:ext uri="{FF2B5EF4-FFF2-40B4-BE49-F238E27FC236}">
                    <a16:creationId xmlns:a16="http://schemas.microsoft.com/office/drawing/2014/main" id="{A05C68FA-D0CD-9257-DCE7-A2F3A66E490F}"/>
                  </a:ext>
                </a:extLst>
              </p:cNvPr>
              <p:cNvGraphicFramePr>
                <a:graphicFrameLocks noGrp="1"/>
              </p:cNvGraphicFramePr>
              <p:nvPr>
                <p:extLst>
                  <p:ext uri="{D42A27DB-BD31-4B8C-83A1-F6EECF244321}">
                    <p14:modId xmlns:p14="http://schemas.microsoft.com/office/powerpoint/2010/main" val="1737081620"/>
                  </p:ext>
                </p:extLst>
              </p:nvPr>
            </p:nvGraphicFramePr>
            <p:xfrm>
              <a:off x="1005112" y="868680"/>
              <a:ext cx="10181772" cy="5120640"/>
            </p:xfrm>
            <a:graphic>
              <a:graphicData uri="http://schemas.openxmlformats.org/drawingml/2006/table">
                <a:tbl>
                  <a:tblPr firstRow="1" bandRow="1">
                    <a:tableStyleId>{00A15C55-8517-42AA-B614-E9B94910E393}</a:tableStyleId>
                  </a:tblPr>
                  <a:tblGrid>
                    <a:gridCol w="3246141">
                      <a:extLst>
                        <a:ext uri="{9D8B030D-6E8A-4147-A177-3AD203B41FA5}">
                          <a16:colId xmlns:a16="http://schemas.microsoft.com/office/drawing/2014/main" val="2454994758"/>
                        </a:ext>
                      </a:extLst>
                    </a:gridCol>
                    <a:gridCol w="2825628">
                      <a:extLst>
                        <a:ext uri="{9D8B030D-6E8A-4147-A177-3AD203B41FA5}">
                          <a16:colId xmlns:a16="http://schemas.microsoft.com/office/drawing/2014/main" val="1719037195"/>
                        </a:ext>
                      </a:extLst>
                    </a:gridCol>
                    <a:gridCol w="4110003">
                      <a:extLst>
                        <a:ext uri="{9D8B030D-6E8A-4147-A177-3AD203B41FA5}">
                          <a16:colId xmlns:a16="http://schemas.microsoft.com/office/drawing/2014/main" val="92793240"/>
                        </a:ext>
                      </a:extLst>
                    </a:gridCol>
                  </a:tblGrid>
                  <a:tr h="853440">
                    <a:tc>
                      <a:txBody>
                        <a:bodyPr/>
                        <a:lstStyle/>
                        <a:p>
                          <a:pPr algn="ctr"/>
                          <a:r>
                            <a:rPr lang="it-IT" sz="2500" dirty="0">
                              <a:solidFill>
                                <a:schemeClr val="tx1"/>
                              </a:solidFill>
                              <a:latin typeface="Times New Roman" panose="02020603050405020304" pitchFamily="18" charset="0"/>
                              <a:cs typeface="Times New Roman" panose="02020603050405020304" pitchFamily="18" charset="0"/>
                            </a:rPr>
                            <a:t>IPERPARAMETRO</a:t>
                          </a:r>
                        </a:p>
                        <a:p>
                          <a:pPr algn="ctr"/>
                          <a:endParaRPr lang="it-IT" sz="2500"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it-IT" sz="2500" dirty="0">
                              <a:solidFill>
                                <a:schemeClr val="tx1"/>
                              </a:solidFill>
                              <a:latin typeface="Times New Roman" panose="02020603050405020304" pitchFamily="18" charset="0"/>
                              <a:cs typeface="Times New Roman" panose="02020603050405020304" pitchFamily="18" charset="0"/>
                            </a:rPr>
                            <a:t>RANGE</a:t>
                          </a:r>
                        </a:p>
                      </a:txBody>
                      <a:tcPr/>
                    </a:tc>
                    <a:tc>
                      <a:txBody>
                        <a:bodyPr/>
                        <a:lstStyle/>
                        <a:p>
                          <a:pPr algn="ctr"/>
                          <a:r>
                            <a:rPr lang="it-IT" sz="2500" dirty="0">
                              <a:solidFill>
                                <a:schemeClr val="tx1"/>
                              </a:solidFill>
                              <a:latin typeface="Times New Roman" panose="02020603050405020304" pitchFamily="18" charset="0"/>
                              <a:cs typeface="Times New Roman" panose="02020603050405020304" pitchFamily="18" charset="0"/>
                            </a:rPr>
                            <a:t>VALORE OTTIMO</a:t>
                          </a:r>
                        </a:p>
                      </a:txBody>
                      <a:tcPr/>
                    </a:tc>
                    <a:extLst>
                      <a:ext uri="{0D108BD9-81ED-4DB2-BD59-A6C34878D82A}">
                        <a16:rowId xmlns:a16="http://schemas.microsoft.com/office/drawing/2014/main" val="2108648048"/>
                      </a:ext>
                    </a:extLst>
                  </a:tr>
                  <a:tr h="853440">
                    <a:tc>
                      <a:txBody>
                        <a:bodyPr/>
                        <a:lstStyle/>
                        <a:p>
                          <a:endParaRPr lang="it-IT"/>
                        </a:p>
                      </a:txBody>
                      <a:tcPr>
                        <a:blipFill>
                          <a:blip r:embed="rId3"/>
                          <a:stretch>
                            <a:fillRect l="-188" t="-105714" r="-214447" b="-402143"/>
                          </a:stretch>
                        </a:blipFill>
                      </a:tcPr>
                    </a:tc>
                    <a:tc>
                      <a:txBody>
                        <a:bodyPr/>
                        <a:lstStyle/>
                        <a:p>
                          <a:endParaRPr lang="it-IT"/>
                        </a:p>
                      </a:txBody>
                      <a:tcPr>
                        <a:blipFill>
                          <a:blip r:embed="rId3"/>
                          <a:stretch>
                            <a:fillRect l="-115086" t="-105714" r="-146336" b="-402143"/>
                          </a:stretch>
                        </a:blipFill>
                      </a:tcPr>
                    </a:tc>
                    <a:tc>
                      <a:txBody>
                        <a:bodyPr/>
                        <a:lstStyle/>
                        <a:p>
                          <a:endParaRPr lang="it-IT"/>
                        </a:p>
                      </a:txBody>
                      <a:tcPr>
                        <a:blipFill>
                          <a:blip r:embed="rId3"/>
                          <a:stretch>
                            <a:fillRect l="-147852" t="-105714" r="-593" b="-402143"/>
                          </a:stretch>
                        </a:blipFill>
                      </a:tcPr>
                    </a:tc>
                    <a:extLst>
                      <a:ext uri="{0D108BD9-81ED-4DB2-BD59-A6C34878D82A}">
                        <a16:rowId xmlns:a16="http://schemas.microsoft.com/office/drawing/2014/main" val="759109356"/>
                      </a:ext>
                    </a:extLst>
                  </a:tr>
                  <a:tr h="853440">
                    <a:tc>
                      <a:txBody>
                        <a:bodyPr/>
                        <a:lstStyle/>
                        <a:p>
                          <a:endParaRPr lang="it-IT"/>
                        </a:p>
                      </a:txBody>
                      <a:tcPr>
                        <a:blipFill>
                          <a:blip r:embed="rId3"/>
                          <a:stretch>
                            <a:fillRect l="-188" t="-204255" r="-214447" b="-299291"/>
                          </a:stretch>
                        </a:blipFill>
                      </a:tcPr>
                    </a:tc>
                    <a:tc>
                      <a:txBody>
                        <a:bodyPr/>
                        <a:lstStyle/>
                        <a:p>
                          <a:endParaRPr lang="it-IT"/>
                        </a:p>
                      </a:txBody>
                      <a:tcPr>
                        <a:blipFill>
                          <a:blip r:embed="rId3"/>
                          <a:stretch>
                            <a:fillRect l="-115086" t="-204255" r="-146336" b="-299291"/>
                          </a:stretch>
                        </a:blipFill>
                      </a:tcPr>
                    </a:tc>
                    <a:tc>
                      <a:txBody>
                        <a:bodyPr/>
                        <a:lstStyle/>
                        <a:p>
                          <a:endParaRPr lang="it-IT"/>
                        </a:p>
                      </a:txBody>
                      <a:tcPr>
                        <a:blipFill>
                          <a:blip r:embed="rId3"/>
                          <a:stretch>
                            <a:fillRect l="-147852" t="-204255" r="-593" b="-299291"/>
                          </a:stretch>
                        </a:blipFill>
                      </a:tcPr>
                    </a:tc>
                    <a:extLst>
                      <a:ext uri="{0D108BD9-81ED-4DB2-BD59-A6C34878D82A}">
                        <a16:rowId xmlns:a16="http://schemas.microsoft.com/office/drawing/2014/main" val="2834625292"/>
                      </a:ext>
                    </a:extLst>
                  </a:tr>
                  <a:tr h="853440">
                    <a:tc>
                      <a:txBody>
                        <a:bodyPr/>
                        <a:lstStyle/>
                        <a:p>
                          <a:endParaRPr lang="it-IT"/>
                        </a:p>
                      </a:txBody>
                      <a:tcPr>
                        <a:blipFill>
                          <a:blip r:embed="rId3"/>
                          <a:stretch>
                            <a:fillRect l="-188" t="-306429" r="-214447" b="-201429"/>
                          </a:stretch>
                        </a:blipFill>
                      </a:tcPr>
                    </a:tc>
                    <a:tc>
                      <a:txBody>
                        <a:bodyPr/>
                        <a:lstStyle/>
                        <a:p>
                          <a:endParaRPr lang="it-IT"/>
                        </a:p>
                      </a:txBody>
                      <a:tcPr>
                        <a:blipFill>
                          <a:blip r:embed="rId3"/>
                          <a:stretch>
                            <a:fillRect l="-115086" t="-306429" r="-146336" b="-201429"/>
                          </a:stretch>
                        </a:blipFill>
                      </a:tcPr>
                    </a:tc>
                    <a:tc>
                      <a:txBody>
                        <a:bodyPr/>
                        <a:lstStyle/>
                        <a:p>
                          <a:endParaRPr lang="it-IT"/>
                        </a:p>
                      </a:txBody>
                      <a:tcPr>
                        <a:blipFill>
                          <a:blip r:embed="rId3"/>
                          <a:stretch>
                            <a:fillRect l="-147852" t="-306429" r="-593" b="-201429"/>
                          </a:stretch>
                        </a:blipFill>
                      </a:tcPr>
                    </a:tc>
                    <a:extLst>
                      <a:ext uri="{0D108BD9-81ED-4DB2-BD59-A6C34878D82A}">
                        <a16:rowId xmlns:a16="http://schemas.microsoft.com/office/drawing/2014/main" val="243409084"/>
                      </a:ext>
                    </a:extLst>
                  </a:tr>
                  <a:tr h="853440">
                    <a:tc>
                      <a:txBody>
                        <a:bodyPr/>
                        <a:lstStyle/>
                        <a:p>
                          <a:endParaRPr lang="it-IT"/>
                        </a:p>
                      </a:txBody>
                      <a:tcPr>
                        <a:blipFill>
                          <a:blip r:embed="rId3"/>
                          <a:stretch>
                            <a:fillRect l="-188" t="-406429" r="-214447" b="-101429"/>
                          </a:stretch>
                        </a:blipFill>
                      </a:tcPr>
                    </a:tc>
                    <a:tc>
                      <a:txBody>
                        <a:bodyPr/>
                        <a:lstStyle/>
                        <a:p>
                          <a:endParaRPr lang="it-IT"/>
                        </a:p>
                      </a:txBody>
                      <a:tcPr>
                        <a:blipFill>
                          <a:blip r:embed="rId3"/>
                          <a:stretch>
                            <a:fillRect l="-115086" t="-406429" r="-146336" b="-101429"/>
                          </a:stretch>
                        </a:blipFill>
                      </a:tcPr>
                    </a:tc>
                    <a:tc>
                      <a:txBody>
                        <a:bodyPr/>
                        <a:lstStyle/>
                        <a:p>
                          <a:endParaRPr lang="it-IT"/>
                        </a:p>
                      </a:txBody>
                      <a:tcPr>
                        <a:blipFill>
                          <a:blip r:embed="rId3"/>
                          <a:stretch>
                            <a:fillRect l="-147852" t="-406429" r="-593" b="-101429"/>
                          </a:stretch>
                        </a:blipFill>
                      </a:tcPr>
                    </a:tc>
                    <a:extLst>
                      <a:ext uri="{0D108BD9-81ED-4DB2-BD59-A6C34878D82A}">
                        <a16:rowId xmlns:a16="http://schemas.microsoft.com/office/drawing/2014/main" val="1368100914"/>
                      </a:ext>
                    </a:extLst>
                  </a:tr>
                  <a:tr h="853440">
                    <a:tc>
                      <a:txBody>
                        <a:bodyPr/>
                        <a:lstStyle/>
                        <a:p>
                          <a:endParaRPr lang="it-IT"/>
                        </a:p>
                      </a:txBody>
                      <a:tcPr>
                        <a:blipFill>
                          <a:blip r:embed="rId3"/>
                          <a:stretch>
                            <a:fillRect l="-188" t="-506429" r="-214447" b="-1429"/>
                          </a:stretch>
                        </a:blipFill>
                      </a:tcPr>
                    </a:tc>
                    <a:tc>
                      <a:txBody>
                        <a:bodyPr/>
                        <a:lstStyle/>
                        <a:p>
                          <a:endParaRPr lang="it-IT"/>
                        </a:p>
                      </a:txBody>
                      <a:tcPr>
                        <a:blipFill>
                          <a:blip r:embed="rId3"/>
                          <a:stretch>
                            <a:fillRect l="-115086" t="-506429" r="-146336" b="-1429"/>
                          </a:stretch>
                        </a:blipFill>
                      </a:tcPr>
                    </a:tc>
                    <a:tc>
                      <a:txBody>
                        <a:bodyPr/>
                        <a:lstStyle/>
                        <a:p>
                          <a:endParaRPr lang="it-IT"/>
                        </a:p>
                      </a:txBody>
                      <a:tcPr>
                        <a:blipFill>
                          <a:blip r:embed="rId3"/>
                          <a:stretch>
                            <a:fillRect l="-147852" t="-506429" r="-593" b="-1429"/>
                          </a:stretch>
                        </a:blipFill>
                      </a:tcPr>
                    </a:tc>
                    <a:extLst>
                      <a:ext uri="{0D108BD9-81ED-4DB2-BD59-A6C34878D82A}">
                        <a16:rowId xmlns:a16="http://schemas.microsoft.com/office/drawing/2014/main" val="2580995605"/>
                      </a:ext>
                    </a:extLst>
                  </a:tr>
                </a:tbl>
              </a:graphicData>
            </a:graphic>
          </p:graphicFrame>
        </mc:Fallback>
      </mc:AlternateContent>
      <mc:AlternateContent xmlns:mc="http://schemas.openxmlformats.org/markup-compatibility/2006" xmlns:a14="http://schemas.microsoft.com/office/drawing/2010/main">
        <mc:Choice Requires="a14">
          <p:sp>
            <p:nvSpPr>
              <p:cNvPr id="4" name="CasellaDiTesto 3">
                <a:extLst>
                  <a:ext uri="{FF2B5EF4-FFF2-40B4-BE49-F238E27FC236}">
                    <a16:creationId xmlns:a16="http://schemas.microsoft.com/office/drawing/2014/main" id="{CED037A5-45BB-BA33-5606-B6AB82B1C894}"/>
                  </a:ext>
                </a:extLst>
              </p:cNvPr>
              <p:cNvSpPr txBox="1"/>
              <p:nvPr/>
            </p:nvSpPr>
            <p:spPr>
              <a:xfrm>
                <a:off x="219375" y="190009"/>
                <a:ext cx="11753247" cy="553998"/>
              </a:xfrm>
              <a:prstGeom prst="rect">
                <a:avLst/>
              </a:prstGeom>
              <a:noFill/>
            </p:spPr>
            <p:txBody>
              <a:bodyPr wrap="square" rtlCol="0">
                <a:spAutoFit/>
              </a:bodyPr>
              <a:lstStyle/>
              <a:p>
                <a:pPr algn="just"/>
                <a:r>
                  <a:rPr lang="it-IT" sz="3000" b="1" dirty="0">
                    <a:solidFill>
                      <a:srgbClr val="0000FF"/>
                    </a:solidFill>
                    <a:latin typeface="Times New Roman" panose="02020603050405020304" pitchFamily="18" charset="0"/>
                    <a:cs typeface="Times New Roman" panose="02020603050405020304" pitchFamily="18" charset="0"/>
                  </a:rPr>
                  <a:t>Risultati sperimentali: parametrizzazione ottima per </a:t>
                </a:r>
                <a14:m>
                  <m:oMath xmlns:m="http://schemas.openxmlformats.org/officeDocument/2006/math">
                    <m:r>
                      <a:rPr lang="it-IT" sz="3000" b="1" i="1" dirty="0">
                        <a:solidFill>
                          <a:srgbClr val="0000FF"/>
                        </a:solidFill>
                        <a:latin typeface="Cambria Math" panose="02040503050406030204" pitchFamily="18" charset="0"/>
                        <a:cs typeface="Times New Roman" panose="02020603050405020304" pitchFamily="18" charset="0"/>
                      </a:rPr>
                      <m:t>𝒘</m:t>
                    </m:r>
                    <m:r>
                      <a:rPr lang="it-IT" sz="3000" b="1" i="1" dirty="0">
                        <a:solidFill>
                          <a:srgbClr val="0000FF"/>
                        </a:solidFill>
                        <a:latin typeface="Cambria Math" panose="02040503050406030204" pitchFamily="18" charset="0"/>
                        <a:cs typeface="Times New Roman" panose="02020603050405020304" pitchFamily="18" charset="0"/>
                      </a:rPr>
                      <m:t>=</m:t>
                    </m:r>
                    <m:r>
                      <a:rPr lang="it-IT" sz="3000" b="1" i="1" dirty="0">
                        <a:solidFill>
                          <a:srgbClr val="0000FF"/>
                        </a:solidFill>
                        <a:latin typeface="Cambria Math" panose="02040503050406030204" pitchFamily="18" charset="0"/>
                        <a:cs typeface="Times New Roman" panose="02020603050405020304" pitchFamily="18" charset="0"/>
                      </a:rPr>
                      <m:t>𝟎</m:t>
                    </m:r>
                    <m:r>
                      <a:rPr lang="it-IT" sz="3000" b="1" i="1" dirty="0" smtClean="0">
                        <a:solidFill>
                          <a:srgbClr val="0000FF"/>
                        </a:solidFill>
                        <a:latin typeface="Cambria Math" panose="02040503050406030204" pitchFamily="18" charset="0"/>
                        <a:cs typeface="Times New Roman" panose="02020603050405020304" pitchFamily="18" charset="0"/>
                      </a:rPr>
                      <m:t>.</m:t>
                    </m:r>
                    <m:r>
                      <a:rPr lang="it-IT" sz="3000" b="1" i="1" dirty="0" smtClean="0">
                        <a:solidFill>
                          <a:srgbClr val="0000FF"/>
                        </a:solidFill>
                        <a:latin typeface="Cambria Math" panose="02040503050406030204" pitchFamily="18" charset="0"/>
                        <a:cs typeface="Times New Roman" panose="02020603050405020304" pitchFamily="18" charset="0"/>
                      </a:rPr>
                      <m:t>𝟐</m:t>
                    </m:r>
                  </m:oMath>
                </a14:m>
                <a:endParaRPr lang="it-IT" sz="3000" b="1" dirty="0">
                  <a:solidFill>
                    <a:srgbClr val="0000FF"/>
                  </a:solidFill>
                  <a:latin typeface="Times New Roman" panose="02020603050405020304" pitchFamily="18" charset="0"/>
                  <a:cs typeface="Times New Roman" panose="02020603050405020304" pitchFamily="18" charset="0"/>
                </a:endParaRPr>
              </a:p>
            </p:txBody>
          </p:sp>
        </mc:Choice>
        <mc:Fallback xmlns="">
          <p:sp>
            <p:nvSpPr>
              <p:cNvPr id="4" name="CasellaDiTesto 3">
                <a:extLst>
                  <a:ext uri="{FF2B5EF4-FFF2-40B4-BE49-F238E27FC236}">
                    <a16:creationId xmlns:a16="http://schemas.microsoft.com/office/drawing/2014/main" id="{CED037A5-45BB-BA33-5606-B6AB82B1C894}"/>
                  </a:ext>
                </a:extLst>
              </p:cNvPr>
              <p:cNvSpPr txBox="1">
                <a:spLocks noRot="1" noChangeAspect="1" noMove="1" noResize="1" noEditPoints="1" noAdjustHandles="1" noChangeArrowheads="1" noChangeShapeType="1" noTextEdit="1"/>
              </p:cNvSpPr>
              <p:nvPr/>
            </p:nvSpPr>
            <p:spPr>
              <a:xfrm>
                <a:off x="219375" y="190009"/>
                <a:ext cx="11753247" cy="553998"/>
              </a:xfrm>
              <a:prstGeom prst="rect">
                <a:avLst/>
              </a:prstGeom>
              <a:blipFill>
                <a:blip r:embed="rId4"/>
                <a:stretch>
                  <a:fillRect l="-1245" t="-14286" b="-32967"/>
                </a:stretch>
              </a:blipFill>
            </p:spPr>
            <p:txBody>
              <a:bodyPr/>
              <a:lstStyle/>
              <a:p>
                <a:r>
                  <a:rPr lang="it-IT">
                    <a:noFill/>
                  </a:rPr>
                  <a:t> </a:t>
                </a:r>
              </a:p>
            </p:txBody>
          </p:sp>
        </mc:Fallback>
      </mc:AlternateContent>
    </p:spTree>
    <p:extLst>
      <p:ext uri="{BB962C8B-B14F-4D97-AF65-F5344CB8AC3E}">
        <p14:creationId xmlns:p14="http://schemas.microsoft.com/office/powerpoint/2010/main" val="109617034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numero diapositiva 1">
            <a:extLst>
              <a:ext uri="{FF2B5EF4-FFF2-40B4-BE49-F238E27FC236}">
                <a16:creationId xmlns:a16="http://schemas.microsoft.com/office/drawing/2014/main" id="{AC9A2AD5-2EBD-4C64-1260-A35FA560D80E}"/>
              </a:ext>
            </a:extLst>
          </p:cNvPr>
          <p:cNvSpPr>
            <a:spLocks noGrp="1"/>
          </p:cNvSpPr>
          <p:nvPr>
            <p:ph type="sldNum" sz="quarter" idx="10"/>
          </p:nvPr>
        </p:nvSpPr>
        <p:spPr/>
        <p:txBody>
          <a:bodyPr/>
          <a:lstStyle/>
          <a:p>
            <a:fld id="{AE096718-7586-4E89-9C51-4CF0EA8788A2}" type="slidenum">
              <a:rPr lang="en-US" smtClean="0">
                <a:latin typeface="Times New Roman" panose="02020603050405020304" pitchFamily="18" charset="0"/>
                <a:cs typeface="Times New Roman" panose="02020603050405020304" pitchFamily="18" charset="0"/>
              </a:rPr>
              <a:t>29</a:t>
            </a:fld>
            <a:endParaRPr lang="en-US">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graphicFrame>
            <p:nvGraphicFramePr>
              <p:cNvPr id="3" name="Tabella 2">
                <a:extLst>
                  <a:ext uri="{FF2B5EF4-FFF2-40B4-BE49-F238E27FC236}">
                    <a16:creationId xmlns:a16="http://schemas.microsoft.com/office/drawing/2014/main" id="{A05C68FA-D0CD-9257-DCE7-A2F3A66E490F}"/>
                  </a:ext>
                </a:extLst>
              </p:cNvPr>
              <p:cNvGraphicFramePr>
                <a:graphicFrameLocks noGrp="1"/>
              </p:cNvGraphicFramePr>
              <p:nvPr>
                <p:extLst>
                  <p:ext uri="{D42A27DB-BD31-4B8C-83A1-F6EECF244321}">
                    <p14:modId xmlns:p14="http://schemas.microsoft.com/office/powerpoint/2010/main" val="3517094616"/>
                  </p:ext>
                </p:extLst>
              </p:nvPr>
            </p:nvGraphicFramePr>
            <p:xfrm>
              <a:off x="1005112" y="868680"/>
              <a:ext cx="10181772" cy="5120640"/>
            </p:xfrm>
            <a:graphic>
              <a:graphicData uri="http://schemas.openxmlformats.org/drawingml/2006/table">
                <a:tbl>
                  <a:tblPr firstRow="1" bandRow="1">
                    <a:tableStyleId>{00A15C55-8517-42AA-B614-E9B94910E393}</a:tableStyleId>
                  </a:tblPr>
                  <a:tblGrid>
                    <a:gridCol w="3246141">
                      <a:extLst>
                        <a:ext uri="{9D8B030D-6E8A-4147-A177-3AD203B41FA5}">
                          <a16:colId xmlns:a16="http://schemas.microsoft.com/office/drawing/2014/main" val="2454994758"/>
                        </a:ext>
                      </a:extLst>
                    </a:gridCol>
                    <a:gridCol w="2825628">
                      <a:extLst>
                        <a:ext uri="{9D8B030D-6E8A-4147-A177-3AD203B41FA5}">
                          <a16:colId xmlns:a16="http://schemas.microsoft.com/office/drawing/2014/main" val="1719037195"/>
                        </a:ext>
                      </a:extLst>
                    </a:gridCol>
                    <a:gridCol w="4110003">
                      <a:extLst>
                        <a:ext uri="{9D8B030D-6E8A-4147-A177-3AD203B41FA5}">
                          <a16:colId xmlns:a16="http://schemas.microsoft.com/office/drawing/2014/main" val="92793240"/>
                        </a:ext>
                      </a:extLst>
                    </a:gridCol>
                  </a:tblGrid>
                  <a:tr h="370840">
                    <a:tc>
                      <a:txBody>
                        <a:bodyPr/>
                        <a:lstStyle/>
                        <a:p>
                          <a:pPr algn="ctr"/>
                          <a:r>
                            <a:rPr lang="it-IT" sz="2500" dirty="0">
                              <a:solidFill>
                                <a:schemeClr val="tx1"/>
                              </a:solidFill>
                              <a:latin typeface="Times New Roman" panose="02020603050405020304" pitchFamily="18" charset="0"/>
                              <a:cs typeface="Times New Roman" panose="02020603050405020304" pitchFamily="18" charset="0"/>
                            </a:rPr>
                            <a:t>IPERPARAMETRO</a:t>
                          </a:r>
                        </a:p>
                        <a:p>
                          <a:pPr algn="ctr"/>
                          <a:endParaRPr lang="it-IT" sz="2500"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it-IT" sz="2500" dirty="0">
                              <a:solidFill>
                                <a:schemeClr val="tx1"/>
                              </a:solidFill>
                              <a:latin typeface="Times New Roman" panose="02020603050405020304" pitchFamily="18" charset="0"/>
                              <a:cs typeface="Times New Roman" panose="02020603050405020304" pitchFamily="18" charset="0"/>
                            </a:rPr>
                            <a:t>RANGE</a:t>
                          </a:r>
                        </a:p>
                      </a:txBody>
                      <a:tcPr/>
                    </a:tc>
                    <a:tc>
                      <a:txBody>
                        <a:bodyPr/>
                        <a:lstStyle/>
                        <a:p>
                          <a:pPr algn="ctr"/>
                          <a:r>
                            <a:rPr lang="it-IT" sz="2500" dirty="0">
                              <a:solidFill>
                                <a:schemeClr val="tx1"/>
                              </a:solidFill>
                              <a:latin typeface="Times New Roman" panose="02020603050405020304" pitchFamily="18" charset="0"/>
                              <a:cs typeface="Times New Roman" panose="02020603050405020304" pitchFamily="18" charset="0"/>
                            </a:rPr>
                            <a:t>VALORE OTTIMO</a:t>
                          </a:r>
                        </a:p>
                      </a:txBody>
                      <a:tcPr/>
                    </a:tc>
                    <a:extLst>
                      <a:ext uri="{0D108BD9-81ED-4DB2-BD59-A6C34878D82A}">
                        <a16:rowId xmlns:a16="http://schemas.microsoft.com/office/drawing/2014/main" val="2108648048"/>
                      </a:ext>
                    </a:extLst>
                  </a:tr>
                  <a:tr h="370840">
                    <a:tc>
                      <a:txBody>
                        <a:bodyPr/>
                        <a:lstStyle/>
                        <a:p>
                          <a:pPr algn="ctr"/>
                          <a14:m>
                            <m:oMathPara xmlns:m="http://schemas.openxmlformats.org/officeDocument/2006/math">
                              <m:oMathParaPr>
                                <m:jc m:val="centerGroup"/>
                              </m:oMathParaPr>
                              <m:oMath xmlns:m="http://schemas.openxmlformats.org/officeDocument/2006/math">
                                <m:r>
                                  <a:rPr lang="it-IT" sz="2500" b="0" i="1">
                                    <a:latin typeface="Cambria Math" panose="02040503050406030204" pitchFamily="18" charset="0"/>
                                  </a:rPr>
                                  <m:t>𝑞</m:t>
                                </m:r>
                              </m:oMath>
                            </m:oMathPara>
                          </a14:m>
                          <a:endParaRPr lang="it-IT" sz="2500" dirty="0">
                            <a:latin typeface="Times New Roman" panose="02020603050405020304" pitchFamily="18" charset="0"/>
                            <a:cs typeface="Times New Roman" panose="02020603050405020304" pitchFamily="18" charset="0"/>
                          </a:endParaRPr>
                        </a:p>
                        <a:p>
                          <a:pPr algn="ctr"/>
                          <a:endParaRPr lang="it-IT" sz="2500" dirty="0">
                            <a:latin typeface="Times New Roman" panose="02020603050405020304" pitchFamily="18" charset="0"/>
                            <a:cs typeface="Times New Roman" panose="0202060305040502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d>
                                  <m:dPr>
                                    <m:begChr m:val="["/>
                                    <m:endChr m:val="]"/>
                                    <m:ctrlPr>
                                      <a:rPr lang="it-IT" sz="2500" b="0" i="1" smtClean="0">
                                        <a:latin typeface="Cambria Math" panose="02040503050406030204" pitchFamily="18" charset="0"/>
                                      </a:rPr>
                                    </m:ctrlPr>
                                  </m:dPr>
                                  <m:e>
                                    <m:sSup>
                                      <m:sSupPr>
                                        <m:ctrlPr>
                                          <a:rPr lang="it-IT" sz="2500" b="0" i="1" smtClean="0">
                                            <a:latin typeface="Cambria Math" panose="02040503050406030204" pitchFamily="18" charset="0"/>
                                          </a:rPr>
                                        </m:ctrlPr>
                                      </m:sSupPr>
                                      <m:e>
                                        <m:r>
                                          <a:rPr lang="it-IT" sz="2500" b="0" i="1" smtClean="0">
                                            <a:latin typeface="Cambria Math" panose="02040503050406030204" pitchFamily="18" charset="0"/>
                                          </a:rPr>
                                          <m:t>1,10</m:t>
                                        </m:r>
                                      </m:e>
                                      <m:sup>
                                        <m:r>
                                          <a:rPr lang="it-IT" sz="2500" b="0" i="1" smtClean="0">
                                            <a:latin typeface="Cambria Math" panose="02040503050406030204" pitchFamily="18" charset="0"/>
                                          </a:rPr>
                                          <m:t>5</m:t>
                                        </m:r>
                                      </m:sup>
                                    </m:sSup>
                                  </m:e>
                                </m:d>
                              </m:oMath>
                            </m:oMathPara>
                          </a14:m>
                          <a:endParaRPr lang="it-IT" sz="2500" dirty="0">
                            <a:latin typeface="Times New Roman" panose="02020603050405020304" pitchFamily="18" charset="0"/>
                            <a:cs typeface="Times New Roman" panose="0202060305040502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it-IT" sz="2500" b="0" i="1" smtClean="0">
                                    <a:latin typeface="Cambria Math" panose="02040503050406030204" pitchFamily="18" charset="0"/>
                                    <a:cs typeface="Times New Roman" panose="02020603050405020304" pitchFamily="18" charset="0"/>
                                  </a:rPr>
                                  <m:t>1.074148162687269</m:t>
                                </m:r>
                              </m:oMath>
                            </m:oMathPara>
                          </a14:m>
                          <a:endParaRPr lang="it-IT" sz="25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759109356"/>
                      </a:ext>
                    </a:extLst>
                  </a:tr>
                  <a:tr h="370840">
                    <a:tc>
                      <a:txBody>
                        <a:bodyPr/>
                        <a:lstStyle/>
                        <a:p>
                          <a:pPr algn="ctr"/>
                          <a14:m>
                            <m:oMathPara xmlns:m="http://schemas.openxmlformats.org/officeDocument/2006/math">
                              <m:oMathParaPr>
                                <m:jc m:val="centerGroup"/>
                              </m:oMathParaPr>
                              <m:oMath xmlns:m="http://schemas.openxmlformats.org/officeDocument/2006/math">
                                <m:r>
                                  <a:rPr lang="it-IT" sz="2500" b="0" i="1">
                                    <a:latin typeface="Cambria Math" panose="02040503050406030204" pitchFamily="18" charset="0"/>
                                  </a:rPr>
                                  <m:t>𝑟</m:t>
                                </m:r>
                              </m:oMath>
                            </m:oMathPara>
                          </a14:m>
                          <a:endParaRPr lang="it-IT" sz="2500" dirty="0">
                            <a:latin typeface="Times New Roman" panose="02020603050405020304" pitchFamily="18" charset="0"/>
                            <a:cs typeface="Times New Roman" panose="02020603050405020304" pitchFamily="18" charset="0"/>
                          </a:endParaRPr>
                        </a:p>
                        <a:p>
                          <a:pPr algn="ctr"/>
                          <a:endParaRPr lang="it-IT" sz="25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d>
                                  <m:dPr>
                                    <m:begChr m:val="["/>
                                    <m:endChr m:val="]"/>
                                    <m:ctrlPr>
                                      <a:rPr lang="it-IT" sz="2500" b="0" i="1" smtClean="0">
                                        <a:latin typeface="Cambria Math" panose="02040503050406030204" pitchFamily="18" charset="0"/>
                                      </a:rPr>
                                    </m:ctrlPr>
                                  </m:dPr>
                                  <m:e>
                                    <m:sSup>
                                      <m:sSupPr>
                                        <m:ctrlPr>
                                          <a:rPr lang="it-IT" sz="2500" b="0" i="1" smtClean="0">
                                            <a:latin typeface="Cambria Math" panose="02040503050406030204" pitchFamily="18" charset="0"/>
                                          </a:rPr>
                                        </m:ctrlPr>
                                      </m:sSupPr>
                                      <m:e>
                                        <m:r>
                                          <a:rPr lang="it-IT" sz="2500" b="0" i="1" smtClean="0">
                                            <a:latin typeface="Cambria Math" panose="02040503050406030204" pitchFamily="18" charset="0"/>
                                          </a:rPr>
                                          <m:t>1,10</m:t>
                                        </m:r>
                                      </m:e>
                                      <m:sup>
                                        <m:r>
                                          <a:rPr lang="it-IT" sz="2500" b="0" i="1" smtClean="0">
                                            <a:latin typeface="Cambria Math" panose="02040503050406030204" pitchFamily="18" charset="0"/>
                                          </a:rPr>
                                          <m:t>5</m:t>
                                        </m:r>
                                      </m:sup>
                                    </m:sSup>
                                  </m:e>
                                </m:d>
                              </m:oMath>
                            </m:oMathPara>
                          </a14:m>
                          <a:endParaRPr lang="it-IT" sz="2500" dirty="0">
                            <a:latin typeface="Times New Roman" panose="02020603050405020304" pitchFamily="18" charset="0"/>
                            <a:cs typeface="Times New Roman" panose="0202060305040502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it-IT" sz="2500" b="0" i="1" smtClean="0">
                                    <a:latin typeface="Cambria Math" panose="02040503050406030204" pitchFamily="18" charset="0"/>
                                    <a:cs typeface="Times New Roman" panose="02020603050405020304" pitchFamily="18" charset="0"/>
                                  </a:rPr>
                                  <m:t>3.699148609205074⋅</m:t>
                                </m:r>
                                <m:sSup>
                                  <m:sSupPr>
                                    <m:ctrlPr>
                                      <a:rPr lang="it-IT" sz="2500" b="0" i="1" smtClean="0">
                                        <a:latin typeface="Cambria Math" panose="02040503050406030204" pitchFamily="18" charset="0"/>
                                        <a:cs typeface="Times New Roman" panose="02020603050405020304" pitchFamily="18" charset="0"/>
                                      </a:rPr>
                                    </m:ctrlPr>
                                  </m:sSupPr>
                                  <m:e>
                                    <m:r>
                                      <a:rPr lang="it-IT" sz="2500" b="0" i="1" smtClean="0">
                                        <a:latin typeface="Cambria Math" panose="02040503050406030204" pitchFamily="18" charset="0"/>
                                        <a:cs typeface="Times New Roman" panose="02020603050405020304" pitchFamily="18" charset="0"/>
                                      </a:rPr>
                                      <m:t>10</m:t>
                                    </m:r>
                                  </m:e>
                                  <m:sup>
                                    <m:r>
                                      <a:rPr lang="it-IT" sz="2500" b="0" i="1" smtClean="0">
                                        <a:latin typeface="Cambria Math" panose="02040503050406030204" pitchFamily="18" charset="0"/>
                                        <a:cs typeface="Times New Roman" panose="02020603050405020304" pitchFamily="18" charset="0"/>
                                      </a:rPr>
                                      <m:t>4</m:t>
                                    </m:r>
                                  </m:sup>
                                </m:sSup>
                              </m:oMath>
                            </m:oMathPara>
                          </a14:m>
                          <a:endParaRPr lang="it-IT" sz="25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834625292"/>
                      </a:ext>
                    </a:extLst>
                  </a:tr>
                  <a:tr h="370840">
                    <a:tc>
                      <a:txBody>
                        <a:bodyPr/>
                        <a:lstStyle/>
                        <a:p>
                          <a:pPr algn="ctr"/>
                          <a14:m>
                            <m:oMathPara xmlns:m="http://schemas.openxmlformats.org/officeDocument/2006/math">
                              <m:oMathParaPr>
                                <m:jc m:val="centerGroup"/>
                              </m:oMathParaPr>
                              <m:oMath xmlns:m="http://schemas.openxmlformats.org/officeDocument/2006/math">
                                <m:r>
                                  <a:rPr lang="it-IT" sz="2500" b="0" i="1">
                                    <a:latin typeface="Cambria Math" panose="02040503050406030204" pitchFamily="18" charset="0"/>
                                  </a:rPr>
                                  <m:t>𝑡</m:t>
                                </m:r>
                              </m:oMath>
                            </m:oMathPara>
                          </a14:m>
                          <a:endParaRPr lang="it-IT" sz="2500" dirty="0">
                            <a:latin typeface="Times New Roman" panose="02020603050405020304" pitchFamily="18" charset="0"/>
                            <a:cs typeface="Times New Roman" panose="02020603050405020304" pitchFamily="18" charset="0"/>
                          </a:endParaRPr>
                        </a:p>
                        <a:p>
                          <a:pPr algn="ctr"/>
                          <a:endParaRPr lang="it-IT" sz="25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d>
                                  <m:dPr>
                                    <m:begChr m:val="["/>
                                    <m:endChr m:val="]"/>
                                    <m:ctrlPr>
                                      <a:rPr lang="it-IT" sz="2500" b="0" i="1" smtClean="0">
                                        <a:latin typeface="Cambria Math" panose="02040503050406030204" pitchFamily="18" charset="0"/>
                                      </a:rPr>
                                    </m:ctrlPr>
                                  </m:dPr>
                                  <m:e>
                                    <m:sSup>
                                      <m:sSupPr>
                                        <m:ctrlPr>
                                          <a:rPr lang="it-IT" sz="2500" b="0" i="1" smtClean="0">
                                            <a:latin typeface="Cambria Math" panose="02040503050406030204" pitchFamily="18" charset="0"/>
                                          </a:rPr>
                                        </m:ctrlPr>
                                      </m:sSupPr>
                                      <m:e>
                                        <m:r>
                                          <a:rPr lang="it-IT" sz="2500" b="0" i="1" smtClean="0">
                                            <a:latin typeface="Cambria Math" panose="02040503050406030204" pitchFamily="18" charset="0"/>
                                          </a:rPr>
                                          <m:t>2⋅10</m:t>
                                        </m:r>
                                      </m:e>
                                      <m:sup>
                                        <m:r>
                                          <a:rPr lang="it-IT" sz="2500" b="0" i="1" smtClean="0">
                                            <a:latin typeface="Cambria Math" panose="02040503050406030204" pitchFamily="18" charset="0"/>
                                          </a:rPr>
                                          <m:t>5</m:t>
                                        </m:r>
                                      </m:sup>
                                    </m:sSup>
                                    <m:r>
                                      <a:rPr lang="it-IT" sz="2500" b="0" i="1" smtClean="0">
                                        <a:latin typeface="Cambria Math" panose="02040503050406030204" pitchFamily="18" charset="0"/>
                                      </a:rPr>
                                      <m:t>,</m:t>
                                    </m:r>
                                    <m:sSup>
                                      <m:sSupPr>
                                        <m:ctrlPr>
                                          <a:rPr lang="it-IT" sz="2500" b="0" i="1" smtClean="0">
                                            <a:latin typeface="Cambria Math" panose="02040503050406030204" pitchFamily="18" charset="0"/>
                                          </a:rPr>
                                        </m:ctrlPr>
                                      </m:sSupPr>
                                      <m:e>
                                        <m:r>
                                          <a:rPr lang="it-IT" sz="2500" b="0" i="1" smtClean="0">
                                            <a:latin typeface="Cambria Math" panose="02040503050406030204" pitchFamily="18" charset="0"/>
                                          </a:rPr>
                                          <m:t>10</m:t>
                                        </m:r>
                                      </m:e>
                                      <m:sup>
                                        <m:r>
                                          <a:rPr lang="it-IT" sz="2500" b="0" i="1" smtClean="0">
                                            <a:latin typeface="Cambria Math" panose="02040503050406030204" pitchFamily="18" charset="0"/>
                                          </a:rPr>
                                          <m:t>7</m:t>
                                        </m:r>
                                      </m:sup>
                                    </m:sSup>
                                  </m:e>
                                </m:d>
                              </m:oMath>
                            </m:oMathPara>
                          </a14:m>
                          <a:endParaRPr lang="it-IT" sz="2500" dirty="0">
                            <a:latin typeface="Times New Roman" panose="02020603050405020304" pitchFamily="18" charset="0"/>
                            <a:cs typeface="Times New Roman" panose="0202060305040502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it-IT" sz="2500" b="0" i="1" smtClean="0">
                                    <a:latin typeface="Cambria Math" panose="02040503050406030204" pitchFamily="18" charset="0"/>
                                    <a:cs typeface="Times New Roman" panose="02020603050405020304" pitchFamily="18" charset="0"/>
                                  </a:rPr>
                                  <m:t>8.403009402269084⋅</m:t>
                                </m:r>
                                <m:sSup>
                                  <m:sSupPr>
                                    <m:ctrlPr>
                                      <a:rPr lang="it-IT" sz="2500" b="0" i="1" smtClean="0">
                                        <a:latin typeface="Cambria Math" panose="02040503050406030204" pitchFamily="18" charset="0"/>
                                        <a:cs typeface="Times New Roman" panose="02020603050405020304" pitchFamily="18" charset="0"/>
                                      </a:rPr>
                                    </m:ctrlPr>
                                  </m:sSupPr>
                                  <m:e>
                                    <m:r>
                                      <a:rPr lang="it-IT" sz="2500" b="0" i="1" smtClean="0">
                                        <a:latin typeface="Cambria Math" panose="02040503050406030204" pitchFamily="18" charset="0"/>
                                        <a:cs typeface="Times New Roman" panose="02020603050405020304" pitchFamily="18" charset="0"/>
                                      </a:rPr>
                                      <m:t>10</m:t>
                                    </m:r>
                                  </m:e>
                                  <m:sup>
                                    <m:r>
                                      <a:rPr lang="it-IT" sz="2500" b="0" i="1" smtClean="0">
                                        <a:latin typeface="Cambria Math" panose="02040503050406030204" pitchFamily="18" charset="0"/>
                                        <a:cs typeface="Times New Roman" panose="02020603050405020304" pitchFamily="18" charset="0"/>
                                      </a:rPr>
                                      <m:t>6</m:t>
                                    </m:r>
                                  </m:sup>
                                </m:sSup>
                              </m:oMath>
                            </m:oMathPara>
                          </a14:m>
                          <a:endParaRPr lang="it-IT" sz="25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43409084"/>
                      </a:ext>
                    </a:extLst>
                  </a:tr>
                  <a:tr h="370840">
                    <a:tc>
                      <a:txBody>
                        <a:bodyPr/>
                        <a:lstStyle/>
                        <a:p>
                          <a:pPr algn="ctr"/>
                          <a14:m>
                            <m:oMathPara xmlns:m="http://schemas.openxmlformats.org/officeDocument/2006/math">
                              <m:oMathParaPr>
                                <m:jc m:val="centerGroup"/>
                              </m:oMathParaPr>
                              <m:oMath xmlns:m="http://schemas.openxmlformats.org/officeDocument/2006/math">
                                <m:r>
                                  <a:rPr lang="it-IT" sz="2500" b="0" i="1" smtClean="0">
                                    <a:latin typeface="Cambria Math" panose="02040503050406030204" pitchFamily="18" charset="0"/>
                                  </a:rPr>
                                  <m:t>𝜔</m:t>
                                </m:r>
                              </m:oMath>
                            </m:oMathPara>
                          </a14:m>
                          <a:endParaRPr lang="it-IT" sz="2500" dirty="0">
                            <a:latin typeface="Times New Roman" panose="02020603050405020304" pitchFamily="18" charset="0"/>
                            <a:cs typeface="Times New Roman" panose="02020603050405020304" pitchFamily="18" charset="0"/>
                          </a:endParaRPr>
                        </a:p>
                        <a:p>
                          <a:pPr algn="ctr"/>
                          <a:endParaRPr lang="it-IT" sz="25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d>
                                  <m:dPr>
                                    <m:begChr m:val="["/>
                                    <m:endChr m:val="]"/>
                                    <m:ctrlPr>
                                      <a:rPr lang="it-IT" sz="2500" b="0" i="1" smtClean="0">
                                        <a:latin typeface="Cambria Math" panose="02040503050406030204" pitchFamily="18" charset="0"/>
                                      </a:rPr>
                                    </m:ctrlPr>
                                  </m:dPr>
                                  <m:e>
                                    <m:sSup>
                                      <m:sSupPr>
                                        <m:ctrlPr>
                                          <a:rPr lang="it-IT" sz="2500" b="0" i="1" smtClean="0">
                                            <a:latin typeface="Cambria Math" panose="02040503050406030204" pitchFamily="18" charset="0"/>
                                          </a:rPr>
                                        </m:ctrlPr>
                                      </m:sSupPr>
                                      <m:e>
                                        <m:r>
                                          <a:rPr lang="it-IT" sz="2500" b="0" i="1" smtClean="0">
                                            <a:latin typeface="Cambria Math" panose="02040503050406030204" pitchFamily="18" charset="0"/>
                                          </a:rPr>
                                          <m:t>1,10</m:t>
                                        </m:r>
                                      </m:e>
                                      <m:sup>
                                        <m:r>
                                          <a:rPr lang="it-IT" sz="2500" b="0" i="1" smtClean="0">
                                            <a:latin typeface="Cambria Math" panose="02040503050406030204" pitchFamily="18" charset="0"/>
                                          </a:rPr>
                                          <m:t>5</m:t>
                                        </m:r>
                                      </m:sup>
                                    </m:sSup>
                                  </m:e>
                                </m:d>
                              </m:oMath>
                            </m:oMathPara>
                          </a14:m>
                          <a:endParaRPr lang="it-IT" sz="2500" dirty="0">
                            <a:latin typeface="Times New Roman" panose="02020603050405020304" pitchFamily="18" charset="0"/>
                            <a:cs typeface="Times New Roman" panose="0202060305040502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it-IT" sz="2500" b="0" i="1" smtClean="0">
                                    <a:latin typeface="Cambria Math" panose="02040503050406030204" pitchFamily="18" charset="0"/>
                                    <a:cs typeface="Times New Roman" panose="02020603050405020304" pitchFamily="18" charset="0"/>
                                  </a:rPr>
                                  <m:t>1.508070542637901⋅</m:t>
                                </m:r>
                                <m:sSup>
                                  <m:sSupPr>
                                    <m:ctrlPr>
                                      <a:rPr lang="it-IT" sz="2500" b="0" i="1" smtClean="0">
                                        <a:latin typeface="Cambria Math" panose="02040503050406030204" pitchFamily="18" charset="0"/>
                                        <a:cs typeface="Times New Roman" panose="02020603050405020304" pitchFamily="18" charset="0"/>
                                      </a:rPr>
                                    </m:ctrlPr>
                                  </m:sSupPr>
                                  <m:e>
                                    <m:r>
                                      <a:rPr lang="it-IT" sz="2500" b="0" i="1" smtClean="0">
                                        <a:latin typeface="Cambria Math" panose="02040503050406030204" pitchFamily="18" charset="0"/>
                                        <a:cs typeface="Times New Roman" panose="02020603050405020304" pitchFamily="18" charset="0"/>
                                      </a:rPr>
                                      <m:t>10</m:t>
                                    </m:r>
                                  </m:e>
                                  <m:sup>
                                    <m:r>
                                      <a:rPr lang="it-IT" sz="2500" b="0" i="1" smtClean="0">
                                        <a:latin typeface="Cambria Math" panose="02040503050406030204" pitchFamily="18" charset="0"/>
                                        <a:cs typeface="Times New Roman" panose="02020603050405020304" pitchFamily="18" charset="0"/>
                                      </a:rPr>
                                      <m:t>2</m:t>
                                    </m:r>
                                  </m:sup>
                                </m:sSup>
                              </m:oMath>
                            </m:oMathPara>
                          </a14:m>
                          <a:endParaRPr lang="it-IT" sz="25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368100914"/>
                      </a:ext>
                    </a:extLst>
                  </a:tr>
                  <a:tr h="370840">
                    <a:tc>
                      <a:txBody>
                        <a:bodyPr/>
                        <a:lstStyle/>
                        <a:p>
                          <a:pPr algn="ctr"/>
                          <a14:m>
                            <m:oMathPara xmlns:m="http://schemas.openxmlformats.org/officeDocument/2006/math">
                              <m:oMathParaPr>
                                <m:jc m:val="centerGroup"/>
                              </m:oMathParaPr>
                              <m:oMath xmlns:m="http://schemas.openxmlformats.org/officeDocument/2006/math">
                                <m:r>
                                  <a:rPr lang="it-IT" sz="2500" b="0" i="1">
                                    <a:latin typeface="Cambria Math" panose="02040503050406030204" pitchFamily="18" charset="0"/>
                                  </a:rPr>
                                  <m:t>𝑁</m:t>
                                </m:r>
                              </m:oMath>
                            </m:oMathPara>
                          </a14:m>
                          <a:endParaRPr lang="it-IT" sz="2500" dirty="0">
                            <a:latin typeface="Times New Roman" panose="02020603050405020304" pitchFamily="18" charset="0"/>
                            <a:cs typeface="Times New Roman" panose="02020603050405020304" pitchFamily="18" charset="0"/>
                          </a:endParaRPr>
                        </a:p>
                        <a:p>
                          <a:pPr algn="ctr"/>
                          <a:endParaRPr lang="it-IT" sz="25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d>
                                  <m:dPr>
                                    <m:begChr m:val="["/>
                                    <m:endChr m:val="]"/>
                                    <m:ctrlPr>
                                      <a:rPr lang="it-IT" sz="2500" b="0" i="1" smtClean="0">
                                        <a:latin typeface="Cambria Math" panose="02040503050406030204" pitchFamily="18" charset="0"/>
                                      </a:rPr>
                                    </m:ctrlPr>
                                  </m:dPr>
                                  <m:e>
                                    <m:r>
                                      <a:rPr lang="it-IT" sz="2500" b="0" i="1" smtClean="0">
                                        <a:latin typeface="Cambria Math" panose="02040503050406030204" pitchFamily="18" charset="0"/>
                                      </a:rPr>
                                      <m:t>15,40</m:t>
                                    </m:r>
                                  </m:e>
                                </m:d>
                              </m:oMath>
                            </m:oMathPara>
                          </a14:m>
                          <a:endParaRPr lang="it-IT" sz="2500" dirty="0">
                            <a:latin typeface="Times New Roman" panose="02020603050405020304" pitchFamily="18" charset="0"/>
                            <a:cs typeface="Times New Roman" panose="0202060305040502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it-IT" sz="2500" b="0" i="1" smtClean="0">
                                    <a:latin typeface="Cambria Math" panose="02040503050406030204" pitchFamily="18" charset="0"/>
                                    <a:cs typeface="Times New Roman" panose="02020603050405020304" pitchFamily="18" charset="0"/>
                                  </a:rPr>
                                  <m:t>15</m:t>
                                </m:r>
                              </m:oMath>
                            </m:oMathPara>
                          </a14:m>
                          <a:endParaRPr lang="it-IT" sz="25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0995605"/>
                      </a:ext>
                    </a:extLst>
                  </a:tr>
                </a:tbl>
              </a:graphicData>
            </a:graphic>
          </p:graphicFrame>
        </mc:Choice>
        <mc:Fallback xmlns="">
          <p:graphicFrame>
            <p:nvGraphicFramePr>
              <p:cNvPr id="3" name="Tabella 2">
                <a:extLst>
                  <a:ext uri="{FF2B5EF4-FFF2-40B4-BE49-F238E27FC236}">
                    <a16:creationId xmlns:a16="http://schemas.microsoft.com/office/drawing/2014/main" id="{A05C68FA-D0CD-9257-DCE7-A2F3A66E490F}"/>
                  </a:ext>
                </a:extLst>
              </p:cNvPr>
              <p:cNvGraphicFramePr>
                <a:graphicFrameLocks noGrp="1"/>
              </p:cNvGraphicFramePr>
              <p:nvPr>
                <p:extLst>
                  <p:ext uri="{D42A27DB-BD31-4B8C-83A1-F6EECF244321}">
                    <p14:modId xmlns:p14="http://schemas.microsoft.com/office/powerpoint/2010/main" val="3517094616"/>
                  </p:ext>
                </p:extLst>
              </p:nvPr>
            </p:nvGraphicFramePr>
            <p:xfrm>
              <a:off x="1005112" y="868680"/>
              <a:ext cx="10181772" cy="5120640"/>
            </p:xfrm>
            <a:graphic>
              <a:graphicData uri="http://schemas.openxmlformats.org/drawingml/2006/table">
                <a:tbl>
                  <a:tblPr firstRow="1" bandRow="1">
                    <a:tableStyleId>{00A15C55-8517-42AA-B614-E9B94910E393}</a:tableStyleId>
                  </a:tblPr>
                  <a:tblGrid>
                    <a:gridCol w="3246141">
                      <a:extLst>
                        <a:ext uri="{9D8B030D-6E8A-4147-A177-3AD203B41FA5}">
                          <a16:colId xmlns:a16="http://schemas.microsoft.com/office/drawing/2014/main" val="2454994758"/>
                        </a:ext>
                      </a:extLst>
                    </a:gridCol>
                    <a:gridCol w="2825628">
                      <a:extLst>
                        <a:ext uri="{9D8B030D-6E8A-4147-A177-3AD203B41FA5}">
                          <a16:colId xmlns:a16="http://schemas.microsoft.com/office/drawing/2014/main" val="1719037195"/>
                        </a:ext>
                      </a:extLst>
                    </a:gridCol>
                    <a:gridCol w="4110003">
                      <a:extLst>
                        <a:ext uri="{9D8B030D-6E8A-4147-A177-3AD203B41FA5}">
                          <a16:colId xmlns:a16="http://schemas.microsoft.com/office/drawing/2014/main" val="92793240"/>
                        </a:ext>
                      </a:extLst>
                    </a:gridCol>
                  </a:tblGrid>
                  <a:tr h="853440">
                    <a:tc>
                      <a:txBody>
                        <a:bodyPr/>
                        <a:lstStyle/>
                        <a:p>
                          <a:pPr algn="ctr"/>
                          <a:r>
                            <a:rPr lang="it-IT" sz="2500" dirty="0">
                              <a:solidFill>
                                <a:schemeClr val="tx1"/>
                              </a:solidFill>
                              <a:latin typeface="Times New Roman" panose="02020603050405020304" pitchFamily="18" charset="0"/>
                              <a:cs typeface="Times New Roman" panose="02020603050405020304" pitchFamily="18" charset="0"/>
                            </a:rPr>
                            <a:t>IPERPARAMETRO</a:t>
                          </a:r>
                        </a:p>
                        <a:p>
                          <a:pPr algn="ctr"/>
                          <a:endParaRPr lang="it-IT" sz="2500"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it-IT" sz="2500" dirty="0">
                              <a:solidFill>
                                <a:schemeClr val="tx1"/>
                              </a:solidFill>
                              <a:latin typeface="Times New Roman" panose="02020603050405020304" pitchFamily="18" charset="0"/>
                              <a:cs typeface="Times New Roman" panose="02020603050405020304" pitchFamily="18" charset="0"/>
                            </a:rPr>
                            <a:t>RANGE</a:t>
                          </a:r>
                        </a:p>
                      </a:txBody>
                      <a:tcPr/>
                    </a:tc>
                    <a:tc>
                      <a:txBody>
                        <a:bodyPr/>
                        <a:lstStyle/>
                        <a:p>
                          <a:pPr algn="ctr"/>
                          <a:r>
                            <a:rPr lang="it-IT" sz="2500" dirty="0">
                              <a:solidFill>
                                <a:schemeClr val="tx1"/>
                              </a:solidFill>
                              <a:latin typeface="Times New Roman" panose="02020603050405020304" pitchFamily="18" charset="0"/>
                              <a:cs typeface="Times New Roman" panose="02020603050405020304" pitchFamily="18" charset="0"/>
                            </a:rPr>
                            <a:t>VALORE OTTIMO</a:t>
                          </a:r>
                        </a:p>
                      </a:txBody>
                      <a:tcPr/>
                    </a:tc>
                    <a:extLst>
                      <a:ext uri="{0D108BD9-81ED-4DB2-BD59-A6C34878D82A}">
                        <a16:rowId xmlns:a16="http://schemas.microsoft.com/office/drawing/2014/main" val="2108648048"/>
                      </a:ext>
                    </a:extLst>
                  </a:tr>
                  <a:tr h="853440">
                    <a:tc>
                      <a:txBody>
                        <a:bodyPr/>
                        <a:lstStyle/>
                        <a:p>
                          <a:endParaRPr lang="it-IT"/>
                        </a:p>
                      </a:txBody>
                      <a:tcPr>
                        <a:blipFill>
                          <a:blip r:embed="rId2"/>
                          <a:stretch>
                            <a:fillRect l="-188" t="-105714" r="-214447" b="-402143"/>
                          </a:stretch>
                        </a:blipFill>
                      </a:tcPr>
                    </a:tc>
                    <a:tc>
                      <a:txBody>
                        <a:bodyPr/>
                        <a:lstStyle/>
                        <a:p>
                          <a:endParaRPr lang="it-IT"/>
                        </a:p>
                      </a:txBody>
                      <a:tcPr>
                        <a:blipFill>
                          <a:blip r:embed="rId2"/>
                          <a:stretch>
                            <a:fillRect l="-115086" t="-105714" r="-146336" b="-402143"/>
                          </a:stretch>
                        </a:blipFill>
                      </a:tcPr>
                    </a:tc>
                    <a:tc>
                      <a:txBody>
                        <a:bodyPr/>
                        <a:lstStyle/>
                        <a:p>
                          <a:endParaRPr lang="it-IT"/>
                        </a:p>
                      </a:txBody>
                      <a:tcPr>
                        <a:blipFill>
                          <a:blip r:embed="rId2"/>
                          <a:stretch>
                            <a:fillRect l="-147852" t="-105714" r="-593" b="-402143"/>
                          </a:stretch>
                        </a:blipFill>
                      </a:tcPr>
                    </a:tc>
                    <a:extLst>
                      <a:ext uri="{0D108BD9-81ED-4DB2-BD59-A6C34878D82A}">
                        <a16:rowId xmlns:a16="http://schemas.microsoft.com/office/drawing/2014/main" val="759109356"/>
                      </a:ext>
                    </a:extLst>
                  </a:tr>
                  <a:tr h="853440">
                    <a:tc>
                      <a:txBody>
                        <a:bodyPr/>
                        <a:lstStyle/>
                        <a:p>
                          <a:endParaRPr lang="it-IT"/>
                        </a:p>
                      </a:txBody>
                      <a:tcPr>
                        <a:blipFill>
                          <a:blip r:embed="rId2"/>
                          <a:stretch>
                            <a:fillRect l="-188" t="-204255" r="-214447" b="-299291"/>
                          </a:stretch>
                        </a:blipFill>
                      </a:tcPr>
                    </a:tc>
                    <a:tc>
                      <a:txBody>
                        <a:bodyPr/>
                        <a:lstStyle/>
                        <a:p>
                          <a:endParaRPr lang="it-IT"/>
                        </a:p>
                      </a:txBody>
                      <a:tcPr>
                        <a:blipFill>
                          <a:blip r:embed="rId2"/>
                          <a:stretch>
                            <a:fillRect l="-115086" t="-204255" r="-146336" b="-299291"/>
                          </a:stretch>
                        </a:blipFill>
                      </a:tcPr>
                    </a:tc>
                    <a:tc>
                      <a:txBody>
                        <a:bodyPr/>
                        <a:lstStyle/>
                        <a:p>
                          <a:endParaRPr lang="it-IT"/>
                        </a:p>
                      </a:txBody>
                      <a:tcPr>
                        <a:blipFill>
                          <a:blip r:embed="rId2"/>
                          <a:stretch>
                            <a:fillRect l="-147852" t="-204255" r="-593" b="-299291"/>
                          </a:stretch>
                        </a:blipFill>
                      </a:tcPr>
                    </a:tc>
                    <a:extLst>
                      <a:ext uri="{0D108BD9-81ED-4DB2-BD59-A6C34878D82A}">
                        <a16:rowId xmlns:a16="http://schemas.microsoft.com/office/drawing/2014/main" val="2834625292"/>
                      </a:ext>
                    </a:extLst>
                  </a:tr>
                  <a:tr h="853440">
                    <a:tc>
                      <a:txBody>
                        <a:bodyPr/>
                        <a:lstStyle/>
                        <a:p>
                          <a:endParaRPr lang="it-IT"/>
                        </a:p>
                      </a:txBody>
                      <a:tcPr>
                        <a:blipFill>
                          <a:blip r:embed="rId2"/>
                          <a:stretch>
                            <a:fillRect l="-188" t="-306429" r="-214447" b="-201429"/>
                          </a:stretch>
                        </a:blipFill>
                      </a:tcPr>
                    </a:tc>
                    <a:tc>
                      <a:txBody>
                        <a:bodyPr/>
                        <a:lstStyle/>
                        <a:p>
                          <a:endParaRPr lang="it-IT"/>
                        </a:p>
                      </a:txBody>
                      <a:tcPr>
                        <a:blipFill>
                          <a:blip r:embed="rId2"/>
                          <a:stretch>
                            <a:fillRect l="-115086" t="-306429" r="-146336" b="-201429"/>
                          </a:stretch>
                        </a:blipFill>
                      </a:tcPr>
                    </a:tc>
                    <a:tc>
                      <a:txBody>
                        <a:bodyPr/>
                        <a:lstStyle/>
                        <a:p>
                          <a:endParaRPr lang="it-IT"/>
                        </a:p>
                      </a:txBody>
                      <a:tcPr>
                        <a:blipFill>
                          <a:blip r:embed="rId2"/>
                          <a:stretch>
                            <a:fillRect l="-147852" t="-306429" r="-593" b="-201429"/>
                          </a:stretch>
                        </a:blipFill>
                      </a:tcPr>
                    </a:tc>
                    <a:extLst>
                      <a:ext uri="{0D108BD9-81ED-4DB2-BD59-A6C34878D82A}">
                        <a16:rowId xmlns:a16="http://schemas.microsoft.com/office/drawing/2014/main" val="243409084"/>
                      </a:ext>
                    </a:extLst>
                  </a:tr>
                  <a:tr h="853440">
                    <a:tc>
                      <a:txBody>
                        <a:bodyPr/>
                        <a:lstStyle/>
                        <a:p>
                          <a:endParaRPr lang="it-IT"/>
                        </a:p>
                      </a:txBody>
                      <a:tcPr>
                        <a:blipFill>
                          <a:blip r:embed="rId2"/>
                          <a:stretch>
                            <a:fillRect l="-188" t="-406429" r="-214447" b="-101429"/>
                          </a:stretch>
                        </a:blipFill>
                      </a:tcPr>
                    </a:tc>
                    <a:tc>
                      <a:txBody>
                        <a:bodyPr/>
                        <a:lstStyle/>
                        <a:p>
                          <a:endParaRPr lang="it-IT"/>
                        </a:p>
                      </a:txBody>
                      <a:tcPr>
                        <a:blipFill>
                          <a:blip r:embed="rId2"/>
                          <a:stretch>
                            <a:fillRect l="-115086" t="-406429" r="-146336" b="-101429"/>
                          </a:stretch>
                        </a:blipFill>
                      </a:tcPr>
                    </a:tc>
                    <a:tc>
                      <a:txBody>
                        <a:bodyPr/>
                        <a:lstStyle/>
                        <a:p>
                          <a:endParaRPr lang="it-IT"/>
                        </a:p>
                      </a:txBody>
                      <a:tcPr>
                        <a:blipFill>
                          <a:blip r:embed="rId2"/>
                          <a:stretch>
                            <a:fillRect l="-147852" t="-406429" r="-593" b="-101429"/>
                          </a:stretch>
                        </a:blipFill>
                      </a:tcPr>
                    </a:tc>
                    <a:extLst>
                      <a:ext uri="{0D108BD9-81ED-4DB2-BD59-A6C34878D82A}">
                        <a16:rowId xmlns:a16="http://schemas.microsoft.com/office/drawing/2014/main" val="1368100914"/>
                      </a:ext>
                    </a:extLst>
                  </a:tr>
                  <a:tr h="853440">
                    <a:tc>
                      <a:txBody>
                        <a:bodyPr/>
                        <a:lstStyle/>
                        <a:p>
                          <a:endParaRPr lang="it-IT"/>
                        </a:p>
                      </a:txBody>
                      <a:tcPr>
                        <a:blipFill>
                          <a:blip r:embed="rId2"/>
                          <a:stretch>
                            <a:fillRect l="-188" t="-506429" r="-214447" b="-1429"/>
                          </a:stretch>
                        </a:blipFill>
                      </a:tcPr>
                    </a:tc>
                    <a:tc>
                      <a:txBody>
                        <a:bodyPr/>
                        <a:lstStyle/>
                        <a:p>
                          <a:endParaRPr lang="it-IT"/>
                        </a:p>
                      </a:txBody>
                      <a:tcPr>
                        <a:blipFill>
                          <a:blip r:embed="rId2"/>
                          <a:stretch>
                            <a:fillRect l="-115086" t="-506429" r="-146336" b="-1429"/>
                          </a:stretch>
                        </a:blipFill>
                      </a:tcPr>
                    </a:tc>
                    <a:tc>
                      <a:txBody>
                        <a:bodyPr/>
                        <a:lstStyle/>
                        <a:p>
                          <a:endParaRPr lang="it-IT"/>
                        </a:p>
                      </a:txBody>
                      <a:tcPr>
                        <a:blipFill>
                          <a:blip r:embed="rId2"/>
                          <a:stretch>
                            <a:fillRect l="-147852" t="-506429" r="-593" b="-1429"/>
                          </a:stretch>
                        </a:blipFill>
                      </a:tcPr>
                    </a:tc>
                    <a:extLst>
                      <a:ext uri="{0D108BD9-81ED-4DB2-BD59-A6C34878D82A}">
                        <a16:rowId xmlns:a16="http://schemas.microsoft.com/office/drawing/2014/main" val="2580995605"/>
                      </a:ext>
                    </a:extLst>
                  </a:tr>
                </a:tbl>
              </a:graphicData>
            </a:graphic>
          </p:graphicFrame>
        </mc:Fallback>
      </mc:AlternateContent>
      <mc:AlternateContent xmlns:mc="http://schemas.openxmlformats.org/markup-compatibility/2006" xmlns:a14="http://schemas.microsoft.com/office/drawing/2010/main">
        <mc:Choice Requires="a14">
          <p:sp>
            <p:nvSpPr>
              <p:cNvPr id="4" name="CasellaDiTesto 3">
                <a:extLst>
                  <a:ext uri="{FF2B5EF4-FFF2-40B4-BE49-F238E27FC236}">
                    <a16:creationId xmlns:a16="http://schemas.microsoft.com/office/drawing/2014/main" id="{CED037A5-45BB-BA33-5606-B6AB82B1C894}"/>
                  </a:ext>
                </a:extLst>
              </p:cNvPr>
              <p:cNvSpPr txBox="1"/>
              <p:nvPr/>
            </p:nvSpPr>
            <p:spPr>
              <a:xfrm>
                <a:off x="219375" y="190009"/>
                <a:ext cx="11753247" cy="553998"/>
              </a:xfrm>
              <a:prstGeom prst="rect">
                <a:avLst/>
              </a:prstGeom>
              <a:noFill/>
            </p:spPr>
            <p:txBody>
              <a:bodyPr wrap="square" rtlCol="0">
                <a:spAutoFit/>
              </a:bodyPr>
              <a:lstStyle/>
              <a:p>
                <a:pPr algn="just"/>
                <a:r>
                  <a:rPr lang="it-IT" sz="3000" b="1" dirty="0">
                    <a:solidFill>
                      <a:srgbClr val="0000FF"/>
                    </a:solidFill>
                    <a:latin typeface="Times New Roman" panose="02020603050405020304" pitchFamily="18" charset="0"/>
                    <a:cs typeface="Times New Roman" panose="02020603050405020304" pitchFamily="18" charset="0"/>
                  </a:rPr>
                  <a:t>Risultati sperimentali: parametrizzazione ottima per </a:t>
                </a:r>
                <a14:m>
                  <m:oMath xmlns:m="http://schemas.openxmlformats.org/officeDocument/2006/math">
                    <m:r>
                      <a:rPr lang="it-IT" sz="3000" b="1" i="1" dirty="0">
                        <a:solidFill>
                          <a:srgbClr val="0000FF"/>
                        </a:solidFill>
                        <a:latin typeface="Cambria Math" panose="02040503050406030204" pitchFamily="18" charset="0"/>
                        <a:cs typeface="Times New Roman" panose="02020603050405020304" pitchFamily="18" charset="0"/>
                      </a:rPr>
                      <m:t>𝒘</m:t>
                    </m:r>
                    <m:r>
                      <a:rPr lang="it-IT" sz="3000" b="1" i="1" dirty="0">
                        <a:solidFill>
                          <a:srgbClr val="0000FF"/>
                        </a:solidFill>
                        <a:latin typeface="Cambria Math" panose="02040503050406030204" pitchFamily="18" charset="0"/>
                        <a:cs typeface="Times New Roman" panose="02020603050405020304" pitchFamily="18" charset="0"/>
                      </a:rPr>
                      <m:t>=</m:t>
                    </m:r>
                    <m:r>
                      <a:rPr lang="it-IT" sz="3000" b="1" i="1" dirty="0" smtClean="0">
                        <a:solidFill>
                          <a:srgbClr val="0000FF"/>
                        </a:solidFill>
                        <a:latin typeface="Cambria Math" panose="02040503050406030204" pitchFamily="18" charset="0"/>
                        <a:cs typeface="Times New Roman" panose="02020603050405020304" pitchFamily="18" charset="0"/>
                      </a:rPr>
                      <m:t>𝟏</m:t>
                    </m:r>
                  </m:oMath>
                </a14:m>
                <a:endParaRPr lang="it-IT" sz="3000" b="1" dirty="0">
                  <a:solidFill>
                    <a:srgbClr val="0000FF"/>
                  </a:solidFill>
                  <a:latin typeface="Times New Roman" panose="02020603050405020304" pitchFamily="18" charset="0"/>
                  <a:cs typeface="Times New Roman" panose="02020603050405020304" pitchFamily="18" charset="0"/>
                </a:endParaRPr>
              </a:p>
            </p:txBody>
          </p:sp>
        </mc:Choice>
        <mc:Fallback xmlns="">
          <p:sp>
            <p:nvSpPr>
              <p:cNvPr id="4" name="CasellaDiTesto 3">
                <a:extLst>
                  <a:ext uri="{FF2B5EF4-FFF2-40B4-BE49-F238E27FC236}">
                    <a16:creationId xmlns:a16="http://schemas.microsoft.com/office/drawing/2014/main" id="{CED037A5-45BB-BA33-5606-B6AB82B1C894}"/>
                  </a:ext>
                </a:extLst>
              </p:cNvPr>
              <p:cNvSpPr txBox="1">
                <a:spLocks noRot="1" noChangeAspect="1" noMove="1" noResize="1" noEditPoints="1" noAdjustHandles="1" noChangeArrowheads="1" noChangeShapeType="1" noTextEdit="1"/>
              </p:cNvSpPr>
              <p:nvPr/>
            </p:nvSpPr>
            <p:spPr>
              <a:xfrm>
                <a:off x="219375" y="190009"/>
                <a:ext cx="11753247" cy="553998"/>
              </a:xfrm>
              <a:prstGeom prst="rect">
                <a:avLst/>
              </a:prstGeom>
              <a:blipFill>
                <a:blip r:embed="rId3"/>
                <a:stretch>
                  <a:fillRect l="-1245" t="-14286" b="-32967"/>
                </a:stretch>
              </a:blipFill>
            </p:spPr>
            <p:txBody>
              <a:bodyPr/>
              <a:lstStyle/>
              <a:p>
                <a:r>
                  <a:rPr lang="it-IT">
                    <a:noFill/>
                  </a:rPr>
                  <a:t> </a:t>
                </a:r>
              </a:p>
            </p:txBody>
          </p:sp>
        </mc:Fallback>
      </mc:AlternateContent>
    </p:spTree>
    <p:extLst>
      <p:ext uri="{BB962C8B-B14F-4D97-AF65-F5344CB8AC3E}">
        <p14:creationId xmlns:p14="http://schemas.microsoft.com/office/powerpoint/2010/main" val="7518652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numero diapositiva 1">
            <a:extLst>
              <a:ext uri="{FF2B5EF4-FFF2-40B4-BE49-F238E27FC236}">
                <a16:creationId xmlns:a16="http://schemas.microsoft.com/office/drawing/2014/main" id="{C8054E58-4003-9C9D-343E-239E727EE37A}"/>
              </a:ext>
            </a:extLst>
          </p:cNvPr>
          <p:cNvSpPr>
            <a:spLocks noGrp="1"/>
          </p:cNvSpPr>
          <p:nvPr>
            <p:ph type="sldNum" sz="quarter" idx="10"/>
          </p:nvPr>
        </p:nvSpPr>
        <p:spPr/>
        <p:txBody>
          <a:bodyPr/>
          <a:lstStyle/>
          <a:p>
            <a:fld id="{AE096718-7586-4E89-9C51-4CF0EA8788A2}" type="slidenum">
              <a:rPr lang="en-US" smtClean="0">
                <a:latin typeface="Times New Roman" panose="02020603050405020304" pitchFamily="18" charset="0"/>
                <a:cs typeface="Times New Roman" panose="02020603050405020304" pitchFamily="18" charset="0"/>
              </a:rPr>
              <a:t>3</a:t>
            </a:fld>
            <a:endParaRPr lang="en-US" dirty="0">
              <a:latin typeface="Times New Roman" panose="02020603050405020304" pitchFamily="18" charset="0"/>
              <a:cs typeface="Times New Roman" panose="02020603050405020304" pitchFamily="18" charset="0"/>
            </a:endParaRPr>
          </a:p>
        </p:txBody>
      </p:sp>
      <p:sp>
        <p:nvSpPr>
          <p:cNvPr id="3" name="CasellaDiTesto 2">
            <a:extLst>
              <a:ext uri="{FF2B5EF4-FFF2-40B4-BE49-F238E27FC236}">
                <a16:creationId xmlns:a16="http://schemas.microsoft.com/office/drawing/2014/main" id="{D791F9AF-1DCC-D432-B727-1E6D55B96165}"/>
              </a:ext>
            </a:extLst>
          </p:cNvPr>
          <p:cNvSpPr txBox="1"/>
          <p:nvPr/>
        </p:nvSpPr>
        <p:spPr>
          <a:xfrm>
            <a:off x="622852" y="1497702"/>
            <a:ext cx="10946295" cy="2785378"/>
          </a:xfrm>
          <a:prstGeom prst="rect">
            <a:avLst/>
          </a:prstGeom>
          <a:noFill/>
        </p:spPr>
        <p:txBody>
          <a:bodyPr wrap="square" rtlCol="0">
            <a:spAutoFit/>
          </a:bodyPr>
          <a:lstStyle/>
          <a:p>
            <a:pPr marL="342900" indent="-342900">
              <a:buFont typeface="+mj-lt"/>
              <a:buAutoNum type="arabicPeriod"/>
            </a:pPr>
            <a:r>
              <a:rPr lang="it-IT" sz="3500" b="1" dirty="0">
                <a:latin typeface="Times New Roman" panose="02020603050405020304" pitchFamily="18" charset="0"/>
                <a:cs typeface="Times New Roman" panose="02020603050405020304" pitchFamily="18" charset="0"/>
              </a:rPr>
              <a:t> Descrizione del sistema</a:t>
            </a:r>
          </a:p>
          <a:p>
            <a:pPr marL="342900" indent="-342900">
              <a:buFont typeface="+mj-lt"/>
              <a:buAutoNum type="arabicPeriod"/>
            </a:pPr>
            <a:r>
              <a:rPr lang="it-IT" sz="3500" b="1" dirty="0">
                <a:solidFill>
                  <a:srgbClr val="BBC0C0"/>
                </a:solidFill>
                <a:latin typeface="Times New Roman" panose="02020603050405020304" pitchFamily="18" charset="0"/>
                <a:cs typeface="Times New Roman" panose="02020603050405020304" pitchFamily="18" charset="0"/>
              </a:rPr>
              <a:t> Architettura di controllo</a:t>
            </a:r>
          </a:p>
          <a:p>
            <a:pPr marL="342900" indent="-342900">
              <a:buFont typeface="+mj-lt"/>
              <a:buAutoNum type="arabicPeriod"/>
            </a:pPr>
            <a:r>
              <a:rPr lang="it-IT" sz="3500" b="1" dirty="0">
                <a:solidFill>
                  <a:srgbClr val="BBC0C0"/>
                </a:solidFill>
                <a:latin typeface="Times New Roman" panose="02020603050405020304" pitchFamily="18" charset="0"/>
                <a:cs typeface="Times New Roman" panose="02020603050405020304" pitchFamily="18" charset="0"/>
              </a:rPr>
              <a:t> Ottimizzazione bayesiana</a:t>
            </a:r>
          </a:p>
          <a:p>
            <a:pPr marL="342900" indent="-342900">
              <a:buFont typeface="+mj-lt"/>
              <a:buAutoNum type="arabicPeriod"/>
            </a:pPr>
            <a:r>
              <a:rPr lang="it-IT" sz="3500" b="1" dirty="0">
                <a:solidFill>
                  <a:srgbClr val="BBC0C0"/>
                </a:solidFill>
                <a:latin typeface="Times New Roman" panose="02020603050405020304" pitchFamily="18" charset="0"/>
                <a:cs typeface="Times New Roman" panose="02020603050405020304" pitchFamily="18" charset="0"/>
              </a:rPr>
              <a:t> Risultati sperimentali</a:t>
            </a:r>
          </a:p>
          <a:p>
            <a:pPr marL="342900" indent="-342900">
              <a:buFont typeface="+mj-lt"/>
              <a:buAutoNum type="arabicPeriod"/>
            </a:pPr>
            <a:r>
              <a:rPr lang="it-IT" sz="3500" b="1" dirty="0">
                <a:solidFill>
                  <a:srgbClr val="BBC0C0"/>
                </a:solidFill>
                <a:latin typeface="Times New Roman" panose="02020603050405020304" pitchFamily="18" charset="0"/>
                <a:cs typeface="Times New Roman" panose="02020603050405020304" pitchFamily="18" charset="0"/>
              </a:rPr>
              <a:t> Conclusione</a:t>
            </a:r>
          </a:p>
        </p:txBody>
      </p:sp>
      <p:sp>
        <p:nvSpPr>
          <p:cNvPr id="4" name="CasellaDiTesto 3">
            <a:extLst>
              <a:ext uri="{FF2B5EF4-FFF2-40B4-BE49-F238E27FC236}">
                <a16:creationId xmlns:a16="http://schemas.microsoft.com/office/drawing/2014/main" id="{829DF1DD-E019-A33E-3B58-D897F450E54B}"/>
              </a:ext>
            </a:extLst>
          </p:cNvPr>
          <p:cNvSpPr txBox="1"/>
          <p:nvPr/>
        </p:nvSpPr>
        <p:spPr>
          <a:xfrm>
            <a:off x="0" y="0"/>
            <a:ext cx="12192000" cy="1015663"/>
          </a:xfrm>
          <a:prstGeom prst="rect">
            <a:avLst/>
          </a:prstGeom>
          <a:noFill/>
        </p:spPr>
        <p:txBody>
          <a:bodyPr wrap="square" rtlCol="0">
            <a:spAutoFit/>
          </a:bodyPr>
          <a:lstStyle/>
          <a:p>
            <a:pPr algn="ctr"/>
            <a:endParaRPr lang="it-IT" sz="2000" b="1" dirty="0">
              <a:latin typeface="Times New Roman" panose="02020603050405020304" pitchFamily="18" charset="0"/>
              <a:cs typeface="Times New Roman" panose="02020603050405020304" pitchFamily="18" charset="0"/>
            </a:endParaRPr>
          </a:p>
          <a:p>
            <a:pPr algn="ctr"/>
            <a:r>
              <a:rPr lang="it-IT" sz="4000" b="1" dirty="0">
                <a:latin typeface="Times New Roman" panose="02020603050405020304" pitchFamily="18" charset="0"/>
                <a:cs typeface="Times New Roman" panose="02020603050405020304" pitchFamily="18" charset="0"/>
              </a:rPr>
              <a:t>OUTLINE</a:t>
            </a:r>
          </a:p>
        </p:txBody>
      </p:sp>
    </p:spTree>
    <p:extLst>
      <p:ext uri="{BB962C8B-B14F-4D97-AF65-F5344CB8AC3E}">
        <p14:creationId xmlns:p14="http://schemas.microsoft.com/office/powerpoint/2010/main" val="10052694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numero diapositiva 3">
            <a:extLst>
              <a:ext uri="{FF2B5EF4-FFF2-40B4-BE49-F238E27FC236}">
                <a16:creationId xmlns:a16="http://schemas.microsoft.com/office/drawing/2014/main" id="{9BCFD83F-AC30-F5EE-DF55-5F1981149854}"/>
              </a:ext>
            </a:extLst>
          </p:cNvPr>
          <p:cNvSpPr>
            <a:spLocks noGrp="1"/>
          </p:cNvSpPr>
          <p:nvPr>
            <p:ph type="sldNum" sz="quarter" idx="12"/>
          </p:nvPr>
        </p:nvSpPr>
        <p:spPr/>
        <p:txBody>
          <a:bodyPr/>
          <a:lstStyle/>
          <a:p>
            <a:fld id="{DB4032C3-4816-4D45-971C-417A81C2FE1A}" type="slidenum">
              <a:rPr lang="it-IT" smtClean="0">
                <a:latin typeface="Times New Roman" panose="02020603050405020304" pitchFamily="18" charset="0"/>
                <a:cs typeface="Times New Roman" panose="02020603050405020304" pitchFamily="18" charset="0"/>
              </a:rPr>
              <a:t>30</a:t>
            </a:fld>
            <a:endParaRPr lang="it-IT">
              <a:latin typeface="Times New Roman" panose="02020603050405020304" pitchFamily="18" charset="0"/>
              <a:cs typeface="Times New Roman" panose="02020603050405020304" pitchFamily="18" charset="0"/>
            </a:endParaRPr>
          </a:p>
        </p:txBody>
      </p:sp>
      <p:pic>
        <p:nvPicPr>
          <p:cNvPr id="7" name="Immagine 6" descr="Immagine che contiene diagramma, Policromia, Arte bambini, arte&#10;&#10;Descrizione generata automaticamente">
            <a:extLst>
              <a:ext uri="{FF2B5EF4-FFF2-40B4-BE49-F238E27FC236}">
                <a16:creationId xmlns:a16="http://schemas.microsoft.com/office/drawing/2014/main" id="{B403354C-2190-2CF6-9438-5ADAB22B4E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7274" y="744007"/>
            <a:ext cx="10817447" cy="5335200"/>
          </a:xfrm>
          <a:prstGeom prst="rect">
            <a:avLst/>
          </a:prstGeom>
        </p:spPr>
      </p:pic>
      <mc:AlternateContent xmlns:mc="http://schemas.openxmlformats.org/markup-compatibility/2006" xmlns:a14="http://schemas.microsoft.com/office/drawing/2010/main">
        <mc:Choice Requires="a14">
          <p:sp>
            <p:nvSpPr>
              <p:cNvPr id="2" name="CasellaDiTesto 1">
                <a:extLst>
                  <a:ext uri="{FF2B5EF4-FFF2-40B4-BE49-F238E27FC236}">
                    <a16:creationId xmlns:a16="http://schemas.microsoft.com/office/drawing/2014/main" id="{5EA31AEB-C122-4F4F-CF47-42E49FB36503}"/>
                  </a:ext>
                </a:extLst>
              </p:cNvPr>
              <p:cNvSpPr txBox="1"/>
              <p:nvPr/>
            </p:nvSpPr>
            <p:spPr>
              <a:xfrm>
                <a:off x="219375" y="190009"/>
                <a:ext cx="11753247" cy="553998"/>
              </a:xfrm>
              <a:prstGeom prst="rect">
                <a:avLst/>
              </a:prstGeom>
              <a:noFill/>
            </p:spPr>
            <p:txBody>
              <a:bodyPr wrap="square" rtlCol="0">
                <a:spAutoFit/>
              </a:bodyPr>
              <a:lstStyle/>
              <a:p>
                <a:pPr algn="just"/>
                <a:r>
                  <a:rPr lang="it-IT" sz="3000" b="1" dirty="0">
                    <a:solidFill>
                      <a:srgbClr val="0000FF"/>
                    </a:solidFill>
                    <a:latin typeface="Times New Roman" panose="02020603050405020304" pitchFamily="18" charset="0"/>
                    <a:cs typeface="Times New Roman" panose="02020603050405020304" pitchFamily="18" charset="0"/>
                  </a:rPr>
                  <a:t>Risultati sperimentali: prova di controllo in azienda </a:t>
                </a:r>
                <a14:m>
                  <m:oMath xmlns:m="http://schemas.openxmlformats.org/officeDocument/2006/math">
                    <m:d>
                      <m:dPr>
                        <m:ctrlPr>
                          <a:rPr lang="it-IT" sz="3000" b="1" i="1" dirty="0">
                            <a:solidFill>
                              <a:srgbClr val="0000FF"/>
                            </a:solidFill>
                            <a:latin typeface="Cambria Math" panose="02040503050406030204" pitchFamily="18" charset="0"/>
                            <a:cs typeface="Times New Roman" panose="02020603050405020304" pitchFamily="18" charset="0"/>
                          </a:rPr>
                        </m:ctrlPr>
                      </m:dPr>
                      <m:e>
                        <m:r>
                          <a:rPr lang="it-IT" sz="3000" b="1" i="1" dirty="0">
                            <a:solidFill>
                              <a:srgbClr val="0000FF"/>
                            </a:solidFill>
                            <a:latin typeface="Cambria Math" panose="02040503050406030204" pitchFamily="18" charset="0"/>
                            <a:cs typeface="Times New Roman" panose="02020603050405020304" pitchFamily="18" charset="0"/>
                          </a:rPr>
                          <m:t>𝒘</m:t>
                        </m:r>
                        <m:r>
                          <a:rPr lang="it-IT" sz="3000" b="1" i="1" dirty="0">
                            <a:solidFill>
                              <a:srgbClr val="0000FF"/>
                            </a:solidFill>
                            <a:latin typeface="Cambria Math" panose="02040503050406030204" pitchFamily="18" charset="0"/>
                            <a:cs typeface="Times New Roman" panose="02020603050405020304" pitchFamily="18" charset="0"/>
                          </a:rPr>
                          <m:t>=</m:t>
                        </m:r>
                        <m:r>
                          <a:rPr lang="it-IT" sz="3000" b="1" i="1" dirty="0">
                            <a:solidFill>
                              <a:srgbClr val="0000FF"/>
                            </a:solidFill>
                            <a:latin typeface="Cambria Math" panose="02040503050406030204" pitchFamily="18" charset="0"/>
                            <a:cs typeface="Times New Roman" panose="02020603050405020304" pitchFamily="18" charset="0"/>
                          </a:rPr>
                          <m:t>𝟎</m:t>
                        </m:r>
                      </m:e>
                    </m:d>
                  </m:oMath>
                </a14:m>
                <a:endParaRPr lang="it-IT" sz="3000" b="1" dirty="0">
                  <a:solidFill>
                    <a:srgbClr val="0000FF"/>
                  </a:solidFill>
                  <a:latin typeface="Times New Roman" panose="02020603050405020304" pitchFamily="18" charset="0"/>
                  <a:cs typeface="Times New Roman" panose="02020603050405020304" pitchFamily="18" charset="0"/>
                </a:endParaRPr>
              </a:p>
            </p:txBody>
          </p:sp>
        </mc:Choice>
        <mc:Fallback xmlns="">
          <p:sp>
            <p:nvSpPr>
              <p:cNvPr id="2" name="CasellaDiTesto 1">
                <a:extLst>
                  <a:ext uri="{FF2B5EF4-FFF2-40B4-BE49-F238E27FC236}">
                    <a16:creationId xmlns:a16="http://schemas.microsoft.com/office/drawing/2014/main" id="{5EA31AEB-C122-4F4F-CF47-42E49FB36503}"/>
                  </a:ext>
                </a:extLst>
              </p:cNvPr>
              <p:cNvSpPr txBox="1">
                <a:spLocks noRot="1" noChangeAspect="1" noMove="1" noResize="1" noEditPoints="1" noAdjustHandles="1" noChangeArrowheads="1" noChangeShapeType="1" noTextEdit="1"/>
              </p:cNvSpPr>
              <p:nvPr/>
            </p:nvSpPr>
            <p:spPr>
              <a:xfrm>
                <a:off x="219375" y="190009"/>
                <a:ext cx="11753247" cy="553998"/>
              </a:xfrm>
              <a:prstGeom prst="rect">
                <a:avLst/>
              </a:prstGeom>
              <a:blipFill>
                <a:blip r:embed="rId3"/>
                <a:stretch>
                  <a:fillRect l="-1188" t="-11111" b="-31111"/>
                </a:stretch>
              </a:blipFill>
            </p:spPr>
            <p:txBody>
              <a:bodyPr/>
              <a:lstStyle/>
              <a:p>
                <a:r>
                  <a:rPr lang="it-IT">
                    <a:noFill/>
                  </a:rPr>
                  <a:t> </a:t>
                </a:r>
              </a:p>
            </p:txBody>
          </p:sp>
        </mc:Fallback>
      </mc:AlternateContent>
    </p:spTree>
    <p:extLst>
      <p:ext uri="{BB962C8B-B14F-4D97-AF65-F5344CB8AC3E}">
        <p14:creationId xmlns:p14="http://schemas.microsoft.com/office/powerpoint/2010/main" val="405345599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magine 1" descr="Immagine che contiene diagramma, Policromia, Arte bambini, arte&#10;&#10;Descrizione generata automaticamente">
            <a:extLst>
              <a:ext uri="{FF2B5EF4-FFF2-40B4-BE49-F238E27FC236}">
                <a16:creationId xmlns:a16="http://schemas.microsoft.com/office/drawing/2014/main" id="{2FC60872-8F1F-CA24-7F83-364B7D19BF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7274" y="744007"/>
            <a:ext cx="10817447" cy="5335200"/>
          </a:xfrm>
          <a:prstGeom prst="rect">
            <a:avLst/>
          </a:prstGeom>
        </p:spPr>
      </p:pic>
      <p:sp>
        <p:nvSpPr>
          <p:cNvPr id="4" name="Segnaposto numero diapositiva 3">
            <a:extLst>
              <a:ext uri="{FF2B5EF4-FFF2-40B4-BE49-F238E27FC236}">
                <a16:creationId xmlns:a16="http://schemas.microsoft.com/office/drawing/2014/main" id="{9BCFD83F-AC30-F5EE-DF55-5F1981149854}"/>
              </a:ext>
            </a:extLst>
          </p:cNvPr>
          <p:cNvSpPr>
            <a:spLocks noGrp="1"/>
          </p:cNvSpPr>
          <p:nvPr>
            <p:ph type="sldNum" sz="quarter" idx="12"/>
          </p:nvPr>
        </p:nvSpPr>
        <p:spPr/>
        <p:txBody>
          <a:bodyPr/>
          <a:lstStyle/>
          <a:p>
            <a:fld id="{DB4032C3-4816-4D45-971C-417A81C2FE1A}" type="slidenum">
              <a:rPr lang="it-IT" smtClean="0">
                <a:latin typeface="Times New Roman" panose="02020603050405020304" pitchFamily="18" charset="0"/>
                <a:cs typeface="Times New Roman" panose="02020603050405020304" pitchFamily="18" charset="0"/>
              </a:rPr>
              <a:t>31</a:t>
            </a:fld>
            <a:endParaRPr lang="it-IT">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5" name="CasellaDiTesto 4">
                <a:extLst>
                  <a:ext uri="{FF2B5EF4-FFF2-40B4-BE49-F238E27FC236}">
                    <a16:creationId xmlns:a16="http://schemas.microsoft.com/office/drawing/2014/main" id="{B1B1690E-E783-583A-AC6B-57C60EB302B8}"/>
                  </a:ext>
                </a:extLst>
              </p:cNvPr>
              <p:cNvSpPr txBox="1"/>
              <p:nvPr/>
            </p:nvSpPr>
            <p:spPr>
              <a:xfrm>
                <a:off x="219375" y="190009"/>
                <a:ext cx="11753247" cy="553998"/>
              </a:xfrm>
              <a:prstGeom prst="rect">
                <a:avLst/>
              </a:prstGeom>
              <a:noFill/>
            </p:spPr>
            <p:txBody>
              <a:bodyPr wrap="square" rtlCol="0">
                <a:spAutoFit/>
              </a:bodyPr>
              <a:lstStyle/>
              <a:p>
                <a:pPr algn="just"/>
                <a:r>
                  <a:rPr lang="it-IT" sz="3000" b="1" dirty="0">
                    <a:solidFill>
                      <a:srgbClr val="0000FF"/>
                    </a:solidFill>
                    <a:latin typeface="Times New Roman" panose="02020603050405020304" pitchFamily="18" charset="0"/>
                    <a:cs typeface="Times New Roman" panose="02020603050405020304" pitchFamily="18" charset="0"/>
                  </a:rPr>
                  <a:t>Risultati sperimentali: prova di controllo in azienda </a:t>
                </a:r>
                <a14:m>
                  <m:oMath xmlns:m="http://schemas.openxmlformats.org/officeDocument/2006/math">
                    <m:d>
                      <m:dPr>
                        <m:ctrlPr>
                          <a:rPr lang="it-IT" sz="3000" b="1" i="1" dirty="0">
                            <a:solidFill>
                              <a:srgbClr val="0000FF"/>
                            </a:solidFill>
                            <a:latin typeface="Cambria Math" panose="02040503050406030204" pitchFamily="18" charset="0"/>
                            <a:cs typeface="Times New Roman" panose="02020603050405020304" pitchFamily="18" charset="0"/>
                          </a:rPr>
                        </m:ctrlPr>
                      </m:dPr>
                      <m:e>
                        <m:r>
                          <a:rPr lang="it-IT" sz="3000" b="1" i="1" dirty="0">
                            <a:solidFill>
                              <a:srgbClr val="0000FF"/>
                            </a:solidFill>
                            <a:latin typeface="Cambria Math" panose="02040503050406030204" pitchFamily="18" charset="0"/>
                            <a:cs typeface="Times New Roman" panose="02020603050405020304" pitchFamily="18" charset="0"/>
                          </a:rPr>
                          <m:t>𝒘</m:t>
                        </m:r>
                        <m:r>
                          <a:rPr lang="it-IT" sz="3000" b="1" i="1" dirty="0">
                            <a:solidFill>
                              <a:srgbClr val="0000FF"/>
                            </a:solidFill>
                            <a:latin typeface="Cambria Math" panose="02040503050406030204" pitchFamily="18" charset="0"/>
                            <a:cs typeface="Times New Roman" panose="02020603050405020304" pitchFamily="18" charset="0"/>
                          </a:rPr>
                          <m:t>=</m:t>
                        </m:r>
                        <m:r>
                          <a:rPr lang="it-IT" sz="3000" b="1" i="1" dirty="0">
                            <a:solidFill>
                              <a:srgbClr val="0000FF"/>
                            </a:solidFill>
                            <a:latin typeface="Cambria Math" panose="02040503050406030204" pitchFamily="18" charset="0"/>
                            <a:cs typeface="Times New Roman" panose="02020603050405020304" pitchFamily="18" charset="0"/>
                          </a:rPr>
                          <m:t>𝟏</m:t>
                        </m:r>
                      </m:e>
                    </m:d>
                  </m:oMath>
                </a14:m>
                <a:endParaRPr lang="it-IT" sz="3000" b="1" dirty="0">
                  <a:solidFill>
                    <a:srgbClr val="0000FF"/>
                  </a:solidFill>
                  <a:latin typeface="Times New Roman" panose="02020603050405020304" pitchFamily="18" charset="0"/>
                  <a:cs typeface="Times New Roman" panose="02020603050405020304" pitchFamily="18" charset="0"/>
                </a:endParaRPr>
              </a:p>
            </p:txBody>
          </p:sp>
        </mc:Choice>
        <mc:Fallback xmlns="">
          <p:sp>
            <p:nvSpPr>
              <p:cNvPr id="5" name="CasellaDiTesto 4">
                <a:extLst>
                  <a:ext uri="{FF2B5EF4-FFF2-40B4-BE49-F238E27FC236}">
                    <a16:creationId xmlns:a16="http://schemas.microsoft.com/office/drawing/2014/main" id="{B1B1690E-E783-583A-AC6B-57C60EB302B8}"/>
                  </a:ext>
                </a:extLst>
              </p:cNvPr>
              <p:cNvSpPr txBox="1">
                <a:spLocks noRot="1" noChangeAspect="1" noMove="1" noResize="1" noEditPoints="1" noAdjustHandles="1" noChangeArrowheads="1" noChangeShapeType="1" noTextEdit="1"/>
              </p:cNvSpPr>
              <p:nvPr/>
            </p:nvSpPr>
            <p:spPr>
              <a:xfrm>
                <a:off x="219375" y="190009"/>
                <a:ext cx="11753247" cy="553998"/>
              </a:xfrm>
              <a:prstGeom prst="rect">
                <a:avLst/>
              </a:prstGeom>
              <a:blipFill>
                <a:blip r:embed="rId3"/>
                <a:stretch>
                  <a:fillRect l="-1188" t="-11111" b="-31111"/>
                </a:stretch>
              </a:blipFill>
            </p:spPr>
            <p:txBody>
              <a:bodyPr/>
              <a:lstStyle/>
              <a:p>
                <a:r>
                  <a:rPr lang="it-IT">
                    <a:noFill/>
                  </a:rPr>
                  <a:t> </a:t>
                </a:r>
              </a:p>
            </p:txBody>
          </p:sp>
        </mc:Fallback>
      </mc:AlternateContent>
      <p:pic>
        <p:nvPicPr>
          <p:cNvPr id="6" name="Immagine 5" descr="Immagine che contiene diagramma, testo, mappa, Piano&#10;&#10;Descrizione generata automaticamente">
            <a:extLst>
              <a:ext uri="{FF2B5EF4-FFF2-40B4-BE49-F238E27FC236}">
                <a16:creationId xmlns:a16="http://schemas.microsoft.com/office/drawing/2014/main" id="{5A49F962-DCD6-1BF3-317B-C27818BB5A0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7274" y="744008"/>
            <a:ext cx="10817447" cy="5335200"/>
          </a:xfrm>
          <a:prstGeom prst="rect">
            <a:avLst/>
          </a:prstGeom>
        </p:spPr>
      </p:pic>
    </p:spTree>
    <p:extLst>
      <p:ext uri="{BB962C8B-B14F-4D97-AF65-F5344CB8AC3E}">
        <p14:creationId xmlns:p14="http://schemas.microsoft.com/office/powerpoint/2010/main" val="1527438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numero diapositiva 1">
            <a:extLst>
              <a:ext uri="{FF2B5EF4-FFF2-40B4-BE49-F238E27FC236}">
                <a16:creationId xmlns:a16="http://schemas.microsoft.com/office/drawing/2014/main" id="{56BEA395-6A49-6BC8-B132-46ADFEE1D1FF}"/>
              </a:ext>
            </a:extLst>
          </p:cNvPr>
          <p:cNvSpPr>
            <a:spLocks noGrp="1"/>
          </p:cNvSpPr>
          <p:nvPr>
            <p:ph type="sldNum" sz="quarter" idx="10"/>
          </p:nvPr>
        </p:nvSpPr>
        <p:spPr/>
        <p:txBody>
          <a:bodyPr/>
          <a:lstStyle/>
          <a:p>
            <a:fld id="{AE096718-7586-4E89-9C51-4CF0EA8788A2}" type="slidenum">
              <a:rPr lang="en-US" smtClean="0">
                <a:latin typeface="Times New Roman" panose="02020603050405020304" pitchFamily="18" charset="0"/>
                <a:cs typeface="Times New Roman" panose="02020603050405020304" pitchFamily="18" charset="0"/>
              </a:rPr>
              <a:t>4</a:t>
            </a:fld>
            <a:endParaRPr lang="en-US">
              <a:latin typeface="Times New Roman" panose="02020603050405020304" pitchFamily="18" charset="0"/>
              <a:cs typeface="Times New Roman" panose="02020603050405020304" pitchFamily="18" charset="0"/>
            </a:endParaRPr>
          </a:p>
        </p:txBody>
      </p:sp>
      <p:pic>
        <p:nvPicPr>
          <p:cNvPr id="3" name="Picture 4">
            <a:extLst>
              <a:ext uri="{FF2B5EF4-FFF2-40B4-BE49-F238E27FC236}">
                <a16:creationId xmlns:a16="http://schemas.microsoft.com/office/drawing/2014/main" id="{AE6BE560-5D1C-4330-9212-9D53575183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54708" y="1544446"/>
            <a:ext cx="4736451" cy="3769099"/>
          </a:xfrm>
          <a:prstGeom prst="rect">
            <a:avLst/>
          </a:prstGeom>
          <a:noFill/>
          <a:extLst>
            <a:ext uri="{909E8E84-426E-40DD-AFC4-6F175D3DCCD1}">
              <a14:hiddenFill xmlns:a14="http://schemas.microsoft.com/office/drawing/2010/main">
                <a:solidFill>
                  <a:srgbClr val="FFFFFF"/>
                </a:solidFill>
              </a14:hiddenFill>
            </a:ext>
          </a:extLst>
        </p:spPr>
      </p:pic>
      <p:sp>
        <p:nvSpPr>
          <p:cNvPr id="5" name="CasellaDiTesto 4">
            <a:extLst>
              <a:ext uri="{FF2B5EF4-FFF2-40B4-BE49-F238E27FC236}">
                <a16:creationId xmlns:a16="http://schemas.microsoft.com/office/drawing/2014/main" id="{B0A8B445-9B75-90AD-D735-030180E1262A}"/>
              </a:ext>
            </a:extLst>
          </p:cNvPr>
          <p:cNvSpPr txBox="1"/>
          <p:nvPr/>
        </p:nvSpPr>
        <p:spPr>
          <a:xfrm>
            <a:off x="219375" y="1074504"/>
            <a:ext cx="6334540" cy="4708981"/>
          </a:xfrm>
          <a:prstGeom prst="rect">
            <a:avLst/>
          </a:prstGeom>
          <a:noFill/>
        </p:spPr>
        <p:txBody>
          <a:bodyPr wrap="square" rtlCol="0">
            <a:spAutoFit/>
          </a:bodyPr>
          <a:lstStyle/>
          <a:p>
            <a:pPr marL="285750" indent="-285750" algn="just">
              <a:buFont typeface="Arial" panose="020B0604020202020204" pitchFamily="34" charset="0"/>
              <a:buChar char="•"/>
            </a:pPr>
            <a:r>
              <a:rPr lang="it-IT" sz="2500" dirty="0">
                <a:latin typeface="Times New Roman" panose="02020603050405020304" pitchFamily="18" charset="0"/>
                <a:cs typeface="Times New Roman" panose="02020603050405020304" pitchFamily="18" charset="0"/>
              </a:rPr>
              <a:t>Il prodotto da trattare è costituito da </a:t>
            </a:r>
            <a:r>
              <a:rPr lang="it-IT" sz="2500" b="1" dirty="0">
                <a:latin typeface="Times New Roman" panose="02020603050405020304" pitchFamily="18" charset="0"/>
                <a:cs typeface="Times New Roman" panose="02020603050405020304" pitchFamily="18" charset="0"/>
              </a:rPr>
              <a:t>pacchi di bottiglie di plastica</a:t>
            </a:r>
            <a:r>
              <a:rPr lang="it-IT" sz="2500" dirty="0">
                <a:latin typeface="Times New Roman" panose="02020603050405020304" pitchFamily="18" charset="0"/>
                <a:cs typeface="Times New Roman" panose="02020603050405020304" pitchFamily="18" charset="0"/>
              </a:rPr>
              <a:t> avvolte da un film plastico termoretraibile;</a:t>
            </a:r>
          </a:p>
          <a:p>
            <a:pPr algn="just"/>
            <a:endParaRPr lang="it-IT" sz="2500"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it-IT" sz="2500" dirty="0">
                <a:latin typeface="Times New Roman" panose="02020603050405020304" pitchFamily="18" charset="0"/>
                <a:cs typeface="Times New Roman" panose="02020603050405020304" pitchFamily="18" charset="0"/>
              </a:rPr>
              <a:t>All’ingresso del forno i pacchi sono avvolti dal film in maniera grossolana;</a:t>
            </a:r>
          </a:p>
          <a:p>
            <a:pPr marL="285750" indent="-285750" algn="just">
              <a:buFont typeface="Arial" panose="020B0604020202020204" pitchFamily="34" charset="0"/>
              <a:buChar char="•"/>
            </a:pPr>
            <a:endParaRPr lang="it-IT" sz="2500"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it-IT" sz="2500" dirty="0">
                <a:latin typeface="Times New Roman" panose="02020603050405020304" pitchFamily="18" charset="0"/>
                <a:cs typeface="Times New Roman" panose="02020603050405020304" pitchFamily="18" charset="0"/>
              </a:rPr>
              <a:t>L’</a:t>
            </a:r>
            <a:r>
              <a:rPr lang="it-IT" sz="2500" b="1" dirty="0">
                <a:latin typeface="Times New Roman" panose="02020603050405020304" pitchFamily="18" charset="0"/>
                <a:cs typeface="Times New Roman" panose="02020603050405020304" pitchFamily="18" charset="0"/>
              </a:rPr>
              <a:t>obiettivo del passaggio per il forno </a:t>
            </a:r>
            <a:r>
              <a:rPr lang="it-IT" sz="2500" dirty="0">
                <a:latin typeface="Times New Roman" panose="02020603050405020304" pitchFamily="18" charset="0"/>
                <a:cs typeface="Times New Roman" panose="02020603050405020304" pitchFamily="18" charset="0"/>
              </a:rPr>
              <a:t>è fare in modo che le elevate temperature all’interno della camera riescano a far sì che il film si restringa attorno alle bottiglie in maniera ottimale.</a:t>
            </a:r>
          </a:p>
        </p:txBody>
      </p:sp>
      <p:sp>
        <p:nvSpPr>
          <p:cNvPr id="4" name="CasellaDiTesto 3">
            <a:extLst>
              <a:ext uri="{FF2B5EF4-FFF2-40B4-BE49-F238E27FC236}">
                <a16:creationId xmlns:a16="http://schemas.microsoft.com/office/drawing/2014/main" id="{55422CAC-A493-07A1-D955-3562913AF30F}"/>
              </a:ext>
            </a:extLst>
          </p:cNvPr>
          <p:cNvSpPr txBox="1"/>
          <p:nvPr/>
        </p:nvSpPr>
        <p:spPr>
          <a:xfrm>
            <a:off x="219375" y="190009"/>
            <a:ext cx="11753247" cy="553998"/>
          </a:xfrm>
          <a:prstGeom prst="rect">
            <a:avLst/>
          </a:prstGeom>
          <a:noFill/>
        </p:spPr>
        <p:txBody>
          <a:bodyPr wrap="square" rtlCol="0">
            <a:spAutoFit/>
          </a:bodyPr>
          <a:lstStyle/>
          <a:p>
            <a:pPr algn="just"/>
            <a:r>
              <a:rPr lang="it-IT" sz="3000" b="1" dirty="0">
                <a:solidFill>
                  <a:srgbClr val="0000FF"/>
                </a:solidFill>
                <a:latin typeface="Times New Roman" panose="02020603050405020304" pitchFamily="18" charset="0"/>
                <a:cs typeface="Times New Roman" panose="02020603050405020304" pitchFamily="18" charset="0"/>
              </a:rPr>
              <a:t>Descrizione del sistema: il forno</a:t>
            </a:r>
          </a:p>
        </p:txBody>
      </p:sp>
    </p:spTree>
    <p:extLst>
      <p:ext uri="{BB962C8B-B14F-4D97-AF65-F5344CB8AC3E}">
        <p14:creationId xmlns:p14="http://schemas.microsoft.com/office/powerpoint/2010/main" val="6642185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anim calcmode="lin" valueType="num">
                                      <p:cBhvr additive="base">
                                        <p:cTn id="13" dur="500" fill="hold"/>
                                        <p:tgtEl>
                                          <p:spTgt spid="5">
                                            <p:txEl>
                                              <p:pRg st="2" end="2"/>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5">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anim calcmode="lin" valueType="num">
                                      <p:cBhvr additive="base">
                                        <p:cTn id="19" dur="500" fill="hold"/>
                                        <p:tgtEl>
                                          <p:spTgt spid="5">
                                            <p:txEl>
                                              <p:pRg st="4" end="4"/>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5">
                                            <p:txEl>
                                              <p:pRg st="4" end="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numero diapositiva 1">
            <a:extLst>
              <a:ext uri="{FF2B5EF4-FFF2-40B4-BE49-F238E27FC236}">
                <a16:creationId xmlns:a16="http://schemas.microsoft.com/office/drawing/2014/main" id="{A5FA529A-B808-3011-46D0-F46AAD9216E3}"/>
              </a:ext>
            </a:extLst>
          </p:cNvPr>
          <p:cNvSpPr>
            <a:spLocks noGrp="1"/>
          </p:cNvSpPr>
          <p:nvPr>
            <p:ph type="sldNum" sz="quarter" idx="10"/>
          </p:nvPr>
        </p:nvSpPr>
        <p:spPr/>
        <p:txBody>
          <a:bodyPr/>
          <a:lstStyle/>
          <a:p>
            <a:fld id="{AE096718-7586-4E89-9C51-4CF0EA8788A2}" type="slidenum">
              <a:rPr lang="en-US" smtClean="0">
                <a:latin typeface="Times New Roman" panose="02020603050405020304" pitchFamily="18" charset="0"/>
                <a:cs typeface="Times New Roman" panose="02020603050405020304" pitchFamily="18" charset="0"/>
              </a:rPr>
              <a:t>5</a:t>
            </a:fld>
            <a:endParaRPr lang="en-US" dirty="0">
              <a:latin typeface="Times New Roman" panose="02020603050405020304" pitchFamily="18" charset="0"/>
              <a:cs typeface="Times New Roman" panose="02020603050405020304" pitchFamily="18" charset="0"/>
            </a:endParaRPr>
          </a:p>
        </p:txBody>
      </p:sp>
      <p:grpSp>
        <p:nvGrpSpPr>
          <p:cNvPr id="4" name="Gruppo 3">
            <a:extLst>
              <a:ext uri="{FF2B5EF4-FFF2-40B4-BE49-F238E27FC236}">
                <a16:creationId xmlns:a16="http://schemas.microsoft.com/office/drawing/2014/main" id="{E42288DE-3678-5D20-5BC3-3777414A9B58}"/>
              </a:ext>
            </a:extLst>
          </p:cNvPr>
          <p:cNvGrpSpPr/>
          <p:nvPr/>
        </p:nvGrpSpPr>
        <p:grpSpPr>
          <a:xfrm>
            <a:off x="5929871" y="958979"/>
            <a:ext cx="6113354" cy="4789049"/>
            <a:chOff x="-486291" y="-612149"/>
            <a:chExt cx="11773005" cy="7072553"/>
          </a:xfrm>
        </p:grpSpPr>
        <p:grpSp>
          <p:nvGrpSpPr>
            <p:cNvPr id="5" name="Gruppo 4">
              <a:extLst>
                <a:ext uri="{FF2B5EF4-FFF2-40B4-BE49-F238E27FC236}">
                  <a16:creationId xmlns:a16="http://schemas.microsoft.com/office/drawing/2014/main" id="{52DB9028-ACF3-EB3A-457D-97B8CB52A08C}"/>
                </a:ext>
              </a:extLst>
            </p:cNvPr>
            <p:cNvGrpSpPr/>
            <p:nvPr/>
          </p:nvGrpSpPr>
          <p:grpSpPr>
            <a:xfrm>
              <a:off x="10324784" y="3190173"/>
              <a:ext cx="146342" cy="1430675"/>
              <a:chOff x="10324784" y="3190173"/>
              <a:chExt cx="146342" cy="1430675"/>
            </a:xfrm>
          </p:grpSpPr>
          <p:sp>
            <p:nvSpPr>
              <p:cNvPr id="69" name="Rettangolo 68">
                <a:extLst>
                  <a:ext uri="{FF2B5EF4-FFF2-40B4-BE49-F238E27FC236}">
                    <a16:creationId xmlns:a16="http://schemas.microsoft.com/office/drawing/2014/main" id="{BF1CA121-DA08-EE00-A201-7CB902079661}"/>
                  </a:ext>
                </a:extLst>
              </p:cNvPr>
              <p:cNvSpPr/>
              <p:nvPr/>
            </p:nvSpPr>
            <p:spPr>
              <a:xfrm>
                <a:off x="10324784" y="3190173"/>
                <a:ext cx="146342" cy="143067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latin typeface="Times New Roman" panose="02020603050405020304" pitchFamily="18" charset="0"/>
                  <a:cs typeface="Times New Roman" panose="02020603050405020304" pitchFamily="18" charset="0"/>
                </a:endParaRPr>
              </a:p>
            </p:txBody>
          </p:sp>
          <p:sp>
            <p:nvSpPr>
              <p:cNvPr id="70" name="Rombo 69">
                <a:extLst>
                  <a:ext uri="{FF2B5EF4-FFF2-40B4-BE49-F238E27FC236}">
                    <a16:creationId xmlns:a16="http://schemas.microsoft.com/office/drawing/2014/main" id="{33B11524-6C10-E4F0-8EE4-9A2F298BB09B}"/>
                  </a:ext>
                </a:extLst>
              </p:cNvPr>
              <p:cNvSpPr/>
              <p:nvPr/>
            </p:nvSpPr>
            <p:spPr>
              <a:xfrm>
                <a:off x="10360292" y="3238079"/>
                <a:ext cx="79899" cy="79899"/>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latin typeface="Times New Roman" panose="02020603050405020304" pitchFamily="18" charset="0"/>
                  <a:cs typeface="Times New Roman" panose="02020603050405020304" pitchFamily="18" charset="0"/>
                </a:endParaRPr>
              </a:p>
            </p:txBody>
          </p:sp>
          <p:sp>
            <p:nvSpPr>
              <p:cNvPr id="71" name="Rombo 70">
                <a:extLst>
                  <a:ext uri="{FF2B5EF4-FFF2-40B4-BE49-F238E27FC236}">
                    <a16:creationId xmlns:a16="http://schemas.microsoft.com/office/drawing/2014/main" id="{965F00ED-425D-0B1A-6872-AFF590726CD4}"/>
                  </a:ext>
                </a:extLst>
              </p:cNvPr>
              <p:cNvSpPr/>
              <p:nvPr/>
            </p:nvSpPr>
            <p:spPr>
              <a:xfrm>
                <a:off x="10382096" y="3260028"/>
                <a:ext cx="36000" cy="36000"/>
              </a:xfrm>
              <a:prstGeom prst="diamond">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rgbClr val="FF0000"/>
                  </a:solidFill>
                  <a:latin typeface="Times New Roman" panose="02020603050405020304" pitchFamily="18" charset="0"/>
                  <a:cs typeface="Times New Roman" panose="02020603050405020304" pitchFamily="18" charset="0"/>
                </a:endParaRPr>
              </a:p>
            </p:txBody>
          </p:sp>
        </p:grpSp>
        <p:sp>
          <p:nvSpPr>
            <p:cNvPr id="6" name="Rettangolo con angoli arrotondati 5">
              <a:extLst>
                <a:ext uri="{FF2B5EF4-FFF2-40B4-BE49-F238E27FC236}">
                  <a16:creationId xmlns:a16="http://schemas.microsoft.com/office/drawing/2014/main" id="{98CFB599-462E-79B1-6DBB-9820347C753E}"/>
                </a:ext>
              </a:extLst>
            </p:cNvPr>
            <p:cNvSpPr/>
            <p:nvPr/>
          </p:nvSpPr>
          <p:spPr>
            <a:xfrm>
              <a:off x="101121" y="3825192"/>
              <a:ext cx="10651891" cy="861784"/>
            </a:xfrm>
            <a:prstGeom prst="roundRect">
              <a:avLst>
                <a:gd name="adj" fmla="val 49718"/>
              </a:avLst>
            </a:prstGeom>
            <a:pattFill prst="wdUpDiag">
              <a:fgClr>
                <a:schemeClr val="tx1"/>
              </a:fgClr>
              <a:bgClr>
                <a:schemeClr val="bg1"/>
              </a:bgClr>
            </a:patt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latin typeface="Times New Roman" panose="02020603050405020304" pitchFamily="18" charset="0"/>
                <a:cs typeface="Times New Roman" panose="02020603050405020304" pitchFamily="18" charset="0"/>
              </a:endParaRPr>
            </a:p>
          </p:txBody>
        </p:sp>
        <p:sp>
          <p:nvSpPr>
            <p:cNvPr id="7" name="Rettangolo con angoli arrotondati 6">
              <a:extLst>
                <a:ext uri="{FF2B5EF4-FFF2-40B4-BE49-F238E27FC236}">
                  <a16:creationId xmlns:a16="http://schemas.microsoft.com/office/drawing/2014/main" id="{5D12F291-3981-3EEB-3DD3-AFD5261D500D}"/>
                </a:ext>
              </a:extLst>
            </p:cNvPr>
            <p:cNvSpPr/>
            <p:nvPr/>
          </p:nvSpPr>
          <p:spPr>
            <a:xfrm>
              <a:off x="256676" y="3980148"/>
              <a:ext cx="10359507" cy="558841"/>
            </a:xfrm>
            <a:prstGeom prst="roundRect">
              <a:avLst>
                <a:gd name="adj" fmla="val 49718"/>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latin typeface="Times New Roman" panose="02020603050405020304" pitchFamily="18" charset="0"/>
                <a:cs typeface="Times New Roman" panose="02020603050405020304" pitchFamily="18" charset="0"/>
              </a:endParaRPr>
            </a:p>
          </p:txBody>
        </p:sp>
        <p:sp>
          <p:nvSpPr>
            <p:cNvPr id="8" name="Ovale 7">
              <a:extLst>
                <a:ext uri="{FF2B5EF4-FFF2-40B4-BE49-F238E27FC236}">
                  <a16:creationId xmlns:a16="http://schemas.microsoft.com/office/drawing/2014/main" id="{8423D818-FD8C-7FCF-4391-09D70724ED36}"/>
                </a:ext>
              </a:extLst>
            </p:cNvPr>
            <p:cNvSpPr/>
            <p:nvPr/>
          </p:nvSpPr>
          <p:spPr>
            <a:xfrm>
              <a:off x="256677" y="3978140"/>
              <a:ext cx="641535" cy="558841"/>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latin typeface="Times New Roman" panose="02020603050405020304" pitchFamily="18" charset="0"/>
                <a:cs typeface="Times New Roman" panose="02020603050405020304" pitchFamily="18" charset="0"/>
              </a:endParaRPr>
            </a:p>
          </p:txBody>
        </p:sp>
        <p:sp>
          <p:nvSpPr>
            <p:cNvPr id="9" name="Ovale 8">
              <a:extLst>
                <a:ext uri="{FF2B5EF4-FFF2-40B4-BE49-F238E27FC236}">
                  <a16:creationId xmlns:a16="http://schemas.microsoft.com/office/drawing/2014/main" id="{A0088C87-107C-D9BB-91E5-0BF5FACE7572}"/>
                </a:ext>
              </a:extLst>
            </p:cNvPr>
            <p:cNvSpPr/>
            <p:nvPr/>
          </p:nvSpPr>
          <p:spPr>
            <a:xfrm>
              <a:off x="9973082" y="3978140"/>
              <a:ext cx="641535" cy="558841"/>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latin typeface="Times New Roman" panose="02020603050405020304" pitchFamily="18" charset="0"/>
                <a:cs typeface="Times New Roman" panose="02020603050405020304" pitchFamily="18" charset="0"/>
              </a:endParaRPr>
            </a:p>
          </p:txBody>
        </p:sp>
        <p:sp>
          <p:nvSpPr>
            <p:cNvPr id="10" name="Ovale 9">
              <a:extLst>
                <a:ext uri="{FF2B5EF4-FFF2-40B4-BE49-F238E27FC236}">
                  <a16:creationId xmlns:a16="http://schemas.microsoft.com/office/drawing/2014/main" id="{12E67577-37E9-8322-5852-FB59B70E0004}"/>
                </a:ext>
              </a:extLst>
            </p:cNvPr>
            <p:cNvSpPr/>
            <p:nvPr/>
          </p:nvSpPr>
          <p:spPr>
            <a:xfrm>
              <a:off x="501549" y="4189972"/>
              <a:ext cx="151791" cy="132225"/>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latin typeface="Times New Roman" panose="02020603050405020304" pitchFamily="18" charset="0"/>
                <a:cs typeface="Times New Roman" panose="02020603050405020304" pitchFamily="18" charset="0"/>
              </a:endParaRPr>
            </a:p>
          </p:txBody>
        </p:sp>
        <p:sp>
          <p:nvSpPr>
            <p:cNvPr id="11" name="Ovale 10">
              <a:extLst>
                <a:ext uri="{FF2B5EF4-FFF2-40B4-BE49-F238E27FC236}">
                  <a16:creationId xmlns:a16="http://schemas.microsoft.com/office/drawing/2014/main" id="{52715F3E-D86C-AE6C-B28B-23761E38D9E7}"/>
                </a:ext>
              </a:extLst>
            </p:cNvPr>
            <p:cNvSpPr/>
            <p:nvPr/>
          </p:nvSpPr>
          <p:spPr>
            <a:xfrm>
              <a:off x="10217954" y="4189972"/>
              <a:ext cx="151791" cy="132225"/>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latin typeface="Times New Roman" panose="02020603050405020304" pitchFamily="18" charset="0"/>
                <a:cs typeface="Times New Roman" panose="02020603050405020304" pitchFamily="18" charset="0"/>
              </a:endParaRPr>
            </a:p>
          </p:txBody>
        </p:sp>
        <p:sp>
          <p:nvSpPr>
            <p:cNvPr id="12" name="Freccia a sinistra 80">
              <a:extLst>
                <a:ext uri="{FF2B5EF4-FFF2-40B4-BE49-F238E27FC236}">
                  <a16:creationId xmlns:a16="http://schemas.microsoft.com/office/drawing/2014/main" id="{8EA483A7-A56A-735C-0A8C-C52FB852214A}"/>
                </a:ext>
              </a:extLst>
            </p:cNvPr>
            <p:cNvSpPr/>
            <p:nvPr/>
          </p:nvSpPr>
          <p:spPr>
            <a:xfrm>
              <a:off x="542935" y="5314488"/>
              <a:ext cx="9610672" cy="1145916"/>
            </a:xfrm>
            <a:prstGeom prst="leftArrow">
              <a:avLst/>
            </a:prstGeom>
            <a:no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latin typeface="Times New Roman" panose="02020603050405020304" pitchFamily="18" charset="0"/>
                <a:cs typeface="Times New Roman" panose="02020603050405020304" pitchFamily="18" charset="0"/>
              </a:endParaRPr>
            </a:p>
          </p:txBody>
        </p:sp>
        <p:grpSp>
          <p:nvGrpSpPr>
            <p:cNvPr id="13" name="Gruppo 12">
              <a:extLst>
                <a:ext uri="{FF2B5EF4-FFF2-40B4-BE49-F238E27FC236}">
                  <a16:creationId xmlns:a16="http://schemas.microsoft.com/office/drawing/2014/main" id="{F2160DBE-2128-1252-3915-7296AEFAC12D}"/>
                </a:ext>
              </a:extLst>
            </p:cNvPr>
            <p:cNvGrpSpPr/>
            <p:nvPr/>
          </p:nvGrpSpPr>
          <p:grpSpPr>
            <a:xfrm>
              <a:off x="567234" y="2522789"/>
              <a:ext cx="1265536" cy="1353538"/>
              <a:chOff x="1263356" y="2271857"/>
              <a:chExt cx="1265536" cy="1353538"/>
            </a:xfrm>
          </p:grpSpPr>
          <p:pic>
            <p:nvPicPr>
              <p:cNvPr id="66" name="Elemento grafico 65" descr="Bottiglia d'acqua con riempimento a tinta unita">
                <a:extLst>
                  <a:ext uri="{FF2B5EF4-FFF2-40B4-BE49-F238E27FC236}">
                    <a16:creationId xmlns:a16="http://schemas.microsoft.com/office/drawing/2014/main" id="{87E01877-8E73-0AC1-0A8A-116FB64DC4E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614492" y="2271857"/>
                <a:ext cx="914400" cy="1353538"/>
              </a:xfrm>
              <a:prstGeom prst="rect">
                <a:avLst/>
              </a:prstGeom>
            </p:spPr>
          </p:pic>
          <p:pic>
            <p:nvPicPr>
              <p:cNvPr id="67" name="Elemento grafico 66" descr="Bottiglia d'acqua con riempimento a tinta unita">
                <a:extLst>
                  <a:ext uri="{FF2B5EF4-FFF2-40B4-BE49-F238E27FC236}">
                    <a16:creationId xmlns:a16="http://schemas.microsoft.com/office/drawing/2014/main" id="{FC5157A0-2114-5FD8-7D2A-778329F2B00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63356" y="2271857"/>
                <a:ext cx="914400" cy="1353538"/>
              </a:xfrm>
              <a:prstGeom prst="rect">
                <a:avLst/>
              </a:prstGeom>
            </p:spPr>
          </p:pic>
          <p:sp>
            <p:nvSpPr>
              <p:cNvPr id="68" name="Rettangolo con angoli arrotondati 67">
                <a:extLst>
                  <a:ext uri="{FF2B5EF4-FFF2-40B4-BE49-F238E27FC236}">
                    <a16:creationId xmlns:a16="http://schemas.microsoft.com/office/drawing/2014/main" id="{2A86E23F-5A7B-9E80-1535-ECDC5FD4C755}"/>
                  </a:ext>
                </a:extLst>
              </p:cNvPr>
              <p:cNvSpPr/>
              <p:nvPr/>
            </p:nvSpPr>
            <p:spPr>
              <a:xfrm>
                <a:off x="1528945" y="2328574"/>
                <a:ext cx="730250" cy="1229793"/>
              </a:xfrm>
              <a:prstGeom prst="roundRect">
                <a:avLst/>
              </a:prstGeom>
              <a:solidFill>
                <a:srgbClr val="00B0F0">
                  <a:alpha val="30000"/>
                </a:srgb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latin typeface="Times New Roman" panose="02020603050405020304" pitchFamily="18" charset="0"/>
                  <a:cs typeface="Times New Roman" panose="02020603050405020304" pitchFamily="18" charset="0"/>
                </a:endParaRPr>
              </a:p>
            </p:txBody>
          </p:sp>
        </p:grpSp>
        <p:grpSp>
          <p:nvGrpSpPr>
            <p:cNvPr id="14" name="Gruppo 13">
              <a:extLst>
                <a:ext uri="{FF2B5EF4-FFF2-40B4-BE49-F238E27FC236}">
                  <a16:creationId xmlns:a16="http://schemas.microsoft.com/office/drawing/2014/main" id="{75D983B8-7A6A-06FA-F63E-83B8345940CC}"/>
                </a:ext>
              </a:extLst>
            </p:cNvPr>
            <p:cNvGrpSpPr/>
            <p:nvPr/>
          </p:nvGrpSpPr>
          <p:grpSpPr>
            <a:xfrm>
              <a:off x="8993617" y="2387957"/>
              <a:ext cx="1265536" cy="1501527"/>
              <a:chOff x="9809255" y="2449542"/>
              <a:chExt cx="1265536" cy="1501527"/>
            </a:xfrm>
          </p:grpSpPr>
          <p:pic>
            <p:nvPicPr>
              <p:cNvPr id="63" name="Elemento grafico 62" descr="Bottiglia d'acqua con riempimento a tinta unita">
                <a:extLst>
                  <a:ext uri="{FF2B5EF4-FFF2-40B4-BE49-F238E27FC236}">
                    <a16:creationId xmlns:a16="http://schemas.microsoft.com/office/drawing/2014/main" id="{53D2D45C-4D93-B4A1-2E65-F4FAB049B8A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809255" y="2597531"/>
                <a:ext cx="914400" cy="1353538"/>
              </a:xfrm>
              <a:prstGeom prst="rect">
                <a:avLst/>
              </a:prstGeom>
            </p:spPr>
          </p:pic>
          <p:pic>
            <p:nvPicPr>
              <p:cNvPr id="64" name="Elemento grafico 63" descr="Bottiglia d'acqua con riempimento a tinta unita">
                <a:extLst>
                  <a:ext uri="{FF2B5EF4-FFF2-40B4-BE49-F238E27FC236}">
                    <a16:creationId xmlns:a16="http://schemas.microsoft.com/office/drawing/2014/main" id="{32308591-52ED-B906-3DF4-FD8F2ED2988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160391" y="2597531"/>
                <a:ext cx="914400" cy="1353538"/>
              </a:xfrm>
              <a:prstGeom prst="rect">
                <a:avLst/>
              </a:prstGeom>
            </p:spPr>
          </p:pic>
          <p:sp>
            <p:nvSpPr>
              <p:cNvPr id="65" name="Rettangolo con angoli arrotondati 64">
                <a:extLst>
                  <a:ext uri="{FF2B5EF4-FFF2-40B4-BE49-F238E27FC236}">
                    <a16:creationId xmlns:a16="http://schemas.microsoft.com/office/drawing/2014/main" id="{FF91215B-DEAC-7C27-869D-407AA4EBF93E}"/>
                  </a:ext>
                </a:extLst>
              </p:cNvPr>
              <p:cNvSpPr/>
              <p:nvPr/>
            </p:nvSpPr>
            <p:spPr>
              <a:xfrm>
                <a:off x="9910374" y="2449542"/>
                <a:ext cx="1095437" cy="1435228"/>
              </a:xfrm>
              <a:prstGeom prst="roundRect">
                <a:avLst/>
              </a:prstGeom>
              <a:solidFill>
                <a:srgbClr val="00B0F0">
                  <a:alpha val="29804"/>
                </a:srgb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latin typeface="Times New Roman" panose="02020603050405020304" pitchFamily="18" charset="0"/>
                  <a:cs typeface="Times New Roman" panose="02020603050405020304" pitchFamily="18" charset="0"/>
                </a:endParaRPr>
              </a:p>
            </p:txBody>
          </p:sp>
        </p:grpSp>
        <p:sp>
          <p:nvSpPr>
            <p:cNvPr id="15" name="CasellaDiTesto 14">
              <a:extLst>
                <a:ext uri="{FF2B5EF4-FFF2-40B4-BE49-F238E27FC236}">
                  <a16:creationId xmlns:a16="http://schemas.microsoft.com/office/drawing/2014/main" id="{43DD097A-3451-71D6-B385-1A72DB4A7F81}"/>
                </a:ext>
              </a:extLst>
            </p:cNvPr>
            <p:cNvSpPr txBox="1"/>
            <p:nvPr/>
          </p:nvSpPr>
          <p:spPr>
            <a:xfrm>
              <a:off x="3265315" y="5565452"/>
              <a:ext cx="4708174" cy="590890"/>
            </a:xfrm>
            <a:prstGeom prst="rect">
              <a:avLst/>
            </a:prstGeom>
            <a:noFill/>
          </p:spPr>
          <p:txBody>
            <a:bodyPr wrap="square" rtlCol="0">
              <a:spAutoFit/>
            </a:bodyPr>
            <a:lstStyle/>
            <a:p>
              <a:r>
                <a:rPr lang="it-IT" sz="2000" b="1" dirty="0">
                  <a:solidFill>
                    <a:schemeClr val="bg1">
                      <a:lumMod val="50000"/>
                    </a:schemeClr>
                  </a:solidFill>
                  <a:latin typeface="Times New Roman" panose="02020603050405020304" pitchFamily="18" charset="0"/>
                  <a:cs typeface="Times New Roman" panose="02020603050405020304" pitchFamily="18" charset="0"/>
                </a:rPr>
                <a:t>Direzione del nastro</a:t>
              </a:r>
            </a:p>
          </p:txBody>
        </p:sp>
        <p:grpSp>
          <p:nvGrpSpPr>
            <p:cNvPr id="16" name="Gruppo 15">
              <a:extLst>
                <a:ext uri="{FF2B5EF4-FFF2-40B4-BE49-F238E27FC236}">
                  <a16:creationId xmlns:a16="http://schemas.microsoft.com/office/drawing/2014/main" id="{7D0A2B88-5237-5865-5C1E-2EC84784C96A}"/>
                </a:ext>
              </a:extLst>
            </p:cNvPr>
            <p:cNvGrpSpPr/>
            <p:nvPr/>
          </p:nvGrpSpPr>
          <p:grpSpPr>
            <a:xfrm>
              <a:off x="6503993" y="2332289"/>
              <a:ext cx="1265536" cy="1564518"/>
              <a:chOff x="7200115" y="2081357"/>
              <a:chExt cx="1265536" cy="1564518"/>
            </a:xfrm>
          </p:grpSpPr>
          <p:pic>
            <p:nvPicPr>
              <p:cNvPr id="56" name="Elemento grafico 55" descr="Bottiglia d'acqua con riempimento a tinta unita">
                <a:extLst>
                  <a:ext uri="{FF2B5EF4-FFF2-40B4-BE49-F238E27FC236}">
                    <a16:creationId xmlns:a16="http://schemas.microsoft.com/office/drawing/2014/main" id="{C5C27667-0FA7-2358-59A2-5F49709BBEC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200115" y="2292337"/>
                <a:ext cx="914400" cy="1353538"/>
              </a:xfrm>
              <a:prstGeom prst="rect">
                <a:avLst/>
              </a:prstGeom>
            </p:spPr>
          </p:pic>
          <p:pic>
            <p:nvPicPr>
              <p:cNvPr id="57" name="Elemento grafico 56" descr="Bottiglia d'acqua con riempimento a tinta unita">
                <a:extLst>
                  <a:ext uri="{FF2B5EF4-FFF2-40B4-BE49-F238E27FC236}">
                    <a16:creationId xmlns:a16="http://schemas.microsoft.com/office/drawing/2014/main" id="{DCF5C7F4-4134-3B17-999D-BB9B937145D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551251" y="2292337"/>
                <a:ext cx="914400" cy="1353538"/>
              </a:xfrm>
              <a:prstGeom prst="rect">
                <a:avLst/>
              </a:prstGeom>
            </p:spPr>
          </p:pic>
          <p:sp>
            <p:nvSpPr>
              <p:cNvPr id="58" name="Rettangolo con angoli arrotondati 57">
                <a:extLst>
                  <a:ext uri="{FF2B5EF4-FFF2-40B4-BE49-F238E27FC236}">
                    <a16:creationId xmlns:a16="http://schemas.microsoft.com/office/drawing/2014/main" id="{C09E7310-1EB7-6EC1-1F55-EFCB2E7D3F77}"/>
                  </a:ext>
                </a:extLst>
              </p:cNvPr>
              <p:cNvSpPr/>
              <p:nvPr/>
            </p:nvSpPr>
            <p:spPr>
              <a:xfrm>
                <a:off x="7385127" y="2285014"/>
                <a:ext cx="877561" cy="1287238"/>
              </a:xfrm>
              <a:prstGeom prst="roundRect">
                <a:avLst/>
              </a:prstGeom>
              <a:solidFill>
                <a:schemeClr val="bg1">
                  <a:lumMod val="75000"/>
                  <a:alpha val="29804"/>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latin typeface="Times New Roman" panose="02020603050405020304" pitchFamily="18" charset="0"/>
                  <a:cs typeface="Times New Roman" panose="02020603050405020304" pitchFamily="18" charset="0"/>
                </a:endParaRPr>
              </a:p>
            </p:txBody>
          </p:sp>
          <p:cxnSp>
            <p:nvCxnSpPr>
              <p:cNvPr id="59" name="Connettore curvo 127">
                <a:extLst>
                  <a:ext uri="{FF2B5EF4-FFF2-40B4-BE49-F238E27FC236}">
                    <a16:creationId xmlns:a16="http://schemas.microsoft.com/office/drawing/2014/main" id="{4146A51E-CC59-3C21-8341-4987126716D8}"/>
                  </a:ext>
                </a:extLst>
              </p:cNvPr>
              <p:cNvCxnSpPr>
                <a:cxnSpLocks/>
              </p:cNvCxnSpPr>
              <p:nvPr/>
            </p:nvCxnSpPr>
            <p:spPr>
              <a:xfrm rot="16200000" flipH="1">
                <a:off x="7286190" y="2143815"/>
                <a:ext cx="292570" cy="168371"/>
              </a:xfrm>
              <a:prstGeom prst="curvedConnector3">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0" name="Connettore curvo 128">
                <a:extLst>
                  <a:ext uri="{FF2B5EF4-FFF2-40B4-BE49-F238E27FC236}">
                    <a16:creationId xmlns:a16="http://schemas.microsoft.com/office/drawing/2014/main" id="{DCE3B01B-1FCB-7C1B-9BEE-0B9F3E18ABE8}"/>
                  </a:ext>
                </a:extLst>
              </p:cNvPr>
              <p:cNvCxnSpPr>
                <a:cxnSpLocks/>
              </p:cNvCxnSpPr>
              <p:nvPr/>
            </p:nvCxnSpPr>
            <p:spPr>
              <a:xfrm rot="16200000" flipH="1">
                <a:off x="7552318" y="2192524"/>
                <a:ext cx="296357" cy="74739"/>
              </a:xfrm>
              <a:prstGeom prst="curvedConnector3">
                <a:avLst>
                  <a:gd name="adj1" fmla="val 5000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Connettore curvo 129">
                <a:extLst>
                  <a:ext uri="{FF2B5EF4-FFF2-40B4-BE49-F238E27FC236}">
                    <a16:creationId xmlns:a16="http://schemas.microsoft.com/office/drawing/2014/main" id="{6C0F9907-A9F6-78F0-A871-37155E279270}"/>
                  </a:ext>
                </a:extLst>
              </p:cNvPr>
              <p:cNvCxnSpPr>
                <a:cxnSpLocks/>
              </p:cNvCxnSpPr>
              <p:nvPr/>
            </p:nvCxnSpPr>
            <p:spPr>
              <a:xfrm rot="5400000">
                <a:off x="7782114" y="2196053"/>
                <a:ext cx="296357" cy="74739"/>
              </a:xfrm>
              <a:prstGeom prst="curvedConnector3">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2" name="Connettore curvo 130">
                <a:extLst>
                  <a:ext uri="{FF2B5EF4-FFF2-40B4-BE49-F238E27FC236}">
                    <a16:creationId xmlns:a16="http://schemas.microsoft.com/office/drawing/2014/main" id="{B408EE2F-2BF2-E58E-3E5D-8B81B5C36F7A}"/>
                  </a:ext>
                </a:extLst>
              </p:cNvPr>
              <p:cNvCxnSpPr>
                <a:cxnSpLocks/>
              </p:cNvCxnSpPr>
              <p:nvPr/>
            </p:nvCxnSpPr>
            <p:spPr>
              <a:xfrm rot="5400000">
                <a:off x="8028429" y="2143456"/>
                <a:ext cx="292570" cy="168371"/>
              </a:xfrm>
              <a:prstGeom prst="curvedConnector3">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7" name="Gruppo 16">
              <a:extLst>
                <a:ext uri="{FF2B5EF4-FFF2-40B4-BE49-F238E27FC236}">
                  <a16:creationId xmlns:a16="http://schemas.microsoft.com/office/drawing/2014/main" id="{4D3D8109-6E6A-3D79-24AE-6A512509453F}"/>
                </a:ext>
              </a:extLst>
            </p:cNvPr>
            <p:cNvGrpSpPr/>
            <p:nvPr/>
          </p:nvGrpSpPr>
          <p:grpSpPr>
            <a:xfrm>
              <a:off x="3132372" y="2319129"/>
              <a:ext cx="1265536" cy="1564518"/>
              <a:chOff x="3828494" y="2068197"/>
              <a:chExt cx="1265536" cy="1564518"/>
            </a:xfrm>
          </p:grpSpPr>
          <p:pic>
            <p:nvPicPr>
              <p:cNvPr id="49" name="Elemento grafico 48" descr="Bottiglia d'acqua con riempimento a tinta unita">
                <a:extLst>
                  <a:ext uri="{FF2B5EF4-FFF2-40B4-BE49-F238E27FC236}">
                    <a16:creationId xmlns:a16="http://schemas.microsoft.com/office/drawing/2014/main" id="{AC33D03A-5611-4640-6A15-3EA23A24DB6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828494" y="2279177"/>
                <a:ext cx="914400" cy="1353538"/>
              </a:xfrm>
              <a:prstGeom prst="rect">
                <a:avLst/>
              </a:prstGeom>
            </p:spPr>
          </p:pic>
          <p:pic>
            <p:nvPicPr>
              <p:cNvPr id="50" name="Elemento grafico 49" descr="Bottiglia d'acqua con riempimento a tinta unita">
                <a:extLst>
                  <a:ext uri="{FF2B5EF4-FFF2-40B4-BE49-F238E27FC236}">
                    <a16:creationId xmlns:a16="http://schemas.microsoft.com/office/drawing/2014/main" id="{F56F00F3-39EC-42AE-7B33-592E40CB24B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179630" y="2279177"/>
                <a:ext cx="914400" cy="1353538"/>
              </a:xfrm>
              <a:prstGeom prst="rect">
                <a:avLst/>
              </a:prstGeom>
            </p:spPr>
          </p:pic>
          <p:sp>
            <p:nvSpPr>
              <p:cNvPr id="51" name="Rettangolo con angoli arrotondati 50">
                <a:extLst>
                  <a:ext uri="{FF2B5EF4-FFF2-40B4-BE49-F238E27FC236}">
                    <a16:creationId xmlns:a16="http://schemas.microsoft.com/office/drawing/2014/main" id="{026F49AF-20DC-444A-4BCA-8148F43D13A4}"/>
                  </a:ext>
                </a:extLst>
              </p:cNvPr>
              <p:cNvSpPr/>
              <p:nvPr/>
            </p:nvSpPr>
            <p:spPr>
              <a:xfrm>
                <a:off x="4077167" y="2328574"/>
                <a:ext cx="766478" cy="1230518"/>
              </a:xfrm>
              <a:prstGeom prst="roundRect">
                <a:avLst/>
              </a:prstGeom>
              <a:solidFill>
                <a:schemeClr val="bg1">
                  <a:lumMod val="75000"/>
                  <a:alpha val="29804"/>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latin typeface="Times New Roman" panose="02020603050405020304" pitchFamily="18" charset="0"/>
                  <a:cs typeface="Times New Roman" panose="02020603050405020304" pitchFamily="18" charset="0"/>
                </a:endParaRPr>
              </a:p>
            </p:txBody>
          </p:sp>
          <p:cxnSp>
            <p:nvCxnSpPr>
              <p:cNvPr id="52" name="Connettore curvo 120">
                <a:extLst>
                  <a:ext uri="{FF2B5EF4-FFF2-40B4-BE49-F238E27FC236}">
                    <a16:creationId xmlns:a16="http://schemas.microsoft.com/office/drawing/2014/main" id="{03657ADF-DDA4-D636-DDBA-EF8726BC835C}"/>
                  </a:ext>
                </a:extLst>
              </p:cNvPr>
              <p:cNvCxnSpPr>
                <a:cxnSpLocks/>
              </p:cNvCxnSpPr>
              <p:nvPr/>
            </p:nvCxnSpPr>
            <p:spPr>
              <a:xfrm rot="16200000" flipH="1">
                <a:off x="3914569" y="2130655"/>
                <a:ext cx="292570" cy="168371"/>
              </a:xfrm>
              <a:prstGeom prst="curvedConnector3">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ttore curvo 121">
                <a:extLst>
                  <a:ext uri="{FF2B5EF4-FFF2-40B4-BE49-F238E27FC236}">
                    <a16:creationId xmlns:a16="http://schemas.microsoft.com/office/drawing/2014/main" id="{6556EE65-FDBD-1EF9-D396-43B15EE3062A}"/>
                  </a:ext>
                </a:extLst>
              </p:cNvPr>
              <p:cNvCxnSpPr>
                <a:cxnSpLocks/>
              </p:cNvCxnSpPr>
              <p:nvPr/>
            </p:nvCxnSpPr>
            <p:spPr>
              <a:xfrm rot="16200000" flipH="1">
                <a:off x="4180697" y="2179364"/>
                <a:ext cx="296357" cy="74739"/>
              </a:xfrm>
              <a:prstGeom prst="curvedConnector3">
                <a:avLst>
                  <a:gd name="adj1" fmla="val 5000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4" name="Connettore curvo 122">
                <a:extLst>
                  <a:ext uri="{FF2B5EF4-FFF2-40B4-BE49-F238E27FC236}">
                    <a16:creationId xmlns:a16="http://schemas.microsoft.com/office/drawing/2014/main" id="{1F0FCBC5-A4AB-ADF5-5D2C-488076673E1F}"/>
                  </a:ext>
                </a:extLst>
              </p:cNvPr>
              <p:cNvCxnSpPr>
                <a:cxnSpLocks/>
              </p:cNvCxnSpPr>
              <p:nvPr/>
            </p:nvCxnSpPr>
            <p:spPr>
              <a:xfrm rot="5400000">
                <a:off x="4410493" y="2182893"/>
                <a:ext cx="296357" cy="74739"/>
              </a:xfrm>
              <a:prstGeom prst="curvedConnector3">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5" name="Connettore curvo 123">
                <a:extLst>
                  <a:ext uri="{FF2B5EF4-FFF2-40B4-BE49-F238E27FC236}">
                    <a16:creationId xmlns:a16="http://schemas.microsoft.com/office/drawing/2014/main" id="{D70A71AB-BDCE-20F9-45E3-0B2E61D19958}"/>
                  </a:ext>
                </a:extLst>
              </p:cNvPr>
              <p:cNvCxnSpPr>
                <a:cxnSpLocks/>
              </p:cNvCxnSpPr>
              <p:nvPr/>
            </p:nvCxnSpPr>
            <p:spPr>
              <a:xfrm rot="5400000">
                <a:off x="4656808" y="2130296"/>
                <a:ext cx="292570" cy="168371"/>
              </a:xfrm>
              <a:prstGeom prst="curvedConnector3">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8" name="Gruppo 17">
              <a:extLst>
                <a:ext uri="{FF2B5EF4-FFF2-40B4-BE49-F238E27FC236}">
                  <a16:creationId xmlns:a16="http://schemas.microsoft.com/office/drawing/2014/main" id="{D87A1971-3699-F50D-C19B-387883A13B96}"/>
                </a:ext>
              </a:extLst>
            </p:cNvPr>
            <p:cNvGrpSpPr/>
            <p:nvPr/>
          </p:nvGrpSpPr>
          <p:grpSpPr>
            <a:xfrm>
              <a:off x="1772402" y="587827"/>
              <a:ext cx="7244477" cy="3237366"/>
              <a:chOff x="2468521" y="336895"/>
              <a:chExt cx="7244477" cy="3237366"/>
            </a:xfrm>
          </p:grpSpPr>
          <p:sp>
            <p:nvSpPr>
              <p:cNvPr id="31" name="Rettangolo 30">
                <a:extLst>
                  <a:ext uri="{FF2B5EF4-FFF2-40B4-BE49-F238E27FC236}">
                    <a16:creationId xmlns:a16="http://schemas.microsoft.com/office/drawing/2014/main" id="{7EAD36E5-2B2F-1B31-33BE-66B13189A07C}"/>
                  </a:ext>
                </a:extLst>
              </p:cNvPr>
              <p:cNvSpPr/>
              <p:nvPr/>
            </p:nvSpPr>
            <p:spPr>
              <a:xfrm>
                <a:off x="2468521" y="886480"/>
                <a:ext cx="7244477" cy="2687781"/>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latin typeface="Times New Roman" panose="02020603050405020304" pitchFamily="18" charset="0"/>
                  <a:cs typeface="Times New Roman" panose="02020603050405020304" pitchFamily="18" charset="0"/>
                </a:endParaRPr>
              </a:p>
            </p:txBody>
          </p:sp>
          <p:sp>
            <p:nvSpPr>
              <p:cNvPr id="32" name="Rettangolo 31">
                <a:extLst>
                  <a:ext uri="{FF2B5EF4-FFF2-40B4-BE49-F238E27FC236}">
                    <a16:creationId xmlns:a16="http://schemas.microsoft.com/office/drawing/2014/main" id="{06AE29F7-D84C-AA40-E4D8-0BCA94478FCB}"/>
                  </a:ext>
                </a:extLst>
              </p:cNvPr>
              <p:cNvSpPr/>
              <p:nvPr/>
            </p:nvSpPr>
            <p:spPr>
              <a:xfrm>
                <a:off x="9611876" y="1821083"/>
                <a:ext cx="101119" cy="1752174"/>
              </a:xfrm>
              <a:prstGeom prst="rect">
                <a:avLst/>
              </a:prstGeom>
              <a:pattFill prst="dkUpDiag">
                <a:fgClr>
                  <a:srgbClr val="000000"/>
                </a:fgClr>
                <a:bgClr>
                  <a:schemeClr val="bg1"/>
                </a:bgClr>
              </a:patt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latin typeface="Times New Roman" panose="02020603050405020304" pitchFamily="18" charset="0"/>
                  <a:cs typeface="Times New Roman" panose="02020603050405020304" pitchFamily="18" charset="0"/>
                </a:endParaRPr>
              </a:p>
            </p:txBody>
          </p:sp>
          <p:sp>
            <p:nvSpPr>
              <p:cNvPr id="33" name="Rettangolo 32">
                <a:extLst>
                  <a:ext uri="{FF2B5EF4-FFF2-40B4-BE49-F238E27FC236}">
                    <a16:creationId xmlns:a16="http://schemas.microsoft.com/office/drawing/2014/main" id="{FF9E357F-1A34-0C2E-6191-C8255E01885E}"/>
                  </a:ext>
                </a:extLst>
              </p:cNvPr>
              <p:cNvSpPr/>
              <p:nvPr/>
            </p:nvSpPr>
            <p:spPr>
              <a:xfrm>
                <a:off x="2468521" y="1821083"/>
                <a:ext cx="101119" cy="1752174"/>
              </a:xfrm>
              <a:prstGeom prst="rect">
                <a:avLst/>
              </a:prstGeom>
              <a:pattFill prst="dkUpDiag">
                <a:fgClr>
                  <a:srgbClr val="000000"/>
                </a:fgClr>
                <a:bgClr>
                  <a:schemeClr val="bg1"/>
                </a:bgClr>
              </a:patt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latin typeface="Times New Roman" panose="02020603050405020304" pitchFamily="18" charset="0"/>
                  <a:cs typeface="Times New Roman" panose="02020603050405020304" pitchFamily="18" charset="0"/>
                </a:endParaRPr>
              </a:p>
            </p:txBody>
          </p:sp>
          <p:grpSp>
            <p:nvGrpSpPr>
              <p:cNvPr id="34" name="Gruppo 33">
                <a:extLst>
                  <a:ext uri="{FF2B5EF4-FFF2-40B4-BE49-F238E27FC236}">
                    <a16:creationId xmlns:a16="http://schemas.microsoft.com/office/drawing/2014/main" id="{4E7F385B-F4B5-3B76-7C6F-08299603EC9F}"/>
                  </a:ext>
                </a:extLst>
              </p:cNvPr>
              <p:cNvGrpSpPr/>
              <p:nvPr/>
            </p:nvGrpSpPr>
            <p:grpSpPr>
              <a:xfrm>
                <a:off x="5152401" y="336895"/>
                <a:ext cx="459458" cy="549042"/>
                <a:chOff x="2795899" y="5364078"/>
                <a:chExt cx="459458" cy="796577"/>
              </a:xfrm>
            </p:grpSpPr>
            <p:sp>
              <p:nvSpPr>
                <p:cNvPr id="47" name="Ovale 46">
                  <a:extLst>
                    <a:ext uri="{FF2B5EF4-FFF2-40B4-BE49-F238E27FC236}">
                      <a16:creationId xmlns:a16="http://schemas.microsoft.com/office/drawing/2014/main" id="{F1649F9E-29CE-FB73-DBF0-4F266656709C}"/>
                    </a:ext>
                  </a:extLst>
                </p:cNvPr>
                <p:cNvSpPr/>
                <p:nvPr/>
              </p:nvSpPr>
              <p:spPr>
                <a:xfrm>
                  <a:off x="2795899" y="5364078"/>
                  <a:ext cx="459458" cy="459458"/>
                </a:xfrm>
                <a:prstGeom prst="ellipse">
                  <a:avLst/>
                </a:prstGeom>
                <a:pattFill prst="narVert">
                  <a:fgClr>
                    <a:schemeClr val="tx1"/>
                  </a:fgClr>
                  <a:bgClr>
                    <a:schemeClr val="bg1"/>
                  </a:bgClr>
                </a:patt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latin typeface="Times New Roman" panose="02020603050405020304" pitchFamily="18" charset="0"/>
                    <a:cs typeface="Times New Roman" panose="02020603050405020304" pitchFamily="18" charset="0"/>
                  </a:endParaRPr>
                </a:p>
              </p:txBody>
            </p:sp>
            <p:sp>
              <p:nvSpPr>
                <p:cNvPr id="48" name="Rettangolo 47">
                  <a:extLst>
                    <a:ext uri="{FF2B5EF4-FFF2-40B4-BE49-F238E27FC236}">
                      <a16:creationId xmlns:a16="http://schemas.microsoft.com/office/drawing/2014/main" id="{FF047F61-1577-3F28-CEC7-8FBE2E6AFAFC}"/>
                    </a:ext>
                  </a:extLst>
                </p:cNvPr>
                <p:cNvSpPr/>
                <p:nvPr/>
              </p:nvSpPr>
              <p:spPr>
                <a:xfrm>
                  <a:off x="2795899" y="5609255"/>
                  <a:ext cx="459457" cy="551400"/>
                </a:xfrm>
                <a:prstGeom prst="rect">
                  <a:avLst/>
                </a:prstGeom>
                <a:pattFill prst="narVert">
                  <a:fgClr>
                    <a:schemeClr val="tx1"/>
                  </a:fgClr>
                  <a:bgClr>
                    <a:schemeClr val="bg1"/>
                  </a:bgClr>
                </a:patt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latin typeface="Times New Roman" panose="02020603050405020304" pitchFamily="18" charset="0"/>
                    <a:cs typeface="Times New Roman" panose="02020603050405020304" pitchFamily="18" charset="0"/>
                  </a:endParaRPr>
                </a:p>
              </p:txBody>
            </p:sp>
          </p:grpSp>
          <p:grpSp>
            <p:nvGrpSpPr>
              <p:cNvPr id="35" name="Gruppo 34">
                <a:extLst>
                  <a:ext uri="{FF2B5EF4-FFF2-40B4-BE49-F238E27FC236}">
                    <a16:creationId xmlns:a16="http://schemas.microsoft.com/office/drawing/2014/main" id="{93DDC36D-A69A-38F5-9E55-FFCB53A08C83}"/>
                  </a:ext>
                </a:extLst>
              </p:cNvPr>
              <p:cNvGrpSpPr/>
              <p:nvPr/>
            </p:nvGrpSpPr>
            <p:grpSpPr>
              <a:xfrm>
                <a:off x="2973081" y="336895"/>
                <a:ext cx="459458" cy="549042"/>
                <a:chOff x="2795899" y="5364078"/>
                <a:chExt cx="459458" cy="796577"/>
              </a:xfrm>
            </p:grpSpPr>
            <p:sp>
              <p:nvSpPr>
                <p:cNvPr id="45" name="Ovale 44">
                  <a:extLst>
                    <a:ext uri="{FF2B5EF4-FFF2-40B4-BE49-F238E27FC236}">
                      <a16:creationId xmlns:a16="http://schemas.microsoft.com/office/drawing/2014/main" id="{9FF2EE55-CA3F-C730-14BB-82F832963CE2}"/>
                    </a:ext>
                  </a:extLst>
                </p:cNvPr>
                <p:cNvSpPr/>
                <p:nvPr/>
              </p:nvSpPr>
              <p:spPr>
                <a:xfrm>
                  <a:off x="2795899" y="5364078"/>
                  <a:ext cx="459458" cy="459458"/>
                </a:xfrm>
                <a:prstGeom prst="ellipse">
                  <a:avLst/>
                </a:prstGeom>
                <a:pattFill prst="narVert">
                  <a:fgClr>
                    <a:schemeClr val="tx1"/>
                  </a:fgClr>
                  <a:bgClr>
                    <a:schemeClr val="bg1"/>
                  </a:bgClr>
                </a:patt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latin typeface="Times New Roman" panose="02020603050405020304" pitchFamily="18" charset="0"/>
                    <a:cs typeface="Times New Roman" panose="02020603050405020304" pitchFamily="18" charset="0"/>
                  </a:endParaRPr>
                </a:p>
              </p:txBody>
            </p:sp>
            <p:sp>
              <p:nvSpPr>
                <p:cNvPr id="46" name="Rettangolo 45">
                  <a:extLst>
                    <a:ext uri="{FF2B5EF4-FFF2-40B4-BE49-F238E27FC236}">
                      <a16:creationId xmlns:a16="http://schemas.microsoft.com/office/drawing/2014/main" id="{1F6F8387-4E47-103B-76A4-983426093488}"/>
                    </a:ext>
                  </a:extLst>
                </p:cNvPr>
                <p:cNvSpPr/>
                <p:nvPr/>
              </p:nvSpPr>
              <p:spPr>
                <a:xfrm>
                  <a:off x="2795899" y="5609255"/>
                  <a:ext cx="459457" cy="551400"/>
                </a:xfrm>
                <a:prstGeom prst="rect">
                  <a:avLst/>
                </a:prstGeom>
                <a:pattFill prst="narVert">
                  <a:fgClr>
                    <a:schemeClr val="tx1"/>
                  </a:fgClr>
                  <a:bgClr>
                    <a:schemeClr val="bg1"/>
                  </a:bgClr>
                </a:patt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latin typeface="Times New Roman" panose="02020603050405020304" pitchFamily="18" charset="0"/>
                    <a:cs typeface="Times New Roman" panose="02020603050405020304" pitchFamily="18" charset="0"/>
                  </a:endParaRPr>
                </a:p>
              </p:txBody>
            </p:sp>
          </p:grpSp>
          <p:grpSp>
            <p:nvGrpSpPr>
              <p:cNvPr id="36" name="Gruppo 35">
                <a:extLst>
                  <a:ext uri="{FF2B5EF4-FFF2-40B4-BE49-F238E27FC236}">
                    <a16:creationId xmlns:a16="http://schemas.microsoft.com/office/drawing/2014/main" id="{4AD3ACBC-0A66-EED3-4757-9C1E6DEF8304}"/>
                  </a:ext>
                </a:extLst>
              </p:cNvPr>
              <p:cNvGrpSpPr/>
              <p:nvPr/>
            </p:nvGrpSpPr>
            <p:grpSpPr>
              <a:xfrm>
                <a:off x="8778520" y="336895"/>
                <a:ext cx="459458" cy="549042"/>
                <a:chOff x="2795899" y="5364078"/>
                <a:chExt cx="459458" cy="796577"/>
              </a:xfrm>
            </p:grpSpPr>
            <p:sp>
              <p:nvSpPr>
                <p:cNvPr id="43" name="Ovale 42">
                  <a:extLst>
                    <a:ext uri="{FF2B5EF4-FFF2-40B4-BE49-F238E27FC236}">
                      <a16:creationId xmlns:a16="http://schemas.microsoft.com/office/drawing/2014/main" id="{581C1F12-BC0A-6224-0F47-0B0C47E7582E}"/>
                    </a:ext>
                  </a:extLst>
                </p:cNvPr>
                <p:cNvSpPr/>
                <p:nvPr/>
              </p:nvSpPr>
              <p:spPr>
                <a:xfrm>
                  <a:off x="2795899" y="5364078"/>
                  <a:ext cx="459458" cy="459458"/>
                </a:xfrm>
                <a:prstGeom prst="ellipse">
                  <a:avLst/>
                </a:prstGeom>
                <a:pattFill prst="narVert">
                  <a:fgClr>
                    <a:schemeClr val="tx1"/>
                  </a:fgClr>
                  <a:bgClr>
                    <a:schemeClr val="bg1"/>
                  </a:bgClr>
                </a:patt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latin typeface="Times New Roman" panose="02020603050405020304" pitchFamily="18" charset="0"/>
                    <a:cs typeface="Times New Roman" panose="02020603050405020304" pitchFamily="18" charset="0"/>
                  </a:endParaRPr>
                </a:p>
              </p:txBody>
            </p:sp>
            <p:sp>
              <p:nvSpPr>
                <p:cNvPr id="44" name="Rettangolo 43">
                  <a:extLst>
                    <a:ext uri="{FF2B5EF4-FFF2-40B4-BE49-F238E27FC236}">
                      <a16:creationId xmlns:a16="http://schemas.microsoft.com/office/drawing/2014/main" id="{3DFEDD2F-E1FD-8C34-CFFB-177E4E2728F5}"/>
                    </a:ext>
                  </a:extLst>
                </p:cNvPr>
                <p:cNvSpPr/>
                <p:nvPr/>
              </p:nvSpPr>
              <p:spPr>
                <a:xfrm>
                  <a:off x="2795899" y="5609255"/>
                  <a:ext cx="459457" cy="551400"/>
                </a:xfrm>
                <a:prstGeom prst="rect">
                  <a:avLst/>
                </a:prstGeom>
                <a:pattFill prst="narVert">
                  <a:fgClr>
                    <a:schemeClr val="tx1"/>
                  </a:fgClr>
                  <a:bgClr>
                    <a:schemeClr val="bg1"/>
                  </a:bgClr>
                </a:patt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latin typeface="Times New Roman" panose="02020603050405020304" pitchFamily="18" charset="0"/>
                    <a:cs typeface="Times New Roman" panose="02020603050405020304" pitchFamily="18" charset="0"/>
                  </a:endParaRPr>
                </a:p>
              </p:txBody>
            </p:sp>
          </p:grpSp>
          <p:grpSp>
            <p:nvGrpSpPr>
              <p:cNvPr id="37" name="Gruppo 36">
                <a:extLst>
                  <a:ext uri="{FF2B5EF4-FFF2-40B4-BE49-F238E27FC236}">
                    <a16:creationId xmlns:a16="http://schemas.microsoft.com/office/drawing/2014/main" id="{D16011C0-9158-16DE-DE91-DA69CFDB45B1}"/>
                  </a:ext>
                </a:extLst>
              </p:cNvPr>
              <p:cNvGrpSpPr/>
              <p:nvPr/>
            </p:nvGrpSpPr>
            <p:grpSpPr>
              <a:xfrm>
                <a:off x="6599200" y="336895"/>
                <a:ext cx="459458" cy="549042"/>
                <a:chOff x="2795899" y="5364078"/>
                <a:chExt cx="459458" cy="796577"/>
              </a:xfrm>
            </p:grpSpPr>
            <p:sp>
              <p:nvSpPr>
                <p:cNvPr id="41" name="Ovale 40">
                  <a:extLst>
                    <a:ext uri="{FF2B5EF4-FFF2-40B4-BE49-F238E27FC236}">
                      <a16:creationId xmlns:a16="http://schemas.microsoft.com/office/drawing/2014/main" id="{3847B4BC-C753-D097-653A-171A2B5E85A2}"/>
                    </a:ext>
                  </a:extLst>
                </p:cNvPr>
                <p:cNvSpPr/>
                <p:nvPr/>
              </p:nvSpPr>
              <p:spPr>
                <a:xfrm>
                  <a:off x="2795899" y="5364078"/>
                  <a:ext cx="459458" cy="459458"/>
                </a:xfrm>
                <a:prstGeom prst="ellipse">
                  <a:avLst/>
                </a:prstGeom>
                <a:pattFill prst="narVert">
                  <a:fgClr>
                    <a:schemeClr val="tx1"/>
                  </a:fgClr>
                  <a:bgClr>
                    <a:schemeClr val="bg1"/>
                  </a:bgClr>
                </a:patt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latin typeface="Times New Roman" panose="02020603050405020304" pitchFamily="18" charset="0"/>
                    <a:cs typeface="Times New Roman" panose="02020603050405020304" pitchFamily="18" charset="0"/>
                  </a:endParaRPr>
                </a:p>
              </p:txBody>
            </p:sp>
            <p:sp>
              <p:nvSpPr>
                <p:cNvPr id="42" name="Rettangolo 41">
                  <a:extLst>
                    <a:ext uri="{FF2B5EF4-FFF2-40B4-BE49-F238E27FC236}">
                      <a16:creationId xmlns:a16="http://schemas.microsoft.com/office/drawing/2014/main" id="{D6E8B1D9-0E08-7569-D8CF-98B992C84A4E}"/>
                    </a:ext>
                  </a:extLst>
                </p:cNvPr>
                <p:cNvSpPr/>
                <p:nvPr/>
              </p:nvSpPr>
              <p:spPr>
                <a:xfrm>
                  <a:off x="2795899" y="5609255"/>
                  <a:ext cx="459457" cy="551400"/>
                </a:xfrm>
                <a:prstGeom prst="rect">
                  <a:avLst/>
                </a:prstGeom>
                <a:pattFill prst="narVert">
                  <a:fgClr>
                    <a:schemeClr val="tx1"/>
                  </a:fgClr>
                  <a:bgClr>
                    <a:schemeClr val="bg1"/>
                  </a:bgClr>
                </a:patt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latin typeface="Times New Roman" panose="02020603050405020304" pitchFamily="18" charset="0"/>
                    <a:cs typeface="Times New Roman" panose="02020603050405020304" pitchFamily="18" charset="0"/>
                  </a:endParaRPr>
                </a:p>
              </p:txBody>
            </p:sp>
          </p:grpSp>
          <p:cxnSp>
            <p:nvCxnSpPr>
              <p:cNvPr id="38" name="Connettore diritto 106">
                <a:extLst>
                  <a:ext uri="{FF2B5EF4-FFF2-40B4-BE49-F238E27FC236}">
                    <a16:creationId xmlns:a16="http://schemas.microsoft.com/office/drawing/2014/main" id="{AD030A80-417B-1733-508A-906FA8DEC22C}"/>
                  </a:ext>
                </a:extLst>
              </p:cNvPr>
              <p:cNvCxnSpPr>
                <a:cxnSpLocks/>
              </p:cNvCxnSpPr>
              <p:nvPr/>
            </p:nvCxnSpPr>
            <p:spPr>
              <a:xfrm>
                <a:off x="6084310" y="884889"/>
                <a:ext cx="0" cy="2685504"/>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9" name="CasellaDiTesto 38">
                <a:extLst>
                  <a:ext uri="{FF2B5EF4-FFF2-40B4-BE49-F238E27FC236}">
                    <a16:creationId xmlns:a16="http://schemas.microsoft.com/office/drawing/2014/main" id="{DEB1ACD7-AB39-0A36-A591-BE0C00F7D280}"/>
                  </a:ext>
                </a:extLst>
              </p:cNvPr>
              <p:cNvSpPr txBox="1"/>
              <p:nvPr/>
            </p:nvSpPr>
            <p:spPr>
              <a:xfrm>
                <a:off x="7145761" y="836941"/>
                <a:ext cx="1676879" cy="545436"/>
              </a:xfrm>
              <a:prstGeom prst="rect">
                <a:avLst/>
              </a:prstGeom>
              <a:noFill/>
            </p:spPr>
            <p:txBody>
              <a:bodyPr wrap="none" rtlCol="0">
                <a:spAutoFit/>
              </a:bodyPr>
              <a:lstStyle/>
              <a:p>
                <a:r>
                  <a:rPr lang="it-IT" b="1" dirty="0">
                    <a:solidFill>
                      <a:srgbClr val="0000FF"/>
                    </a:solidFill>
                    <a:latin typeface="Times New Roman" panose="02020603050405020304" pitchFamily="18" charset="0"/>
                    <a:cs typeface="Times New Roman" panose="02020603050405020304" pitchFamily="18" charset="0"/>
                  </a:rPr>
                  <a:t>Zona 1</a:t>
                </a:r>
              </a:p>
            </p:txBody>
          </p:sp>
          <p:sp>
            <p:nvSpPr>
              <p:cNvPr id="40" name="CasellaDiTesto 39">
                <a:extLst>
                  <a:ext uri="{FF2B5EF4-FFF2-40B4-BE49-F238E27FC236}">
                    <a16:creationId xmlns:a16="http://schemas.microsoft.com/office/drawing/2014/main" id="{888C973B-3FA6-38E6-E904-E02CB460137D}"/>
                  </a:ext>
                </a:extLst>
              </p:cNvPr>
              <p:cNvSpPr txBox="1"/>
              <p:nvPr/>
            </p:nvSpPr>
            <p:spPr>
              <a:xfrm>
                <a:off x="3480708" y="834246"/>
                <a:ext cx="1676879" cy="545436"/>
              </a:xfrm>
              <a:prstGeom prst="rect">
                <a:avLst/>
              </a:prstGeom>
              <a:noFill/>
            </p:spPr>
            <p:txBody>
              <a:bodyPr wrap="none" rtlCol="0">
                <a:spAutoFit/>
              </a:bodyPr>
              <a:lstStyle/>
              <a:p>
                <a:r>
                  <a:rPr lang="it-IT" b="1" dirty="0">
                    <a:solidFill>
                      <a:srgbClr val="FF0000"/>
                    </a:solidFill>
                    <a:latin typeface="Times New Roman" panose="02020603050405020304" pitchFamily="18" charset="0"/>
                    <a:cs typeface="Times New Roman" panose="02020603050405020304" pitchFamily="18" charset="0"/>
                  </a:rPr>
                  <a:t>Zona 2</a:t>
                </a:r>
              </a:p>
            </p:txBody>
          </p:sp>
        </p:grpSp>
        <p:sp>
          <p:nvSpPr>
            <p:cNvPr id="19" name="CasellaDiTesto 18">
              <a:extLst>
                <a:ext uri="{FF2B5EF4-FFF2-40B4-BE49-F238E27FC236}">
                  <a16:creationId xmlns:a16="http://schemas.microsoft.com/office/drawing/2014/main" id="{C0336816-1F1D-89DD-4C4F-0E0E13BC565C}"/>
                </a:ext>
              </a:extLst>
            </p:cNvPr>
            <p:cNvSpPr txBox="1"/>
            <p:nvPr/>
          </p:nvSpPr>
          <p:spPr>
            <a:xfrm>
              <a:off x="7004373" y="4869048"/>
              <a:ext cx="4282341" cy="590890"/>
            </a:xfrm>
            <a:prstGeom prst="rect">
              <a:avLst/>
            </a:prstGeom>
            <a:noFill/>
          </p:spPr>
          <p:txBody>
            <a:bodyPr wrap="none" rtlCol="0">
              <a:spAutoFit/>
            </a:bodyPr>
            <a:lstStyle/>
            <a:p>
              <a:r>
                <a:rPr lang="en-US" sz="2000" dirty="0">
                  <a:latin typeface="Times New Roman" panose="02020603050405020304" pitchFamily="18" charset="0"/>
                  <a:cs typeface="Times New Roman" panose="02020603050405020304" pitchFamily="18" charset="0"/>
                </a:rPr>
                <a:t>Nastro trasportatore</a:t>
              </a:r>
            </a:p>
          </p:txBody>
        </p:sp>
        <p:cxnSp>
          <p:nvCxnSpPr>
            <p:cNvPr id="20" name="Connettore 2 19">
              <a:extLst>
                <a:ext uri="{FF2B5EF4-FFF2-40B4-BE49-F238E27FC236}">
                  <a16:creationId xmlns:a16="http://schemas.microsoft.com/office/drawing/2014/main" id="{C6C32426-D95F-3E07-C130-6396AF0C2E12}"/>
                </a:ext>
              </a:extLst>
            </p:cNvPr>
            <p:cNvCxnSpPr>
              <a:cxnSpLocks/>
            </p:cNvCxnSpPr>
            <p:nvPr/>
          </p:nvCxnSpPr>
          <p:spPr>
            <a:xfrm>
              <a:off x="6652166" y="4669688"/>
              <a:ext cx="366487" cy="39871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CasellaDiTesto 20">
              <a:extLst>
                <a:ext uri="{FF2B5EF4-FFF2-40B4-BE49-F238E27FC236}">
                  <a16:creationId xmlns:a16="http://schemas.microsoft.com/office/drawing/2014/main" id="{0B0847CF-4D76-AA2D-19A0-17AFA1D4AA2B}"/>
                </a:ext>
              </a:extLst>
            </p:cNvPr>
            <p:cNvSpPr txBox="1"/>
            <p:nvPr/>
          </p:nvSpPr>
          <p:spPr>
            <a:xfrm>
              <a:off x="3476367" y="-587152"/>
              <a:ext cx="2195934" cy="1045419"/>
            </a:xfrm>
            <a:prstGeom prst="rect">
              <a:avLst/>
            </a:prstGeom>
            <a:noFill/>
          </p:spPr>
          <p:txBody>
            <a:bodyPr wrap="square" rtlCol="0">
              <a:spAutoFit/>
            </a:bodyPr>
            <a:lstStyle/>
            <a:p>
              <a:pPr algn="ctr"/>
              <a:r>
                <a:rPr lang="en-US" sz="2000" dirty="0">
                  <a:latin typeface="Times New Roman" panose="02020603050405020304" pitchFamily="18" charset="0"/>
                  <a:cs typeface="Times New Roman" panose="02020603050405020304" pitchFamily="18" charset="0"/>
                </a:rPr>
                <a:t>Cavità del forno</a:t>
              </a:r>
            </a:p>
          </p:txBody>
        </p:sp>
        <p:cxnSp>
          <p:nvCxnSpPr>
            <p:cNvPr id="22" name="Connettore 2 21">
              <a:extLst>
                <a:ext uri="{FF2B5EF4-FFF2-40B4-BE49-F238E27FC236}">
                  <a16:creationId xmlns:a16="http://schemas.microsoft.com/office/drawing/2014/main" id="{FC667FD9-E2EB-BC3D-04AD-EB4956E5493D}"/>
                </a:ext>
              </a:extLst>
            </p:cNvPr>
            <p:cNvCxnSpPr>
              <a:cxnSpLocks/>
            </p:cNvCxnSpPr>
            <p:nvPr/>
          </p:nvCxnSpPr>
          <p:spPr>
            <a:xfrm flipH="1" flipV="1">
              <a:off x="5379195" y="355863"/>
              <a:ext cx="370962" cy="130237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CasellaDiTesto 22">
              <a:extLst>
                <a:ext uri="{FF2B5EF4-FFF2-40B4-BE49-F238E27FC236}">
                  <a16:creationId xmlns:a16="http://schemas.microsoft.com/office/drawing/2014/main" id="{36B51D28-AA95-1F04-E8E2-833C02F73738}"/>
                </a:ext>
              </a:extLst>
            </p:cNvPr>
            <p:cNvSpPr txBox="1"/>
            <p:nvPr/>
          </p:nvSpPr>
          <p:spPr>
            <a:xfrm>
              <a:off x="6294812" y="-612149"/>
              <a:ext cx="2535928" cy="590890"/>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Ventilatori</a:t>
              </a:r>
            </a:p>
          </p:txBody>
        </p:sp>
        <p:cxnSp>
          <p:nvCxnSpPr>
            <p:cNvPr id="24" name="Connettore 2 23">
              <a:extLst>
                <a:ext uri="{FF2B5EF4-FFF2-40B4-BE49-F238E27FC236}">
                  <a16:creationId xmlns:a16="http://schemas.microsoft.com/office/drawing/2014/main" id="{1F05DAE2-C306-6041-F884-FB9B9CFA5013}"/>
                </a:ext>
              </a:extLst>
            </p:cNvPr>
            <p:cNvCxnSpPr>
              <a:cxnSpLocks/>
              <a:stCxn id="42" idx="0"/>
              <a:endCxn id="23" idx="2"/>
            </p:cNvCxnSpPr>
            <p:nvPr/>
          </p:nvCxnSpPr>
          <p:spPr>
            <a:xfrm flipV="1">
              <a:off x="6132811" y="-21259"/>
              <a:ext cx="1429965" cy="77807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CasellaDiTesto 24">
              <a:extLst>
                <a:ext uri="{FF2B5EF4-FFF2-40B4-BE49-F238E27FC236}">
                  <a16:creationId xmlns:a16="http://schemas.microsoft.com/office/drawing/2014/main" id="{030BB31F-6D37-92B5-2253-5163701C0848}"/>
                </a:ext>
              </a:extLst>
            </p:cNvPr>
            <p:cNvSpPr txBox="1"/>
            <p:nvPr/>
          </p:nvSpPr>
          <p:spPr>
            <a:xfrm>
              <a:off x="-486291" y="1024987"/>
              <a:ext cx="2113308" cy="1045419"/>
            </a:xfrm>
            <a:prstGeom prst="rect">
              <a:avLst/>
            </a:prstGeom>
            <a:noFill/>
          </p:spPr>
          <p:txBody>
            <a:bodyPr wrap="square" rtlCol="0">
              <a:spAutoFit/>
            </a:bodyPr>
            <a:lstStyle/>
            <a:p>
              <a:pPr algn="ctr"/>
              <a:r>
                <a:rPr lang="en-US" sz="2000" dirty="0">
                  <a:latin typeface="Times New Roman" panose="02020603050405020304" pitchFamily="18" charset="0"/>
                  <a:cs typeface="Times New Roman" panose="02020603050405020304" pitchFamily="18" charset="0"/>
                </a:rPr>
                <a:t>Pacco di bottiglie</a:t>
              </a:r>
            </a:p>
          </p:txBody>
        </p:sp>
        <p:cxnSp>
          <p:nvCxnSpPr>
            <p:cNvPr id="26" name="Connettore 2 25">
              <a:extLst>
                <a:ext uri="{FF2B5EF4-FFF2-40B4-BE49-F238E27FC236}">
                  <a16:creationId xmlns:a16="http://schemas.microsoft.com/office/drawing/2014/main" id="{05B4FC13-1B8C-7171-21E8-665B5436132C}"/>
                </a:ext>
              </a:extLst>
            </p:cNvPr>
            <p:cNvCxnSpPr>
              <a:cxnSpLocks/>
              <a:stCxn id="68" idx="0"/>
              <a:endCxn id="25" idx="2"/>
            </p:cNvCxnSpPr>
            <p:nvPr/>
          </p:nvCxnSpPr>
          <p:spPr>
            <a:xfrm flipH="1" flipV="1">
              <a:off x="570364" y="2070405"/>
              <a:ext cx="627584" cy="5091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Freccia a inversione 26">
              <a:extLst>
                <a:ext uri="{FF2B5EF4-FFF2-40B4-BE49-F238E27FC236}">
                  <a16:creationId xmlns:a16="http://schemas.microsoft.com/office/drawing/2014/main" id="{80EFCF84-25A3-5AD9-DDC0-2EACDC7B7E43}"/>
                </a:ext>
              </a:extLst>
            </p:cNvPr>
            <p:cNvSpPr/>
            <p:nvPr/>
          </p:nvSpPr>
          <p:spPr>
            <a:xfrm rot="10800000">
              <a:off x="2168402" y="1284123"/>
              <a:ext cx="437750" cy="2352669"/>
            </a:xfrm>
            <a:prstGeom prst="uturnArrow">
              <a:avLst/>
            </a:prstGeom>
            <a:solidFill>
              <a:srgbClr val="FF0000">
                <a:alpha val="50000"/>
              </a:srgbClr>
            </a:solidFill>
            <a:ln>
              <a:solidFill>
                <a:srgbClr val="FF00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chemeClr val="tx1"/>
                </a:solidFill>
                <a:latin typeface="Times New Roman" panose="02020603050405020304" pitchFamily="18" charset="0"/>
                <a:cs typeface="Times New Roman" panose="02020603050405020304" pitchFamily="18" charset="0"/>
              </a:endParaRPr>
            </a:p>
          </p:txBody>
        </p:sp>
        <p:sp>
          <p:nvSpPr>
            <p:cNvPr id="28" name="Freccia a inversione 27">
              <a:extLst>
                <a:ext uri="{FF2B5EF4-FFF2-40B4-BE49-F238E27FC236}">
                  <a16:creationId xmlns:a16="http://schemas.microsoft.com/office/drawing/2014/main" id="{E2A94DD5-8063-B36E-1D8D-708F31332B1E}"/>
                </a:ext>
              </a:extLst>
            </p:cNvPr>
            <p:cNvSpPr/>
            <p:nvPr/>
          </p:nvSpPr>
          <p:spPr>
            <a:xfrm rot="10800000">
              <a:off x="4333261" y="1284123"/>
              <a:ext cx="437750" cy="2352669"/>
            </a:xfrm>
            <a:prstGeom prst="uturnArrow">
              <a:avLst/>
            </a:prstGeom>
            <a:solidFill>
              <a:srgbClr val="FF0000">
                <a:alpha val="50000"/>
              </a:srgbClr>
            </a:solidFill>
            <a:ln>
              <a:solidFill>
                <a:srgbClr val="FF00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chemeClr val="tx1"/>
                </a:solidFill>
                <a:latin typeface="Times New Roman" panose="02020603050405020304" pitchFamily="18" charset="0"/>
                <a:cs typeface="Times New Roman" panose="02020603050405020304" pitchFamily="18" charset="0"/>
              </a:endParaRPr>
            </a:p>
          </p:txBody>
        </p:sp>
        <p:sp>
          <p:nvSpPr>
            <p:cNvPr id="29" name="Freccia a inversione 28">
              <a:extLst>
                <a:ext uri="{FF2B5EF4-FFF2-40B4-BE49-F238E27FC236}">
                  <a16:creationId xmlns:a16="http://schemas.microsoft.com/office/drawing/2014/main" id="{17766C89-2CE8-324A-5855-D6D587877E64}"/>
                </a:ext>
              </a:extLst>
            </p:cNvPr>
            <p:cNvSpPr/>
            <p:nvPr/>
          </p:nvSpPr>
          <p:spPr>
            <a:xfrm rot="10800000">
              <a:off x="5755891" y="1284123"/>
              <a:ext cx="437750" cy="2352669"/>
            </a:xfrm>
            <a:prstGeom prst="uturnArrow">
              <a:avLst/>
            </a:prstGeom>
            <a:solidFill>
              <a:srgbClr val="FF0000">
                <a:alpha val="50000"/>
              </a:srgbClr>
            </a:solidFill>
            <a:ln>
              <a:solidFill>
                <a:srgbClr val="FF00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chemeClr val="tx1"/>
                </a:solidFill>
                <a:latin typeface="Times New Roman" panose="02020603050405020304" pitchFamily="18" charset="0"/>
                <a:cs typeface="Times New Roman" panose="02020603050405020304" pitchFamily="18" charset="0"/>
              </a:endParaRPr>
            </a:p>
          </p:txBody>
        </p:sp>
        <p:sp>
          <p:nvSpPr>
            <p:cNvPr id="30" name="Freccia a inversione 29">
              <a:extLst>
                <a:ext uri="{FF2B5EF4-FFF2-40B4-BE49-F238E27FC236}">
                  <a16:creationId xmlns:a16="http://schemas.microsoft.com/office/drawing/2014/main" id="{E7EEAF04-E7D8-69EC-9A08-480A2862CD20}"/>
                </a:ext>
              </a:extLst>
            </p:cNvPr>
            <p:cNvSpPr/>
            <p:nvPr/>
          </p:nvSpPr>
          <p:spPr>
            <a:xfrm rot="10800000">
              <a:off x="7973489" y="1313723"/>
              <a:ext cx="437750" cy="2352669"/>
            </a:xfrm>
            <a:prstGeom prst="uturnArrow">
              <a:avLst/>
            </a:prstGeom>
            <a:solidFill>
              <a:srgbClr val="FF0000">
                <a:alpha val="50000"/>
              </a:srgbClr>
            </a:solidFill>
            <a:ln>
              <a:solidFill>
                <a:srgbClr val="FF00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chemeClr val="tx1"/>
                </a:solidFill>
                <a:latin typeface="Times New Roman" panose="02020603050405020304" pitchFamily="18" charset="0"/>
                <a:cs typeface="Times New Roman" panose="02020603050405020304" pitchFamily="18" charset="0"/>
              </a:endParaRPr>
            </a:p>
          </p:txBody>
        </p:sp>
      </p:grpSp>
      <p:sp>
        <p:nvSpPr>
          <p:cNvPr id="74" name="CasellaDiTesto 73">
            <a:extLst>
              <a:ext uri="{FF2B5EF4-FFF2-40B4-BE49-F238E27FC236}">
                <a16:creationId xmlns:a16="http://schemas.microsoft.com/office/drawing/2014/main" id="{FD961DCC-BC03-02A0-2FA1-221838B40230}"/>
              </a:ext>
            </a:extLst>
          </p:cNvPr>
          <p:cNvSpPr txBox="1"/>
          <p:nvPr/>
        </p:nvSpPr>
        <p:spPr>
          <a:xfrm>
            <a:off x="128387" y="882149"/>
            <a:ext cx="5592818" cy="5093702"/>
          </a:xfrm>
          <a:prstGeom prst="rect">
            <a:avLst/>
          </a:prstGeom>
          <a:noFill/>
        </p:spPr>
        <p:txBody>
          <a:bodyPr wrap="square" rtlCol="0">
            <a:spAutoFit/>
          </a:bodyPr>
          <a:lstStyle/>
          <a:p>
            <a:pPr marL="342900" indent="-342900" algn="just">
              <a:buFont typeface="Arial" panose="020B0604020202020204" pitchFamily="34" charset="0"/>
              <a:buChar char="•"/>
            </a:pPr>
            <a:r>
              <a:rPr lang="it-IT" sz="2500" dirty="0">
                <a:latin typeface="Times New Roman" panose="02020603050405020304" pitchFamily="18" charset="0"/>
                <a:cs typeface="Times New Roman" panose="02020603050405020304" pitchFamily="18" charset="0"/>
              </a:rPr>
              <a:t>Il forno è idealmente divisa in </a:t>
            </a:r>
            <a:r>
              <a:rPr lang="it-IT" sz="2500" b="1" dirty="0">
                <a:latin typeface="Times New Roman" panose="02020603050405020304" pitchFamily="18" charset="0"/>
                <a:cs typeface="Times New Roman" panose="02020603050405020304" pitchFamily="18" charset="0"/>
              </a:rPr>
              <a:t>due zone comunicanti</a:t>
            </a:r>
            <a:r>
              <a:rPr lang="it-IT" sz="2500" dirty="0">
                <a:latin typeface="Times New Roman" panose="02020603050405020304" pitchFamily="18" charset="0"/>
                <a:cs typeface="Times New Roman" panose="02020603050405020304" pitchFamily="18" charset="0"/>
              </a:rPr>
              <a:t> tra loro;</a:t>
            </a:r>
          </a:p>
          <a:p>
            <a:pPr algn="just"/>
            <a:endParaRPr lang="it-IT" sz="25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it-IT" sz="2500" dirty="0">
                <a:latin typeface="Times New Roman" panose="02020603050405020304" pitchFamily="18" charset="0"/>
                <a:cs typeface="Times New Roman" panose="02020603050405020304" pitchFamily="18" charset="0"/>
              </a:rPr>
              <a:t>Il </a:t>
            </a:r>
            <a:r>
              <a:rPr lang="it-IT" sz="2500" b="1" dirty="0">
                <a:latin typeface="Times New Roman" panose="02020603050405020304" pitchFamily="18" charset="0"/>
                <a:cs typeface="Times New Roman" panose="02020603050405020304" pitchFamily="18" charset="0"/>
              </a:rPr>
              <a:t>nastro trasportatore </a:t>
            </a:r>
            <a:r>
              <a:rPr lang="it-IT" sz="2500" dirty="0">
                <a:latin typeface="Times New Roman" panose="02020603050405020304" pitchFamily="18" charset="0"/>
                <a:cs typeface="Times New Roman" panose="02020603050405020304" pitchFamily="18" charset="0"/>
              </a:rPr>
              <a:t>permette ai pacchi di bottiglie di circolare attraverso il forno;</a:t>
            </a:r>
          </a:p>
          <a:p>
            <a:pPr marL="342900" indent="-342900" algn="just">
              <a:buFont typeface="Arial" panose="020B0604020202020204" pitchFamily="34" charset="0"/>
              <a:buChar char="•"/>
            </a:pPr>
            <a:endParaRPr lang="it-IT" sz="25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it-IT" sz="2500" dirty="0">
                <a:latin typeface="Times New Roman" panose="02020603050405020304" pitchFamily="18" charset="0"/>
                <a:cs typeface="Times New Roman" panose="02020603050405020304" pitchFamily="18" charset="0"/>
              </a:rPr>
              <a:t>I </a:t>
            </a:r>
            <a:r>
              <a:rPr lang="it-IT" sz="2500" b="1" dirty="0">
                <a:latin typeface="Times New Roman" panose="02020603050405020304" pitchFamily="18" charset="0"/>
                <a:cs typeface="Times New Roman" panose="02020603050405020304" pitchFamily="18" charset="0"/>
              </a:rPr>
              <a:t>ventilatori</a:t>
            </a:r>
            <a:r>
              <a:rPr lang="it-IT" sz="2500" dirty="0">
                <a:latin typeface="Times New Roman" panose="02020603050405020304" pitchFamily="18" charset="0"/>
                <a:cs typeface="Times New Roman" panose="02020603050405020304" pitchFamily="18" charset="0"/>
              </a:rPr>
              <a:t> permettono all’aria calda di distribuirsi uniformemente all’interno della cavità;</a:t>
            </a:r>
          </a:p>
          <a:p>
            <a:pPr marL="342900" indent="-342900" algn="just">
              <a:buFont typeface="Arial" panose="020B0604020202020204" pitchFamily="34" charset="0"/>
              <a:buChar char="•"/>
            </a:pPr>
            <a:endParaRPr lang="it-IT" sz="25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it-IT" sz="2500" dirty="0">
                <a:latin typeface="Times New Roman" panose="02020603050405020304" pitchFamily="18" charset="0"/>
                <a:cs typeface="Times New Roman" panose="02020603050405020304" pitchFamily="18" charset="0"/>
              </a:rPr>
              <a:t>Il </a:t>
            </a:r>
            <a:r>
              <a:rPr lang="it-IT" sz="2500" b="1" dirty="0">
                <a:latin typeface="Times New Roman" panose="02020603050405020304" pitchFamily="18" charset="0"/>
                <a:cs typeface="Times New Roman" panose="02020603050405020304" pitchFamily="18" charset="0"/>
              </a:rPr>
              <a:t>sensore a infrarossi </a:t>
            </a:r>
            <a:r>
              <a:rPr lang="it-IT" sz="2500" dirty="0">
                <a:latin typeface="Times New Roman" panose="02020603050405020304" pitchFamily="18" charset="0"/>
                <a:cs typeface="Times New Roman" panose="02020603050405020304" pitchFamily="18" charset="0"/>
              </a:rPr>
              <a:t>rileva la presenza di nuovi pacchi all’ingresso.</a:t>
            </a:r>
          </a:p>
        </p:txBody>
      </p:sp>
      <p:sp>
        <p:nvSpPr>
          <p:cNvPr id="79" name="CasellaDiTesto 78">
            <a:extLst>
              <a:ext uri="{FF2B5EF4-FFF2-40B4-BE49-F238E27FC236}">
                <a16:creationId xmlns:a16="http://schemas.microsoft.com/office/drawing/2014/main" id="{9DD38BAB-6596-D922-34E4-539625F677BD}"/>
              </a:ext>
            </a:extLst>
          </p:cNvPr>
          <p:cNvSpPr txBox="1"/>
          <p:nvPr/>
        </p:nvSpPr>
        <p:spPr>
          <a:xfrm>
            <a:off x="10736122" y="1379614"/>
            <a:ext cx="1386992" cy="707886"/>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Sensore a infrarossi</a:t>
            </a:r>
          </a:p>
        </p:txBody>
      </p:sp>
      <p:cxnSp>
        <p:nvCxnSpPr>
          <p:cNvPr id="80" name="Connettore 2 79">
            <a:extLst>
              <a:ext uri="{FF2B5EF4-FFF2-40B4-BE49-F238E27FC236}">
                <a16:creationId xmlns:a16="http://schemas.microsoft.com/office/drawing/2014/main" id="{40648B08-85E8-599F-0178-AFF58EAB871A}"/>
              </a:ext>
            </a:extLst>
          </p:cNvPr>
          <p:cNvCxnSpPr>
            <a:cxnSpLocks/>
            <a:stCxn id="70" idx="2"/>
            <a:endCxn id="79" idx="2"/>
          </p:cNvCxnSpPr>
          <p:nvPr/>
        </p:nvCxnSpPr>
        <p:spPr>
          <a:xfrm flipH="1" flipV="1">
            <a:off x="11429618" y="2087500"/>
            <a:ext cx="153290" cy="153269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3" name="Rettangolo con angoli arrotondati 82">
            <a:extLst>
              <a:ext uri="{FF2B5EF4-FFF2-40B4-BE49-F238E27FC236}">
                <a16:creationId xmlns:a16="http://schemas.microsoft.com/office/drawing/2014/main" id="{3B2B89B7-959F-1B31-9749-94C705AEF42D}"/>
              </a:ext>
            </a:extLst>
          </p:cNvPr>
          <p:cNvSpPr/>
          <p:nvPr/>
        </p:nvSpPr>
        <p:spPr>
          <a:xfrm>
            <a:off x="5929871" y="792998"/>
            <a:ext cx="6113354" cy="5206694"/>
          </a:xfrm>
          <a:prstGeom prst="roundRect">
            <a:avLst/>
          </a:prstGeom>
          <a:noFill/>
          <a:ln w="38100">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72" name="CasellaDiTesto 71">
            <a:extLst>
              <a:ext uri="{FF2B5EF4-FFF2-40B4-BE49-F238E27FC236}">
                <a16:creationId xmlns:a16="http://schemas.microsoft.com/office/drawing/2014/main" id="{1AC7BF4E-A204-9D3B-C51C-C7C0EFB7827D}"/>
              </a:ext>
            </a:extLst>
          </p:cNvPr>
          <p:cNvSpPr txBox="1"/>
          <p:nvPr/>
        </p:nvSpPr>
        <p:spPr>
          <a:xfrm>
            <a:off x="219375" y="190009"/>
            <a:ext cx="11753247" cy="553998"/>
          </a:xfrm>
          <a:prstGeom prst="rect">
            <a:avLst/>
          </a:prstGeom>
          <a:noFill/>
        </p:spPr>
        <p:txBody>
          <a:bodyPr wrap="square" rtlCol="0">
            <a:spAutoFit/>
          </a:bodyPr>
          <a:lstStyle/>
          <a:p>
            <a:pPr algn="just"/>
            <a:r>
              <a:rPr lang="it-IT" sz="3000" b="1" dirty="0">
                <a:solidFill>
                  <a:srgbClr val="0000FF"/>
                </a:solidFill>
                <a:latin typeface="Times New Roman" panose="02020603050405020304" pitchFamily="18" charset="0"/>
                <a:cs typeface="Times New Roman" panose="02020603050405020304" pitchFamily="18" charset="0"/>
              </a:rPr>
              <a:t>Descrizione del sistema: vista frontale</a:t>
            </a:r>
          </a:p>
        </p:txBody>
      </p:sp>
    </p:spTree>
    <p:extLst>
      <p:ext uri="{BB962C8B-B14F-4D97-AF65-F5344CB8AC3E}">
        <p14:creationId xmlns:p14="http://schemas.microsoft.com/office/powerpoint/2010/main" val="3502407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74">
                                            <p:txEl>
                                              <p:pRg st="0" end="0"/>
                                            </p:txEl>
                                          </p:spTgt>
                                        </p:tgtEl>
                                        <p:attrNameLst>
                                          <p:attrName>style.visibility</p:attrName>
                                        </p:attrNameLst>
                                      </p:cBhvr>
                                      <p:to>
                                        <p:strVal val="visible"/>
                                      </p:to>
                                    </p:set>
                                    <p:anim calcmode="lin" valueType="num">
                                      <p:cBhvr additive="base">
                                        <p:cTn id="7" dur="500" fill="hold"/>
                                        <p:tgtEl>
                                          <p:spTgt spid="74">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74">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74">
                                            <p:txEl>
                                              <p:pRg st="2" end="2"/>
                                            </p:txEl>
                                          </p:spTgt>
                                        </p:tgtEl>
                                        <p:attrNameLst>
                                          <p:attrName>style.visibility</p:attrName>
                                        </p:attrNameLst>
                                      </p:cBhvr>
                                      <p:to>
                                        <p:strVal val="visible"/>
                                      </p:to>
                                    </p:set>
                                    <p:anim calcmode="lin" valueType="num">
                                      <p:cBhvr additive="base">
                                        <p:cTn id="13" dur="500" fill="hold"/>
                                        <p:tgtEl>
                                          <p:spTgt spid="74">
                                            <p:txEl>
                                              <p:pRg st="2" end="2"/>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74">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74">
                                            <p:txEl>
                                              <p:pRg st="4" end="4"/>
                                            </p:txEl>
                                          </p:spTgt>
                                        </p:tgtEl>
                                        <p:attrNameLst>
                                          <p:attrName>style.visibility</p:attrName>
                                        </p:attrNameLst>
                                      </p:cBhvr>
                                      <p:to>
                                        <p:strVal val="visible"/>
                                      </p:to>
                                    </p:set>
                                    <p:anim calcmode="lin" valueType="num">
                                      <p:cBhvr additive="base">
                                        <p:cTn id="19" dur="500" fill="hold"/>
                                        <p:tgtEl>
                                          <p:spTgt spid="74">
                                            <p:txEl>
                                              <p:pRg st="4" end="4"/>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74">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74">
                                            <p:txEl>
                                              <p:pRg st="6" end="6"/>
                                            </p:txEl>
                                          </p:spTgt>
                                        </p:tgtEl>
                                        <p:attrNameLst>
                                          <p:attrName>style.visibility</p:attrName>
                                        </p:attrNameLst>
                                      </p:cBhvr>
                                      <p:to>
                                        <p:strVal val="visible"/>
                                      </p:to>
                                    </p:set>
                                    <p:anim calcmode="lin" valueType="num">
                                      <p:cBhvr additive="base">
                                        <p:cTn id="25" dur="500" fill="hold"/>
                                        <p:tgtEl>
                                          <p:spTgt spid="74">
                                            <p:txEl>
                                              <p:pRg st="6" end="6"/>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74">
                                            <p:txEl>
                                              <p:pRg st="6" end="6"/>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numero diapositiva 1">
            <a:extLst>
              <a:ext uri="{FF2B5EF4-FFF2-40B4-BE49-F238E27FC236}">
                <a16:creationId xmlns:a16="http://schemas.microsoft.com/office/drawing/2014/main" id="{D9A145C9-427E-1A7E-E9D4-78D06D17DC52}"/>
              </a:ext>
            </a:extLst>
          </p:cNvPr>
          <p:cNvSpPr>
            <a:spLocks noGrp="1"/>
          </p:cNvSpPr>
          <p:nvPr>
            <p:ph type="sldNum" sz="quarter" idx="10"/>
          </p:nvPr>
        </p:nvSpPr>
        <p:spPr/>
        <p:txBody>
          <a:bodyPr/>
          <a:lstStyle/>
          <a:p>
            <a:fld id="{AE096718-7586-4E89-9C51-4CF0EA8788A2}" type="slidenum">
              <a:rPr lang="en-US" smtClean="0"/>
              <a:t>6</a:t>
            </a:fld>
            <a:endParaRPr lang="en-US"/>
          </a:p>
        </p:txBody>
      </p:sp>
      <p:sp>
        <p:nvSpPr>
          <p:cNvPr id="4" name="Segnaposto numero diapositiva 1">
            <a:extLst>
              <a:ext uri="{FF2B5EF4-FFF2-40B4-BE49-F238E27FC236}">
                <a16:creationId xmlns:a16="http://schemas.microsoft.com/office/drawing/2014/main" id="{B5906A81-2DA6-5A2D-0530-3BC5548A6521}"/>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it-IT"/>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E096718-7586-4E89-9C51-4CF0EA8788A2}" type="slidenum">
              <a:rPr lang="en-US" smtClean="0">
                <a:latin typeface="Times New Roman" panose="02020603050405020304" pitchFamily="18" charset="0"/>
                <a:cs typeface="Times New Roman" panose="02020603050405020304" pitchFamily="18" charset="0"/>
              </a:rPr>
              <a:pPr/>
              <a:t>6</a:t>
            </a:fld>
            <a:endParaRPr lang="en-US" dirty="0">
              <a:latin typeface="Times New Roman" panose="02020603050405020304" pitchFamily="18" charset="0"/>
              <a:cs typeface="Times New Roman" panose="02020603050405020304" pitchFamily="18" charset="0"/>
            </a:endParaRPr>
          </a:p>
        </p:txBody>
      </p:sp>
      <p:sp>
        <p:nvSpPr>
          <p:cNvPr id="5" name="Rettangolo 4">
            <a:extLst>
              <a:ext uri="{FF2B5EF4-FFF2-40B4-BE49-F238E27FC236}">
                <a16:creationId xmlns:a16="http://schemas.microsoft.com/office/drawing/2014/main" id="{5435DACE-7F9F-E1C1-5D74-CEADC9BB7E03}"/>
              </a:ext>
            </a:extLst>
          </p:cNvPr>
          <p:cNvSpPr/>
          <p:nvPr/>
        </p:nvSpPr>
        <p:spPr>
          <a:xfrm rot="16200000">
            <a:off x="7968988" y="1383713"/>
            <a:ext cx="4658519" cy="3272139"/>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latin typeface="Times New Roman" panose="02020603050405020304" pitchFamily="18" charset="0"/>
              <a:cs typeface="Times New Roman" panose="02020603050405020304" pitchFamily="18" charset="0"/>
            </a:endParaRPr>
          </a:p>
        </p:txBody>
      </p:sp>
      <p:sp>
        <p:nvSpPr>
          <p:cNvPr id="6" name="Rettangolo 5">
            <a:extLst>
              <a:ext uri="{FF2B5EF4-FFF2-40B4-BE49-F238E27FC236}">
                <a16:creationId xmlns:a16="http://schemas.microsoft.com/office/drawing/2014/main" id="{29CC67D8-7A3D-F297-9B7F-2AB7B5DE6176}"/>
              </a:ext>
            </a:extLst>
          </p:cNvPr>
          <p:cNvSpPr/>
          <p:nvPr/>
        </p:nvSpPr>
        <p:spPr>
          <a:xfrm rot="16200000">
            <a:off x="10268127" y="-39579"/>
            <a:ext cx="60243" cy="1505579"/>
          </a:xfrm>
          <a:prstGeom prst="rect">
            <a:avLst/>
          </a:prstGeom>
          <a:pattFill prst="dkUpDiag">
            <a:fgClr>
              <a:srgbClr val="000000"/>
            </a:fgClr>
            <a:bgClr>
              <a:schemeClr val="bg1"/>
            </a:bgClr>
          </a:patt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latin typeface="Times New Roman" panose="02020603050405020304" pitchFamily="18" charset="0"/>
              <a:cs typeface="Times New Roman" panose="02020603050405020304" pitchFamily="18" charset="0"/>
            </a:endParaRPr>
          </a:p>
        </p:txBody>
      </p:sp>
      <p:cxnSp>
        <p:nvCxnSpPr>
          <p:cNvPr id="7" name="Connettore diritto 216">
            <a:extLst>
              <a:ext uri="{FF2B5EF4-FFF2-40B4-BE49-F238E27FC236}">
                <a16:creationId xmlns:a16="http://schemas.microsoft.com/office/drawing/2014/main" id="{13C3B9EC-ACFF-DC72-0B6E-485F83F87070}"/>
              </a:ext>
            </a:extLst>
          </p:cNvPr>
          <p:cNvCxnSpPr>
            <a:cxnSpLocks/>
          </p:cNvCxnSpPr>
          <p:nvPr/>
        </p:nvCxnSpPr>
        <p:spPr>
          <a:xfrm>
            <a:off x="11051038" y="663512"/>
            <a:ext cx="17486" cy="4658519"/>
          </a:xfrm>
          <a:prstGeom prst="line">
            <a:avLst/>
          </a:prstGeom>
          <a:ln w="28575">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8" name="Connettore diritto 217">
            <a:extLst>
              <a:ext uri="{FF2B5EF4-FFF2-40B4-BE49-F238E27FC236}">
                <a16:creationId xmlns:a16="http://schemas.microsoft.com/office/drawing/2014/main" id="{E18099CD-CA15-9FA2-DDD3-0AB50B3BDE8E}"/>
              </a:ext>
            </a:extLst>
          </p:cNvPr>
          <p:cNvCxnSpPr>
            <a:cxnSpLocks/>
            <a:stCxn id="6" idx="0"/>
            <a:endCxn id="9" idx="0"/>
          </p:cNvCxnSpPr>
          <p:nvPr/>
        </p:nvCxnSpPr>
        <p:spPr>
          <a:xfrm flipH="1">
            <a:off x="9545458" y="713210"/>
            <a:ext cx="1" cy="4598034"/>
          </a:xfrm>
          <a:prstGeom prst="line">
            <a:avLst/>
          </a:prstGeom>
          <a:ln w="28575">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9" name="Rettangolo 8">
            <a:extLst>
              <a:ext uri="{FF2B5EF4-FFF2-40B4-BE49-F238E27FC236}">
                <a16:creationId xmlns:a16="http://schemas.microsoft.com/office/drawing/2014/main" id="{3617D1A9-B007-1E87-3077-9C8D112763D6}"/>
              </a:ext>
            </a:extLst>
          </p:cNvPr>
          <p:cNvSpPr/>
          <p:nvPr/>
        </p:nvSpPr>
        <p:spPr>
          <a:xfrm rot="16200000">
            <a:off x="10269836" y="4558454"/>
            <a:ext cx="56822" cy="1505579"/>
          </a:xfrm>
          <a:prstGeom prst="rect">
            <a:avLst/>
          </a:prstGeom>
          <a:pattFill prst="dkUpDiag">
            <a:fgClr>
              <a:srgbClr val="000000"/>
            </a:fgClr>
            <a:bgClr>
              <a:schemeClr val="bg1"/>
            </a:bgClr>
          </a:patt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latin typeface="Times New Roman" panose="02020603050405020304" pitchFamily="18" charset="0"/>
              <a:cs typeface="Times New Roman" panose="02020603050405020304" pitchFamily="18" charset="0"/>
            </a:endParaRPr>
          </a:p>
        </p:txBody>
      </p:sp>
      <p:sp>
        <p:nvSpPr>
          <p:cNvPr id="10" name="Rettangolo 9">
            <a:extLst>
              <a:ext uri="{FF2B5EF4-FFF2-40B4-BE49-F238E27FC236}">
                <a16:creationId xmlns:a16="http://schemas.microsoft.com/office/drawing/2014/main" id="{AAFE1903-FE2B-8D8A-1295-FFC109014290}"/>
              </a:ext>
            </a:extLst>
          </p:cNvPr>
          <p:cNvSpPr/>
          <p:nvPr/>
        </p:nvSpPr>
        <p:spPr>
          <a:xfrm rot="16200000">
            <a:off x="7827375" y="4055007"/>
            <a:ext cx="2016809" cy="153132"/>
          </a:xfrm>
          <a:prstGeom prst="rect">
            <a:avLst/>
          </a:prstGeom>
          <a:pattFill prst="wdUpDiag">
            <a:fgClr>
              <a:schemeClr val="tx1"/>
            </a:fgClr>
            <a:bgClr>
              <a:schemeClr val="bg1"/>
            </a:bgClr>
          </a:patt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latin typeface="Times New Roman" panose="02020603050405020304" pitchFamily="18" charset="0"/>
              <a:cs typeface="Times New Roman" panose="02020603050405020304" pitchFamily="18" charset="0"/>
            </a:endParaRPr>
          </a:p>
        </p:txBody>
      </p:sp>
      <p:cxnSp>
        <p:nvCxnSpPr>
          <p:cNvPr id="11" name="Connettore diritto 222">
            <a:extLst>
              <a:ext uri="{FF2B5EF4-FFF2-40B4-BE49-F238E27FC236}">
                <a16:creationId xmlns:a16="http://schemas.microsoft.com/office/drawing/2014/main" id="{D94BC7B0-F035-D8A9-66D0-383D62D88B89}"/>
              </a:ext>
            </a:extLst>
          </p:cNvPr>
          <p:cNvCxnSpPr>
            <a:cxnSpLocks/>
          </p:cNvCxnSpPr>
          <p:nvPr/>
        </p:nvCxnSpPr>
        <p:spPr>
          <a:xfrm>
            <a:off x="8642018" y="3010963"/>
            <a:ext cx="3272139" cy="0"/>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2" name="Ovale 11">
            <a:extLst>
              <a:ext uri="{FF2B5EF4-FFF2-40B4-BE49-F238E27FC236}">
                <a16:creationId xmlns:a16="http://schemas.microsoft.com/office/drawing/2014/main" id="{991FD2F4-8B5D-8B60-1477-12FE61B86073}"/>
              </a:ext>
            </a:extLst>
          </p:cNvPr>
          <p:cNvSpPr/>
          <p:nvPr/>
        </p:nvSpPr>
        <p:spPr>
          <a:xfrm rot="16200000">
            <a:off x="10703825" y="1133464"/>
            <a:ext cx="95937" cy="99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latin typeface="Times New Roman" panose="02020603050405020304" pitchFamily="18" charset="0"/>
              <a:cs typeface="Times New Roman" panose="02020603050405020304" pitchFamily="18" charset="0"/>
            </a:endParaRPr>
          </a:p>
        </p:txBody>
      </p:sp>
      <p:sp>
        <p:nvSpPr>
          <p:cNvPr id="13" name="Ovale 12">
            <a:extLst>
              <a:ext uri="{FF2B5EF4-FFF2-40B4-BE49-F238E27FC236}">
                <a16:creationId xmlns:a16="http://schemas.microsoft.com/office/drawing/2014/main" id="{D816B9DF-4F97-F38B-F3A9-C9CC7D880476}"/>
              </a:ext>
            </a:extLst>
          </p:cNvPr>
          <p:cNvSpPr/>
          <p:nvPr/>
        </p:nvSpPr>
        <p:spPr>
          <a:xfrm rot="16200000">
            <a:off x="10703826" y="1777371"/>
            <a:ext cx="95937" cy="99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latin typeface="Times New Roman" panose="02020603050405020304" pitchFamily="18" charset="0"/>
              <a:cs typeface="Times New Roman" panose="02020603050405020304" pitchFamily="18" charset="0"/>
            </a:endParaRPr>
          </a:p>
        </p:txBody>
      </p:sp>
      <p:sp>
        <p:nvSpPr>
          <p:cNvPr id="14" name="Ovale 13">
            <a:extLst>
              <a:ext uri="{FF2B5EF4-FFF2-40B4-BE49-F238E27FC236}">
                <a16:creationId xmlns:a16="http://schemas.microsoft.com/office/drawing/2014/main" id="{E99B1754-8137-8C05-287D-1D1EDD83335A}"/>
              </a:ext>
            </a:extLst>
          </p:cNvPr>
          <p:cNvSpPr/>
          <p:nvPr/>
        </p:nvSpPr>
        <p:spPr>
          <a:xfrm rot="16200000">
            <a:off x="10703826" y="2485324"/>
            <a:ext cx="95937" cy="99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latin typeface="Times New Roman" panose="02020603050405020304" pitchFamily="18" charset="0"/>
              <a:cs typeface="Times New Roman" panose="02020603050405020304" pitchFamily="18" charset="0"/>
            </a:endParaRPr>
          </a:p>
        </p:txBody>
      </p:sp>
      <p:sp>
        <p:nvSpPr>
          <p:cNvPr id="15" name="Ovale 14">
            <a:extLst>
              <a:ext uri="{FF2B5EF4-FFF2-40B4-BE49-F238E27FC236}">
                <a16:creationId xmlns:a16="http://schemas.microsoft.com/office/drawing/2014/main" id="{F97F0500-1683-9EE7-9780-8D9E9D9C2DCE}"/>
              </a:ext>
            </a:extLst>
          </p:cNvPr>
          <p:cNvSpPr/>
          <p:nvPr/>
        </p:nvSpPr>
        <p:spPr>
          <a:xfrm rot="16200000">
            <a:off x="9778336" y="1133464"/>
            <a:ext cx="95937" cy="99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latin typeface="Times New Roman" panose="02020603050405020304" pitchFamily="18" charset="0"/>
              <a:cs typeface="Times New Roman" panose="02020603050405020304" pitchFamily="18" charset="0"/>
            </a:endParaRPr>
          </a:p>
        </p:txBody>
      </p:sp>
      <p:sp>
        <p:nvSpPr>
          <p:cNvPr id="16" name="Ovale 15">
            <a:extLst>
              <a:ext uri="{FF2B5EF4-FFF2-40B4-BE49-F238E27FC236}">
                <a16:creationId xmlns:a16="http://schemas.microsoft.com/office/drawing/2014/main" id="{77262FE7-D577-BE36-D914-684C1904FB5F}"/>
              </a:ext>
            </a:extLst>
          </p:cNvPr>
          <p:cNvSpPr/>
          <p:nvPr/>
        </p:nvSpPr>
        <p:spPr>
          <a:xfrm rot="16200000">
            <a:off x="9778337" y="1777371"/>
            <a:ext cx="95937" cy="99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latin typeface="Times New Roman" panose="02020603050405020304" pitchFamily="18" charset="0"/>
              <a:cs typeface="Times New Roman" panose="02020603050405020304" pitchFamily="18" charset="0"/>
            </a:endParaRPr>
          </a:p>
        </p:txBody>
      </p:sp>
      <p:sp>
        <p:nvSpPr>
          <p:cNvPr id="17" name="Ovale 16">
            <a:extLst>
              <a:ext uri="{FF2B5EF4-FFF2-40B4-BE49-F238E27FC236}">
                <a16:creationId xmlns:a16="http://schemas.microsoft.com/office/drawing/2014/main" id="{E01F4A52-541C-BE1C-80D4-F36AF5119BBB}"/>
              </a:ext>
            </a:extLst>
          </p:cNvPr>
          <p:cNvSpPr/>
          <p:nvPr/>
        </p:nvSpPr>
        <p:spPr>
          <a:xfrm rot="16200000">
            <a:off x="9778337" y="2485324"/>
            <a:ext cx="95937" cy="99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latin typeface="Times New Roman" panose="02020603050405020304" pitchFamily="18" charset="0"/>
              <a:cs typeface="Times New Roman" panose="02020603050405020304" pitchFamily="18" charset="0"/>
            </a:endParaRPr>
          </a:p>
        </p:txBody>
      </p:sp>
      <p:sp>
        <p:nvSpPr>
          <p:cNvPr id="18" name="Ovale 17">
            <a:extLst>
              <a:ext uri="{FF2B5EF4-FFF2-40B4-BE49-F238E27FC236}">
                <a16:creationId xmlns:a16="http://schemas.microsoft.com/office/drawing/2014/main" id="{8970E0B3-69B6-D2AF-E856-C689491D0755}"/>
              </a:ext>
            </a:extLst>
          </p:cNvPr>
          <p:cNvSpPr/>
          <p:nvPr/>
        </p:nvSpPr>
        <p:spPr>
          <a:xfrm rot="16200000">
            <a:off x="10706468" y="3357588"/>
            <a:ext cx="95937" cy="99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latin typeface="Times New Roman" panose="02020603050405020304" pitchFamily="18" charset="0"/>
              <a:cs typeface="Times New Roman" panose="02020603050405020304" pitchFamily="18" charset="0"/>
            </a:endParaRPr>
          </a:p>
        </p:txBody>
      </p:sp>
      <p:sp>
        <p:nvSpPr>
          <p:cNvPr id="19" name="Ovale 18">
            <a:extLst>
              <a:ext uri="{FF2B5EF4-FFF2-40B4-BE49-F238E27FC236}">
                <a16:creationId xmlns:a16="http://schemas.microsoft.com/office/drawing/2014/main" id="{5BA08570-B778-3535-6BB0-9ACD902CA51E}"/>
              </a:ext>
            </a:extLst>
          </p:cNvPr>
          <p:cNvSpPr/>
          <p:nvPr/>
        </p:nvSpPr>
        <p:spPr>
          <a:xfrm rot="16200000">
            <a:off x="10706469" y="4001495"/>
            <a:ext cx="95937" cy="99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latin typeface="Times New Roman" panose="02020603050405020304" pitchFamily="18" charset="0"/>
              <a:cs typeface="Times New Roman" panose="02020603050405020304" pitchFamily="18" charset="0"/>
            </a:endParaRPr>
          </a:p>
        </p:txBody>
      </p:sp>
      <p:sp>
        <p:nvSpPr>
          <p:cNvPr id="20" name="Ovale 19">
            <a:extLst>
              <a:ext uri="{FF2B5EF4-FFF2-40B4-BE49-F238E27FC236}">
                <a16:creationId xmlns:a16="http://schemas.microsoft.com/office/drawing/2014/main" id="{EE689329-5CDE-5C92-1628-DD59C87A1BBB}"/>
              </a:ext>
            </a:extLst>
          </p:cNvPr>
          <p:cNvSpPr/>
          <p:nvPr/>
        </p:nvSpPr>
        <p:spPr>
          <a:xfrm rot="16200000">
            <a:off x="10706469" y="4709448"/>
            <a:ext cx="95937" cy="99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latin typeface="Times New Roman" panose="02020603050405020304" pitchFamily="18" charset="0"/>
              <a:cs typeface="Times New Roman" panose="02020603050405020304" pitchFamily="18" charset="0"/>
            </a:endParaRPr>
          </a:p>
        </p:txBody>
      </p:sp>
      <p:sp>
        <p:nvSpPr>
          <p:cNvPr id="21" name="Ovale 20">
            <a:extLst>
              <a:ext uri="{FF2B5EF4-FFF2-40B4-BE49-F238E27FC236}">
                <a16:creationId xmlns:a16="http://schemas.microsoft.com/office/drawing/2014/main" id="{93FB045D-109D-B7B7-2875-BEC4415F28FA}"/>
              </a:ext>
            </a:extLst>
          </p:cNvPr>
          <p:cNvSpPr/>
          <p:nvPr/>
        </p:nvSpPr>
        <p:spPr>
          <a:xfrm rot="16200000">
            <a:off x="9780979" y="3357588"/>
            <a:ext cx="95937" cy="99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latin typeface="Times New Roman" panose="02020603050405020304" pitchFamily="18" charset="0"/>
              <a:cs typeface="Times New Roman" panose="02020603050405020304" pitchFamily="18" charset="0"/>
            </a:endParaRPr>
          </a:p>
        </p:txBody>
      </p:sp>
      <p:sp>
        <p:nvSpPr>
          <p:cNvPr id="22" name="Ovale 21">
            <a:extLst>
              <a:ext uri="{FF2B5EF4-FFF2-40B4-BE49-F238E27FC236}">
                <a16:creationId xmlns:a16="http://schemas.microsoft.com/office/drawing/2014/main" id="{0CCE3E5F-1F54-F323-083A-47B3C54C0A33}"/>
              </a:ext>
            </a:extLst>
          </p:cNvPr>
          <p:cNvSpPr/>
          <p:nvPr/>
        </p:nvSpPr>
        <p:spPr>
          <a:xfrm rot="16200000">
            <a:off x="9780980" y="4001495"/>
            <a:ext cx="95937" cy="99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latin typeface="Times New Roman" panose="02020603050405020304" pitchFamily="18" charset="0"/>
              <a:cs typeface="Times New Roman" panose="02020603050405020304" pitchFamily="18" charset="0"/>
            </a:endParaRPr>
          </a:p>
        </p:txBody>
      </p:sp>
      <p:sp>
        <p:nvSpPr>
          <p:cNvPr id="23" name="Ovale 22">
            <a:extLst>
              <a:ext uri="{FF2B5EF4-FFF2-40B4-BE49-F238E27FC236}">
                <a16:creationId xmlns:a16="http://schemas.microsoft.com/office/drawing/2014/main" id="{82E7EDBB-8F9B-D295-D8A9-CE565B2E5B9A}"/>
              </a:ext>
            </a:extLst>
          </p:cNvPr>
          <p:cNvSpPr/>
          <p:nvPr/>
        </p:nvSpPr>
        <p:spPr>
          <a:xfrm rot="16200000">
            <a:off x="9780980" y="4709448"/>
            <a:ext cx="95937" cy="99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4" name="CasellaDiTesto 23">
                <a:extLst>
                  <a:ext uri="{FF2B5EF4-FFF2-40B4-BE49-F238E27FC236}">
                    <a16:creationId xmlns:a16="http://schemas.microsoft.com/office/drawing/2014/main" id="{1469B1B8-DD3A-52E7-A965-5BA3A6A9164C}"/>
                  </a:ext>
                </a:extLst>
              </p:cNvPr>
              <p:cNvSpPr txBox="1"/>
              <p:nvPr/>
            </p:nvSpPr>
            <p:spPr>
              <a:xfrm>
                <a:off x="10457755" y="878501"/>
                <a:ext cx="28257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it-IT" b="0" i="1" smtClean="0">
                              <a:solidFill>
                                <a:schemeClr val="tx1"/>
                              </a:solidFill>
                              <a:latin typeface="Cambria Math" panose="02040503050406030204" pitchFamily="18" charset="0"/>
                            </a:rPr>
                          </m:ctrlPr>
                        </m:sSubPr>
                        <m:e>
                          <m:r>
                            <a:rPr lang="it-IT" i="1" smtClean="0">
                              <a:solidFill>
                                <a:schemeClr val="tx1"/>
                              </a:solidFill>
                              <a:latin typeface="Cambria Math" panose="02040503050406030204" pitchFamily="18" charset="0"/>
                            </a:rPr>
                            <m:t>𝑦</m:t>
                          </m:r>
                        </m:e>
                        <m:sub>
                          <m:r>
                            <a:rPr lang="it-IT" b="0" i="1" smtClean="0">
                              <a:solidFill>
                                <a:schemeClr val="tx1"/>
                              </a:solidFill>
                              <a:latin typeface="Cambria Math" panose="02040503050406030204" pitchFamily="18" charset="0"/>
                            </a:rPr>
                            <m:t>1</m:t>
                          </m:r>
                        </m:sub>
                      </m:sSub>
                    </m:oMath>
                  </m:oMathPara>
                </a14:m>
                <a:endParaRPr lang="it-IT"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24" name="CasellaDiTesto 23">
                <a:extLst>
                  <a:ext uri="{FF2B5EF4-FFF2-40B4-BE49-F238E27FC236}">
                    <a16:creationId xmlns:a16="http://schemas.microsoft.com/office/drawing/2014/main" id="{1469B1B8-DD3A-52E7-A965-5BA3A6A9164C}"/>
                  </a:ext>
                </a:extLst>
              </p:cNvPr>
              <p:cNvSpPr txBox="1">
                <a:spLocks noRot="1" noChangeAspect="1" noMove="1" noResize="1" noEditPoints="1" noAdjustHandles="1" noChangeArrowheads="1" noChangeShapeType="1" noTextEdit="1"/>
              </p:cNvSpPr>
              <p:nvPr/>
            </p:nvSpPr>
            <p:spPr>
              <a:xfrm>
                <a:off x="10457755" y="878501"/>
                <a:ext cx="282577" cy="276999"/>
              </a:xfrm>
              <a:prstGeom prst="rect">
                <a:avLst/>
              </a:prstGeom>
              <a:blipFill>
                <a:blip r:embed="rId3"/>
                <a:stretch>
                  <a:fillRect l="-19565" r="-6522" b="-26087"/>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25" name="CasellaDiTesto 24">
                <a:extLst>
                  <a:ext uri="{FF2B5EF4-FFF2-40B4-BE49-F238E27FC236}">
                    <a16:creationId xmlns:a16="http://schemas.microsoft.com/office/drawing/2014/main" id="{B413FC43-B4C7-477D-E13A-EB21B8866628}"/>
                  </a:ext>
                </a:extLst>
              </p:cNvPr>
              <p:cNvSpPr txBox="1"/>
              <p:nvPr/>
            </p:nvSpPr>
            <p:spPr>
              <a:xfrm>
                <a:off x="9894558" y="874614"/>
                <a:ext cx="28789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it-IT" b="0" i="1" smtClean="0">
                              <a:solidFill>
                                <a:schemeClr val="tx1"/>
                              </a:solidFill>
                              <a:latin typeface="Cambria Math" panose="02040503050406030204" pitchFamily="18" charset="0"/>
                            </a:rPr>
                          </m:ctrlPr>
                        </m:sSubPr>
                        <m:e>
                          <m:r>
                            <a:rPr lang="it-IT" i="1" smtClean="0">
                              <a:solidFill>
                                <a:schemeClr val="tx1"/>
                              </a:solidFill>
                              <a:latin typeface="Cambria Math" panose="02040503050406030204" pitchFamily="18" charset="0"/>
                            </a:rPr>
                            <m:t>𝑦</m:t>
                          </m:r>
                        </m:e>
                        <m:sub>
                          <m:r>
                            <a:rPr lang="it-IT" b="0" i="1" smtClean="0">
                              <a:solidFill>
                                <a:schemeClr val="tx1"/>
                              </a:solidFill>
                              <a:latin typeface="Cambria Math" panose="02040503050406030204" pitchFamily="18" charset="0"/>
                            </a:rPr>
                            <m:t>2</m:t>
                          </m:r>
                        </m:sub>
                      </m:sSub>
                    </m:oMath>
                  </m:oMathPara>
                </a14:m>
                <a:endParaRPr lang="it-IT"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25" name="CasellaDiTesto 24">
                <a:extLst>
                  <a:ext uri="{FF2B5EF4-FFF2-40B4-BE49-F238E27FC236}">
                    <a16:creationId xmlns:a16="http://schemas.microsoft.com/office/drawing/2014/main" id="{B413FC43-B4C7-477D-E13A-EB21B8866628}"/>
                  </a:ext>
                </a:extLst>
              </p:cNvPr>
              <p:cNvSpPr txBox="1">
                <a:spLocks noRot="1" noChangeAspect="1" noMove="1" noResize="1" noEditPoints="1" noAdjustHandles="1" noChangeArrowheads="1" noChangeShapeType="1" noTextEdit="1"/>
              </p:cNvSpPr>
              <p:nvPr/>
            </p:nvSpPr>
            <p:spPr>
              <a:xfrm>
                <a:off x="9894558" y="874614"/>
                <a:ext cx="287899" cy="276999"/>
              </a:xfrm>
              <a:prstGeom prst="rect">
                <a:avLst/>
              </a:prstGeom>
              <a:blipFill>
                <a:blip r:embed="rId4"/>
                <a:stretch>
                  <a:fillRect l="-19149" r="-8511" b="-26087"/>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26" name="CasellaDiTesto 25">
                <a:extLst>
                  <a:ext uri="{FF2B5EF4-FFF2-40B4-BE49-F238E27FC236}">
                    <a16:creationId xmlns:a16="http://schemas.microsoft.com/office/drawing/2014/main" id="{28A1A386-B251-25E3-C5B0-D85B81D3D6BC}"/>
                  </a:ext>
                </a:extLst>
              </p:cNvPr>
              <p:cNvSpPr txBox="1"/>
              <p:nvPr/>
            </p:nvSpPr>
            <p:spPr>
              <a:xfrm>
                <a:off x="10420144" y="1708245"/>
                <a:ext cx="28789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it-IT" b="0" i="1" smtClean="0">
                              <a:solidFill>
                                <a:schemeClr val="tx1"/>
                              </a:solidFill>
                              <a:latin typeface="Cambria Math" panose="02040503050406030204" pitchFamily="18" charset="0"/>
                            </a:rPr>
                          </m:ctrlPr>
                        </m:sSubPr>
                        <m:e>
                          <m:r>
                            <a:rPr lang="it-IT" i="1" smtClean="0">
                              <a:solidFill>
                                <a:schemeClr val="tx1"/>
                              </a:solidFill>
                              <a:latin typeface="Cambria Math" panose="02040503050406030204" pitchFamily="18" charset="0"/>
                            </a:rPr>
                            <m:t>𝑦</m:t>
                          </m:r>
                        </m:e>
                        <m:sub>
                          <m:r>
                            <a:rPr lang="it-IT" b="0" i="1" smtClean="0">
                              <a:solidFill>
                                <a:schemeClr val="tx1"/>
                              </a:solidFill>
                              <a:latin typeface="Cambria Math" panose="02040503050406030204" pitchFamily="18" charset="0"/>
                            </a:rPr>
                            <m:t>3</m:t>
                          </m:r>
                        </m:sub>
                      </m:sSub>
                    </m:oMath>
                  </m:oMathPara>
                </a14:m>
                <a:endParaRPr lang="it-IT"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26" name="CasellaDiTesto 25">
                <a:extLst>
                  <a:ext uri="{FF2B5EF4-FFF2-40B4-BE49-F238E27FC236}">
                    <a16:creationId xmlns:a16="http://schemas.microsoft.com/office/drawing/2014/main" id="{28A1A386-B251-25E3-C5B0-D85B81D3D6BC}"/>
                  </a:ext>
                </a:extLst>
              </p:cNvPr>
              <p:cNvSpPr txBox="1">
                <a:spLocks noRot="1" noChangeAspect="1" noMove="1" noResize="1" noEditPoints="1" noAdjustHandles="1" noChangeArrowheads="1" noChangeShapeType="1" noTextEdit="1"/>
              </p:cNvSpPr>
              <p:nvPr/>
            </p:nvSpPr>
            <p:spPr>
              <a:xfrm>
                <a:off x="10420144" y="1708245"/>
                <a:ext cx="287899" cy="276999"/>
              </a:xfrm>
              <a:prstGeom prst="rect">
                <a:avLst/>
              </a:prstGeom>
              <a:blipFill>
                <a:blip r:embed="rId5"/>
                <a:stretch>
                  <a:fillRect l="-18750" r="-6250" b="-26087"/>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27" name="CasellaDiTesto 26">
                <a:extLst>
                  <a:ext uri="{FF2B5EF4-FFF2-40B4-BE49-F238E27FC236}">
                    <a16:creationId xmlns:a16="http://schemas.microsoft.com/office/drawing/2014/main" id="{F5B29A07-540B-1513-AD30-6DA5DACF479E}"/>
                  </a:ext>
                </a:extLst>
              </p:cNvPr>
              <p:cNvSpPr txBox="1"/>
              <p:nvPr/>
            </p:nvSpPr>
            <p:spPr>
              <a:xfrm>
                <a:off x="9898788" y="1685485"/>
                <a:ext cx="27802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it-IT" b="0" i="1" smtClean="0">
                              <a:solidFill>
                                <a:schemeClr val="tx1"/>
                              </a:solidFill>
                              <a:latin typeface="Cambria Math" panose="02040503050406030204" pitchFamily="18" charset="0"/>
                            </a:rPr>
                          </m:ctrlPr>
                        </m:sSubPr>
                        <m:e>
                          <m:r>
                            <a:rPr lang="it-IT" i="1" smtClean="0">
                              <a:solidFill>
                                <a:schemeClr val="tx1"/>
                              </a:solidFill>
                              <a:latin typeface="Cambria Math" panose="02040503050406030204" pitchFamily="18" charset="0"/>
                            </a:rPr>
                            <m:t>𝑦</m:t>
                          </m:r>
                        </m:e>
                        <m:sub>
                          <m:r>
                            <a:rPr lang="it-IT" b="0" i="1" smtClean="0">
                              <a:solidFill>
                                <a:schemeClr val="tx1"/>
                              </a:solidFill>
                              <a:latin typeface="Cambria Math" panose="02040503050406030204" pitchFamily="18" charset="0"/>
                            </a:rPr>
                            <m:t>4</m:t>
                          </m:r>
                        </m:sub>
                      </m:sSub>
                    </m:oMath>
                  </m:oMathPara>
                </a14:m>
                <a:endParaRPr lang="it-IT"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27" name="CasellaDiTesto 26">
                <a:extLst>
                  <a:ext uri="{FF2B5EF4-FFF2-40B4-BE49-F238E27FC236}">
                    <a16:creationId xmlns:a16="http://schemas.microsoft.com/office/drawing/2014/main" id="{F5B29A07-540B-1513-AD30-6DA5DACF479E}"/>
                  </a:ext>
                </a:extLst>
              </p:cNvPr>
              <p:cNvSpPr txBox="1">
                <a:spLocks noRot="1" noChangeAspect="1" noMove="1" noResize="1" noEditPoints="1" noAdjustHandles="1" noChangeArrowheads="1" noChangeShapeType="1" noTextEdit="1"/>
              </p:cNvSpPr>
              <p:nvPr/>
            </p:nvSpPr>
            <p:spPr>
              <a:xfrm>
                <a:off x="9898788" y="1685485"/>
                <a:ext cx="278025" cy="276999"/>
              </a:xfrm>
              <a:prstGeom prst="rect">
                <a:avLst/>
              </a:prstGeom>
              <a:blipFill>
                <a:blip r:embed="rId6"/>
                <a:stretch>
                  <a:fillRect l="-20000" r="-6667" b="-26087"/>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28" name="CasellaDiTesto 27">
                <a:extLst>
                  <a:ext uri="{FF2B5EF4-FFF2-40B4-BE49-F238E27FC236}">
                    <a16:creationId xmlns:a16="http://schemas.microsoft.com/office/drawing/2014/main" id="{B95A1EEB-EF3F-5E69-7651-DB2E6E292968}"/>
                  </a:ext>
                </a:extLst>
              </p:cNvPr>
              <p:cNvSpPr txBox="1"/>
              <p:nvPr/>
            </p:nvSpPr>
            <p:spPr>
              <a:xfrm>
                <a:off x="10424533" y="2367717"/>
                <a:ext cx="28789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it-IT" b="0" i="1" smtClean="0">
                              <a:solidFill>
                                <a:schemeClr val="tx1"/>
                              </a:solidFill>
                              <a:latin typeface="Cambria Math" panose="02040503050406030204" pitchFamily="18" charset="0"/>
                            </a:rPr>
                          </m:ctrlPr>
                        </m:sSubPr>
                        <m:e>
                          <m:r>
                            <a:rPr lang="it-IT" i="1" smtClean="0">
                              <a:solidFill>
                                <a:schemeClr val="tx1"/>
                              </a:solidFill>
                              <a:latin typeface="Cambria Math" panose="02040503050406030204" pitchFamily="18" charset="0"/>
                            </a:rPr>
                            <m:t>𝑦</m:t>
                          </m:r>
                        </m:e>
                        <m:sub>
                          <m:r>
                            <a:rPr lang="it-IT" b="0" i="1" smtClean="0">
                              <a:solidFill>
                                <a:schemeClr val="tx1"/>
                              </a:solidFill>
                              <a:latin typeface="Cambria Math" panose="02040503050406030204" pitchFamily="18" charset="0"/>
                            </a:rPr>
                            <m:t>5</m:t>
                          </m:r>
                        </m:sub>
                      </m:sSub>
                    </m:oMath>
                  </m:oMathPara>
                </a14:m>
                <a:endParaRPr lang="it-IT"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28" name="CasellaDiTesto 27">
                <a:extLst>
                  <a:ext uri="{FF2B5EF4-FFF2-40B4-BE49-F238E27FC236}">
                    <a16:creationId xmlns:a16="http://schemas.microsoft.com/office/drawing/2014/main" id="{B95A1EEB-EF3F-5E69-7651-DB2E6E292968}"/>
                  </a:ext>
                </a:extLst>
              </p:cNvPr>
              <p:cNvSpPr txBox="1">
                <a:spLocks noRot="1" noChangeAspect="1" noMove="1" noResize="1" noEditPoints="1" noAdjustHandles="1" noChangeArrowheads="1" noChangeShapeType="1" noTextEdit="1"/>
              </p:cNvSpPr>
              <p:nvPr/>
            </p:nvSpPr>
            <p:spPr>
              <a:xfrm>
                <a:off x="10424533" y="2367717"/>
                <a:ext cx="287899" cy="276999"/>
              </a:xfrm>
              <a:prstGeom prst="rect">
                <a:avLst/>
              </a:prstGeom>
              <a:blipFill>
                <a:blip r:embed="rId7"/>
                <a:stretch>
                  <a:fillRect l="-19149" r="-8511" b="-26087"/>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29" name="CasellaDiTesto 28">
                <a:extLst>
                  <a:ext uri="{FF2B5EF4-FFF2-40B4-BE49-F238E27FC236}">
                    <a16:creationId xmlns:a16="http://schemas.microsoft.com/office/drawing/2014/main" id="{329D6B12-4497-51C0-0476-5BF42F5F60F2}"/>
                  </a:ext>
                </a:extLst>
              </p:cNvPr>
              <p:cNvSpPr txBox="1"/>
              <p:nvPr/>
            </p:nvSpPr>
            <p:spPr>
              <a:xfrm>
                <a:off x="9904241" y="2341821"/>
                <a:ext cx="28789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it-IT" b="0" i="1" smtClean="0">
                              <a:solidFill>
                                <a:schemeClr val="tx1"/>
                              </a:solidFill>
                              <a:latin typeface="Cambria Math" panose="02040503050406030204" pitchFamily="18" charset="0"/>
                            </a:rPr>
                          </m:ctrlPr>
                        </m:sSubPr>
                        <m:e>
                          <m:r>
                            <a:rPr lang="it-IT" i="1" smtClean="0">
                              <a:solidFill>
                                <a:schemeClr val="tx1"/>
                              </a:solidFill>
                              <a:latin typeface="Cambria Math" panose="02040503050406030204" pitchFamily="18" charset="0"/>
                            </a:rPr>
                            <m:t>𝑦</m:t>
                          </m:r>
                        </m:e>
                        <m:sub>
                          <m:r>
                            <a:rPr lang="it-IT" b="0" i="1" smtClean="0">
                              <a:solidFill>
                                <a:schemeClr val="tx1"/>
                              </a:solidFill>
                              <a:latin typeface="Cambria Math" panose="02040503050406030204" pitchFamily="18" charset="0"/>
                            </a:rPr>
                            <m:t>6</m:t>
                          </m:r>
                        </m:sub>
                      </m:sSub>
                    </m:oMath>
                  </m:oMathPara>
                </a14:m>
                <a:endParaRPr lang="it-IT"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29" name="CasellaDiTesto 28">
                <a:extLst>
                  <a:ext uri="{FF2B5EF4-FFF2-40B4-BE49-F238E27FC236}">
                    <a16:creationId xmlns:a16="http://schemas.microsoft.com/office/drawing/2014/main" id="{329D6B12-4497-51C0-0476-5BF42F5F60F2}"/>
                  </a:ext>
                </a:extLst>
              </p:cNvPr>
              <p:cNvSpPr txBox="1">
                <a:spLocks noRot="1" noChangeAspect="1" noMove="1" noResize="1" noEditPoints="1" noAdjustHandles="1" noChangeArrowheads="1" noChangeShapeType="1" noTextEdit="1"/>
              </p:cNvSpPr>
              <p:nvPr/>
            </p:nvSpPr>
            <p:spPr>
              <a:xfrm>
                <a:off x="9904241" y="2341821"/>
                <a:ext cx="287899" cy="276999"/>
              </a:xfrm>
              <a:prstGeom prst="rect">
                <a:avLst/>
              </a:prstGeom>
              <a:blipFill>
                <a:blip r:embed="rId8"/>
                <a:stretch>
                  <a:fillRect l="-19149" r="-6383" b="-26087"/>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30" name="CasellaDiTesto 29">
                <a:extLst>
                  <a:ext uri="{FF2B5EF4-FFF2-40B4-BE49-F238E27FC236}">
                    <a16:creationId xmlns:a16="http://schemas.microsoft.com/office/drawing/2014/main" id="{6ED4CAA5-6F08-FABD-1671-E5E8162DA8D0}"/>
                  </a:ext>
                </a:extLst>
              </p:cNvPr>
              <p:cNvSpPr txBox="1"/>
              <p:nvPr/>
            </p:nvSpPr>
            <p:spPr>
              <a:xfrm>
                <a:off x="10436830" y="3123169"/>
                <a:ext cx="28789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it-IT" b="0" i="1" smtClean="0">
                              <a:solidFill>
                                <a:schemeClr val="tx1"/>
                              </a:solidFill>
                              <a:latin typeface="Cambria Math" panose="02040503050406030204" pitchFamily="18" charset="0"/>
                            </a:rPr>
                          </m:ctrlPr>
                        </m:sSubPr>
                        <m:e>
                          <m:r>
                            <a:rPr lang="it-IT" i="1" smtClean="0">
                              <a:solidFill>
                                <a:schemeClr val="tx1"/>
                              </a:solidFill>
                              <a:latin typeface="Cambria Math" panose="02040503050406030204" pitchFamily="18" charset="0"/>
                            </a:rPr>
                            <m:t>𝑦</m:t>
                          </m:r>
                        </m:e>
                        <m:sub>
                          <m:r>
                            <a:rPr lang="it-IT" b="0" i="1" smtClean="0">
                              <a:solidFill>
                                <a:schemeClr val="tx1"/>
                              </a:solidFill>
                              <a:latin typeface="Cambria Math" panose="02040503050406030204" pitchFamily="18" charset="0"/>
                            </a:rPr>
                            <m:t>7</m:t>
                          </m:r>
                        </m:sub>
                      </m:sSub>
                    </m:oMath>
                  </m:oMathPara>
                </a14:m>
                <a:endParaRPr lang="it-IT"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30" name="CasellaDiTesto 29">
                <a:extLst>
                  <a:ext uri="{FF2B5EF4-FFF2-40B4-BE49-F238E27FC236}">
                    <a16:creationId xmlns:a16="http://schemas.microsoft.com/office/drawing/2014/main" id="{6ED4CAA5-6F08-FABD-1671-E5E8162DA8D0}"/>
                  </a:ext>
                </a:extLst>
              </p:cNvPr>
              <p:cNvSpPr txBox="1">
                <a:spLocks noRot="1" noChangeAspect="1" noMove="1" noResize="1" noEditPoints="1" noAdjustHandles="1" noChangeArrowheads="1" noChangeShapeType="1" noTextEdit="1"/>
              </p:cNvSpPr>
              <p:nvPr/>
            </p:nvSpPr>
            <p:spPr>
              <a:xfrm>
                <a:off x="10436830" y="3123169"/>
                <a:ext cx="287899" cy="276999"/>
              </a:xfrm>
              <a:prstGeom prst="rect">
                <a:avLst/>
              </a:prstGeom>
              <a:blipFill>
                <a:blip r:embed="rId9"/>
                <a:stretch>
                  <a:fillRect l="-19149" r="-8511" b="-26087"/>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31" name="CasellaDiTesto 30">
                <a:extLst>
                  <a:ext uri="{FF2B5EF4-FFF2-40B4-BE49-F238E27FC236}">
                    <a16:creationId xmlns:a16="http://schemas.microsoft.com/office/drawing/2014/main" id="{00C4E61C-6D2F-7A91-C123-B77DA0A9A8B9}"/>
                  </a:ext>
                </a:extLst>
              </p:cNvPr>
              <p:cNvSpPr txBox="1"/>
              <p:nvPr/>
            </p:nvSpPr>
            <p:spPr>
              <a:xfrm>
                <a:off x="9928159" y="3128554"/>
                <a:ext cx="28789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it-IT" b="0" i="1" smtClean="0">
                              <a:solidFill>
                                <a:schemeClr val="tx1"/>
                              </a:solidFill>
                              <a:latin typeface="Cambria Math" panose="02040503050406030204" pitchFamily="18" charset="0"/>
                            </a:rPr>
                          </m:ctrlPr>
                        </m:sSubPr>
                        <m:e>
                          <m:r>
                            <a:rPr lang="it-IT" i="1" smtClean="0">
                              <a:solidFill>
                                <a:schemeClr val="tx1"/>
                              </a:solidFill>
                              <a:latin typeface="Cambria Math" panose="02040503050406030204" pitchFamily="18" charset="0"/>
                            </a:rPr>
                            <m:t>𝑦</m:t>
                          </m:r>
                        </m:e>
                        <m:sub>
                          <m:r>
                            <a:rPr lang="it-IT" b="0" i="1" smtClean="0">
                              <a:solidFill>
                                <a:schemeClr val="tx1"/>
                              </a:solidFill>
                              <a:latin typeface="Cambria Math" panose="02040503050406030204" pitchFamily="18" charset="0"/>
                            </a:rPr>
                            <m:t>8</m:t>
                          </m:r>
                        </m:sub>
                      </m:sSub>
                    </m:oMath>
                  </m:oMathPara>
                </a14:m>
                <a:endParaRPr lang="it-IT"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31" name="CasellaDiTesto 30">
                <a:extLst>
                  <a:ext uri="{FF2B5EF4-FFF2-40B4-BE49-F238E27FC236}">
                    <a16:creationId xmlns:a16="http://schemas.microsoft.com/office/drawing/2014/main" id="{00C4E61C-6D2F-7A91-C123-B77DA0A9A8B9}"/>
                  </a:ext>
                </a:extLst>
              </p:cNvPr>
              <p:cNvSpPr txBox="1">
                <a:spLocks noRot="1" noChangeAspect="1" noMove="1" noResize="1" noEditPoints="1" noAdjustHandles="1" noChangeArrowheads="1" noChangeShapeType="1" noTextEdit="1"/>
              </p:cNvSpPr>
              <p:nvPr/>
            </p:nvSpPr>
            <p:spPr>
              <a:xfrm>
                <a:off x="9928159" y="3128554"/>
                <a:ext cx="287899" cy="276999"/>
              </a:xfrm>
              <a:prstGeom prst="rect">
                <a:avLst/>
              </a:prstGeom>
              <a:blipFill>
                <a:blip r:embed="rId10"/>
                <a:stretch>
                  <a:fillRect l="-19149" r="-6383" b="-26087"/>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32" name="CasellaDiTesto 31">
                <a:extLst>
                  <a:ext uri="{FF2B5EF4-FFF2-40B4-BE49-F238E27FC236}">
                    <a16:creationId xmlns:a16="http://schemas.microsoft.com/office/drawing/2014/main" id="{135245B7-30B3-1C2D-286A-0CA371ECE054}"/>
                  </a:ext>
                </a:extLst>
              </p:cNvPr>
              <p:cNvSpPr txBox="1"/>
              <p:nvPr/>
            </p:nvSpPr>
            <p:spPr>
              <a:xfrm>
                <a:off x="10401762" y="3874481"/>
                <a:ext cx="28309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it-IT" b="0" i="1" smtClean="0">
                              <a:solidFill>
                                <a:schemeClr val="tx1"/>
                              </a:solidFill>
                              <a:latin typeface="Cambria Math" panose="02040503050406030204" pitchFamily="18" charset="0"/>
                            </a:rPr>
                          </m:ctrlPr>
                        </m:sSubPr>
                        <m:e>
                          <m:r>
                            <a:rPr lang="it-IT" i="1" smtClean="0">
                              <a:solidFill>
                                <a:schemeClr val="tx1"/>
                              </a:solidFill>
                              <a:latin typeface="Cambria Math" panose="02040503050406030204" pitchFamily="18" charset="0"/>
                            </a:rPr>
                            <m:t>𝑦</m:t>
                          </m:r>
                        </m:e>
                        <m:sub>
                          <m:r>
                            <a:rPr lang="it-IT" b="0" i="1" smtClean="0">
                              <a:solidFill>
                                <a:schemeClr val="tx1"/>
                              </a:solidFill>
                              <a:latin typeface="Cambria Math" panose="02040503050406030204" pitchFamily="18" charset="0"/>
                            </a:rPr>
                            <m:t>9</m:t>
                          </m:r>
                        </m:sub>
                      </m:sSub>
                    </m:oMath>
                  </m:oMathPara>
                </a14:m>
                <a:endParaRPr lang="it-IT"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32" name="CasellaDiTesto 31">
                <a:extLst>
                  <a:ext uri="{FF2B5EF4-FFF2-40B4-BE49-F238E27FC236}">
                    <a16:creationId xmlns:a16="http://schemas.microsoft.com/office/drawing/2014/main" id="{135245B7-30B3-1C2D-286A-0CA371ECE054}"/>
                  </a:ext>
                </a:extLst>
              </p:cNvPr>
              <p:cNvSpPr txBox="1">
                <a:spLocks noRot="1" noChangeAspect="1" noMove="1" noResize="1" noEditPoints="1" noAdjustHandles="1" noChangeArrowheads="1" noChangeShapeType="1" noTextEdit="1"/>
              </p:cNvSpPr>
              <p:nvPr/>
            </p:nvSpPr>
            <p:spPr>
              <a:xfrm>
                <a:off x="10401762" y="3874481"/>
                <a:ext cx="283090" cy="276999"/>
              </a:xfrm>
              <a:prstGeom prst="rect">
                <a:avLst/>
              </a:prstGeom>
              <a:blipFill>
                <a:blip r:embed="rId11"/>
                <a:stretch>
                  <a:fillRect l="-19149" r="-6383" b="-28889"/>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33" name="CasellaDiTesto 32">
                <a:extLst>
                  <a:ext uri="{FF2B5EF4-FFF2-40B4-BE49-F238E27FC236}">
                    <a16:creationId xmlns:a16="http://schemas.microsoft.com/office/drawing/2014/main" id="{DA2937CA-FB39-0094-0B47-67A45503489A}"/>
                  </a:ext>
                </a:extLst>
              </p:cNvPr>
              <p:cNvSpPr txBox="1"/>
              <p:nvPr/>
            </p:nvSpPr>
            <p:spPr>
              <a:xfrm>
                <a:off x="9851487" y="3869381"/>
                <a:ext cx="38036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it-IT" b="0" i="1" smtClean="0">
                              <a:solidFill>
                                <a:schemeClr val="tx1"/>
                              </a:solidFill>
                              <a:latin typeface="Cambria Math" panose="02040503050406030204" pitchFamily="18" charset="0"/>
                            </a:rPr>
                          </m:ctrlPr>
                        </m:sSubPr>
                        <m:e>
                          <m:r>
                            <a:rPr lang="it-IT" i="1" smtClean="0">
                              <a:solidFill>
                                <a:schemeClr val="tx1"/>
                              </a:solidFill>
                              <a:latin typeface="Cambria Math" panose="02040503050406030204" pitchFamily="18" charset="0"/>
                            </a:rPr>
                            <m:t>𝑦</m:t>
                          </m:r>
                        </m:e>
                        <m:sub>
                          <m:r>
                            <a:rPr lang="it-IT" b="0" i="1" smtClean="0">
                              <a:solidFill>
                                <a:schemeClr val="tx1"/>
                              </a:solidFill>
                              <a:latin typeface="Cambria Math" panose="02040503050406030204" pitchFamily="18" charset="0"/>
                            </a:rPr>
                            <m:t>10</m:t>
                          </m:r>
                        </m:sub>
                      </m:sSub>
                    </m:oMath>
                  </m:oMathPara>
                </a14:m>
                <a:endParaRPr lang="it-IT"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33" name="CasellaDiTesto 32">
                <a:extLst>
                  <a:ext uri="{FF2B5EF4-FFF2-40B4-BE49-F238E27FC236}">
                    <a16:creationId xmlns:a16="http://schemas.microsoft.com/office/drawing/2014/main" id="{DA2937CA-FB39-0094-0B47-67A45503489A}"/>
                  </a:ext>
                </a:extLst>
              </p:cNvPr>
              <p:cNvSpPr txBox="1">
                <a:spLocks noRot="1" noChangeAspect="1" noMove="1" noResize="1" noEditPoints="1" noAdjustHandles="1" noChangeArrowheads="1" noChangeShapeType="1" noTextEdit="1"/>
              </p:cNvSpPr>
              <p:nvPr/>
            </p:nvSpPr>
            <p:spPr>
              <a:xfrm>
                <a:off x="9851487" y="3869381"/>
                <a:ext cx="380361" cy="276999"/>
              </a:xfrm>
              <a:prstGeom prst="rect">
                <a:avLst/>
              </a:prstGeom>
              <a:blipFill>
                <a:blip r:embed="rId12"/>
                <a:stretch>
                  <a:fillRect l="-14516" r="-6452" b="-28889"/>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34" name="CasellaDiTesto 33">
                <a:extLst>
                  <a:ext uri="{FF2B5EF4-FFF2-40B4-BE49-F238E27FC236}">
                    <a16:creationId xmlns:a16="http://schemas.microsoft.com/office/drawing/2014/main" id="{F48EB4F4-7F09-BA96-C5BB-20E3D7499CDD}"/>
                  </a:ext>
                </a:extLst>
              </p:cNvPr>
              <p:cNvSpPr txBox="1"/>
              <p:nvPr/>
            </p:nvSpPr>
            <p:spPr>
              <a:xfrm>
                <a:off x="10339064" y="4691815"/>
                <a:ext cx="38036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it-IT" b="0" i="1" smtClean="0">
                              <a:solidFill>
                                <a:schemeClr val="tx1"/>
                              </a:solidFill>
                              <a:latin typeface="Cambria Math" panose="02040503050406030204" pitchFamily="18" charset="0"/>
                            </a:rPr>
                          </m:ctrlPr>
                        </m:sSubPr>
                        <m:e>
                          <m:r>
                            <a:rPr lang="it-IT" i="1" smtClean="0">
                              <a:solidFill>
                                <a:schemeClr val="tx1"/>
                              </a:solidFill>
                              <a:latin typeface="Cambria Math" panose="02040503050406030204" pitchFamily="18" charset="0"/>
                            </a:rPr>
                            <m:t>𝑦</m:t>
                          </m:r>
                        </m:e>
                        <m:sub>
                          <m:r>
                            <a:rPr lang="it-IT" b="0" i="1" smtClean="0">
                              <a:solidFill>
                                <a:schemeClr val="tx1"/>
                              </a:solidFill>
                              <a:latin typeface="Cambria Math" panose="02040503050406030204" pitchFamily="18" charset="0"/>
                            </a:rPr>
                            <m:t>11</m:t>
                          </m:r>
                        </m:sub>
                      </m:sSub>
                    </m:oMath>
                  </m:oMathPara>
                </a14:m>
                <a:endParaRPr lang="it-IT"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34" name="CasellaDiTesto 33">
                <a:extLst>
                  <a:ext uri="{FF2B5EF4-FFF2-40B4-BE49-F238E27FC236}">
                    <a16:creationId xmlns:a16="http://schemas.microsoft.com/office/drawing/2014/main" id="{F48EB4F4-7F09-BA96-C5BB-20E3D7499CDD}"/>
                  </a:ext>
                </a:extLst>
              </p:cNvPr>
              <p:cNvSpPr txBox="1">
                <a:spLocks noRot="1" noChangeAspect="1" noMove="1" noResize="1" noEditPoints="1" noAdjustHandles="1" noChangeArrowheads="1" noChangeShapeType="1" noTextEdit="1"/>
              </p:cNvSpPr>
              <p:nvPr/>
            </p:nvSpPr>
            <p:spPr>
              <a:xfrm>
                <a:off x="10339064" y="4691815"/>
                <a:ext cx="380361" cy="276999"/>
              </a:xfrm>
              <a:prstGeom prst="rect">
                <a:avLst/>
              </a:prstGeom>
              <a:blipFill>
                <a:blip r:embed="rId13"/>
                <a:stretch>
                  <a:fillRect l="-14516" r="-6452" b="-28889"/>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35" name="CasellaDiTesto 34">
                <a:extLst>
                  <a:ext uri="{FF2B5EF4-FFF2-40B4-BE49-F238E27FC236}">
                    <a16:creationId xmlns:a16="http://schemas.microsoft.com/office/drawing/2014/main" id="{1DB6A55B-B671-0430-35A3-C4F6F9B76408}"/>
                  </a:ext>
                </a:extLst>
              </p:cNvPr>
              <p:cNvSpPr txBox="1"/>
              <p:nvPr/>
            </p:nvSpPr>
            <p:spPr>
              <a:xfrm>
                <a:off x="9886898" y="4685427"/>
                <a:ext cx="38036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it-IT" b="0" i="1" smtClean="0">
                              <a:solidFill>
                                <a:schemeClr val="tx1"/>
                              </a:solidFill>
                              <a:latin typeface="Cambria Math" panose="02040503050406030204" pitchFamily="18" charset="0"/>
                            </a:rPr>
                          </m:ctrlPr>
                        </m:sSubPr>
                        <m:e>
                          <m:r>
                            <a:rPr lang="it-IT" i="1" smtClean="0">
                              <a:solidFill>
                                <a:schemeClr val="tx1"/>
                              </a:solidFill>
                              <a:latin typeface="Cambria Math" panose="02040503050406030204" pitchFamily="18" charset="0"/>
                            </a:rPr>
                            <m:t>𝑦</m:t>
                          </m:r>
                        </m:e>
                        <m:sub>
                          <m:r>
                            <a:rPr lang="it-IT" b="0" i="1" smtClean="0">
                              <a:solidFill>
                                <a:schemeClr val="tx1"/>
                              </a:solidFill>
                              <a:latin typeface="Cambria Math" panose="02040503050406030204" pitchFamily="18" charset="0"/>
                            </a:rPr>
                            <m:t>12</m:t>
                          </m:r>
                        </m:sub>
                      </m:sSub>
                    </m:oMath>
                  </m:oMathPara>
                </a14:m>
                <a:endParaRPr lang="it-IT"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35" name="CasellaDiTesto 34">
                <a:extLst>
                  <a:ext uri="{FF2B5EF4-FFF2-40B4-BE49-F238E27FC236}">
                    <a16:creationId xmlns:a16="http://schemas.microsoft.com/office/drawing/2014/main" id="{1DB6A55B-B671-0430-35A3-C4F6F9B76408}"/>
                  </a:ext>
                </a:extLst>
              </p:cNvPr>
              <p:cNvSpPr txBox="1">
                <a:spLocks noRot="1" noChangeAspect="1" noMove="1" noResize="1" noEditPoints="1" noAdjustHandles="1" noChangeArrowheads="1" noChangeShapeType="1" noTextEdit="1"/>
              </p:cNvSpPr>
              <p:nvPr/>
            </p:nvSpPr>
            <p:spPr>
              <a:xfrm>
                <a:off x="9886898" y="4685427"/>
                <a:ext cx="380361" cy="276999"/>
              </a:xfrm>
              <a:prstGeom prst="rect">
                <a:avLst/>
              </a:prstGeom>
              <a:blipFill>
                <a:blip r:embed="rId14"/>
                <a:stretch>
                  <a:fillRect l="-14516" r="-4839" b="-28889"/>
                </a:stretch>
              </a:blipFill>
            </p:spPr>
            <p:txBody>
              <a:bodyPr/>
              <a:lstStyle/>
              <a:p>
                <a:r>
                  <a:rPr lang="it-IT">
                    <a:noFill/>
                  </a:rPr>
                  <a:t> </a:t>
                </a:r>
              </a:p>
            </p:txBody>
          </p:sp>
        </mc:Fallback>
      </mc:AlternateContent>
      <p:sp>
        <p:nvSpPr>
          <p:cNvPr id="36" name="CasellaDiTesto 35">
            <a:extLst>
              <a:ext uri="{FF2B5EF4-FFF2-40B4-BE49-F238E27FC236}">
                <a16:creationId xmlns:a16="http://schemas.microsoft.com/office/drawing/2014/main" id="{A88BD70F-BB39-B8CD-817E-C829874236B6}"/>
              </a:ext>
            </a:extLst>
          </p:cNvPr>
          <p:cNvSpPr txBox="1"/>
          <p:nvPr/>
        </p:nvSpPr>
        <p:spPr>
          <a:xfrm>
            <a:off x="9605239" y="185403"/>
            <a:ext cx="1431243" cy="461665"/>
          </a:xfrm>
          <a:prstGeom prst="rect">
            <a:avLst/>
          </a:prstGeom>
          <a:noFill/>
        </p:spPr>
        <p:txBody>
          <a:bodyPr wrap="square" rtlCol="0">
            <a:spAutoFit/>
          </a:bodyPr>
          <a:lstStyle/>
          <a:p>
            <a:pPr algn="ctr"/>
            <a:r>
              <a:rPr lang="en-US" sz="2400" dirty="0">
                <a:latin typeface="Times New Roman" panose="02020603050405020304" pitchFamily="18" charset="0"/>
                <a:cs typeface="Times New Roman" panose="02020603050405020304" pitchFamily="18" charset="0"/>
              </a:rPr>
              <a:t>Entrata</a:t>
            </a:r>
          </a:p>
        </p:txBody>
      </p:sp>
      <p:sp>
        <p:nvSpPr>
          <p:cNvPr id="37" name="CasellaDiTesto 36">
            <a:extLst>
              <a:ext uri="{FF2B5EF4-FFF2-40B4-BE49-F238E27FC236}">
                <a16:creationId xmlns:a16="http://schemas.microsoft.com/office/drawing/2014/main" id="{578B408E-F562-DDAD-A38F-E5FEE593CD3B}"/>
              </a:ext>
            </a:extLst>
          </p:cNvPr>
          <p:cNvSpPr txBox="1"/>
          <p:nvPr/>
        </p:nvSpPr>
        <p:spPr>
          <a:xfrm>
            <a:off x="9583799" y="5364278"/>
            <a:ext cx="1431243" cy="461665"/>
          </a:xfrm>
          <a:prstGeom prst="rect">
            <a:avLst/>
          </a:prstGeom>
          <a:noFill/>
        </p:spPr>
        <p:txBody>
          <a:bodyPr wrap="square" rtlCol="0">
            <a:spAutoFit/>
          </a:bodyPr>
          <a:lstStyle/>
          <a:p>
            <a:pPr algn="ctr"/>
            <a:r>
              <a:rPr lang="en-US" sz="2400" dirty="0">
                <a:latin typeface="Times New Roman" panose="02020603050405020304" pitchFamily="18" charset="0"/>
                <a:cs typeface="Times New Roman" panose="02020603050405020304" pitchFamily="18" charset="0"/>
              </a:rPr>
              <a:t>Uscita</a:t>
            </a:r>
          </a:p>
        </p:txBody>
      </p:sp>
      <p:sp>
        <p:nvSpPr>
          <p:cNvPr id="39" name="CasellaDiTesto 38">
            <a:extLst>
              <a:ext uri="{FF2B5EF4-FFF2-40B4-BE49-F238E27FC236}">
                <a16:creationId xmlns:a16="http://schemas.microsoft.com/office/drawing/2014/main" id="{4969709F-995B-F791-72EF-41E5DB68CFC1}"/>
              </a:ext>
            </a:extLst>
          </p:cNvPr>
          <p:cNvSpPr txBox="1"/>
          <p:nvPr/>
        </p:nvSpPr>
        <p:spPr>
          <a:xfrm>
            <a:off x="8409184" y="6291040"/>
            <a:ext cx="2392110" cy="461665"/>
          </a:xfrm>
          <a:prstGeom prst="rect">
            <a:avLst/>
          </a:prstGeom>
          <a:noFill/>
        </p:spPr>
        <p:txBody>
          <a:bodyPr wrap="square" rtlCol="0">
            <a:spAutoFit/>
          </a:bodyPr>
          <a:lstStyle/>
          <a:p>
            <a:pPr algn="ctr"/>
            <a:r>
              <a:rPr lang="en-US" sz="2400" dirty="0">
                <a:latin typeface="Times New Roman" panose="02020603050405020304" pitchFamily="18" charset="0"/>
                <a:cs typeface="Times New Roman" panose="02020603050405020304" pitchFamily="18" charset="0"/>
              </a:rPr>
              <a:t>Termocoppie</a:t>
            </a:r>
          </a:p>
        </p:txBody>
      </p:sp>
      <p:cxnSp>
        <p:nvCxnSpPr>
          <p:cNvPr id="40" name="Connettore 2 39">
            <a:extLst>
              <a:ext uri="{FF2B5EF4-FFF2-40B4-BE49-F238E27FC236}">
                <a16:creationId xmlns:a16="http://schemas.microsoft.com/office/drawing/2014/main" id="{4ACB0AD1-88D8-91A2-32D2-45064E41B246}"/>
              </a:ext>
            </a:extLst>
          </p:cNvPr>
          <p:cNvCxnSpPr>
            <a:cxnSpLocks/>
            <a:stCxn id="23" idx="6"/>
            <a:endCxn id="39" idx="0"/>
          </p:cNvCxnSpPr>
          <p:nvPr/>
        </p:nvCxnSpPr>
        <p:spPr>
          <a:xfrm flipH="1">
            <a:off x="9605239" y="4710980"/>
            <a:ext cx="223710" cy="158006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Rettangolo 40">
            <a:extLst>
              <a:ext uri="{FF2B5EF4-FFF2-40B4-BE49-F238E27FC236}">
                <a16:creationId xmlns:a16="http://schemas.microsoft.com/office/drawing/2014/main" id="{1DA9AD2A-252F-1CB1-CF71-414A0CCF4725}"/>
              </a:ext>
            </a:extLst>
          </p:cNvPr>
          <p:cNvSpPr/>
          <p:nvPr/>
        </p:nvSpPr>
        <p:spPr>
          <a:xfrm rot="16200000">
            <a:off x="8085840" y="4055007"/>
            <a:ext cx="2016809" cy="153132"/>
          </a:xfrm>
          <a:prstGeom prst="rect">
            <a:avLst/>
          </a:prstGeom>
          <a:pattFill prst="wdUpDiag">
            <a:fgClr>
              <a:schemeClr val="tx1"/>
            </a:fgClr>
            <a:bgClr>
              <a:schemeClr val="bg1"/>
            </a:bgClr>
          </a:patt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latin typeface="Times New Roman" panose="02020603050405020304" pitchFamily="18" charset="0"/>
              <a:cs typeface="Times New Roman" panose="02020603050405020304" pitchFamily="18" charset="0"/>
            </a:endParaRPr>
          </a:p>
        </p:txBody>
      </p:sp>
      <p:sp>
        <p:nvSpPr>
          <p:cNvPr id="42" name="Rettangolo 41">
            <a:extLst>
              <a:ext uri="{FF2B5EF4-FFF2-40B4-BE49-F238E27FC236}">
                <a16:creationId xmlns:a16="http://schemas.microsoft.com/office/drawing/2014/main" id="{2D1B00D0-0BCC-64D9-5098-7AB38BF527B2}"/>
              </a:ext>
            </a:extLst>
          </p:cNvPr>
          <p:cNvSpPr/>
          <p:nvPr/>
        </p:nvSpPr>
        <p:spPr>
          <a:xfrm rot="16200000">
            <a:off x="8367140" y="4055007"/>
            <a:ext cx="2016809" cy="153132"/>
          </a:xfrm>
          <a:prstGeom prst="rect">
            <a:avLst/>
          </a:prstGeom>
          <a:pattFill prst="wdUpDiag">
            <a:fgClr>
              <a:schemeClr val="tx1"/>
            </a:fgClr>
            <a:bgClr>
              <a:schemeClr val="bg1"/>
            </a:bgClr>
          </a:patt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latin typeface="Times New Roman" panose="02020603050405020304" pitchFamily="18" charset="0"/>
              <a:cs typeface="Times New Roman" panose="02020603050405020304" pitchFamily="18" charset="0"/>
            </a:endParaRPr>
          </a:p>
        </p:txBody>
      </p:sp>
      <p:grpSp>
        <p:nvGrpSpPr>
          <p:cNvPr id="43" name="Gruppo 42">
            <a:extLst>
              <a:ext uri="{FF2B5EF4-FFF2-40B4-BE49-F238E27FC236}">
                <a16:creationId xmlns:a16="http://schemas.microsoft.com/office/drawing/2014/main" id="{13F346EF-AEDE-4614-9551-246B679A17BF}"/>
              </a:ext>
            </a:extLst>
          </p:cNvPr>
          <p:cNvGrpSpPr/>
          <p:nvPr/>
        </p:nvGrpSpPr>
        <p:grpSpPr>
          <a:xfrm rot="16200000" flipV="1">
            <a:off x="9331116" y="3372632"/>
            <a:ext cx="288000" cy="684000"/>
            <a:chOff x="2150111" y="3240360"/>
            <a:chExt cx="438085" cy="842754"/>
          </a:xfrm>
          <a:solidFill>
            <a:srgbClr val="FF0000"/>
          </a:solidFill>
        </p:grpSpPr>
        <p:sp>
          <p:nvSpPr>
            <p:cNvPr id="44" name="Figura a mano libera: forma 318">
              <a:extLst>
                <a:ext uri="{FF2B5EF4-FFF2-40B4-BE49-F238E27FC236}">
                  <a16:creationId xmlns:a16="http://schemas.microsoft.com/office/drawing/2014/main" id="{224795EA-A195-4355-78D8-2196264F0F7C}"/>
                </a:ext>
              </a:extLst>
            </p:cNvPr>
            <p:cNvSpPr/>
            <p:nvPr/>
          </p:nvSpPr>
          <p:spPr>
            <a:xfrm>
              <a:off x="2407202" y="3396037"/>
              <a:ext cx="115711" cy="687077"/>
            </a:xfrm>
            <a:custGeom>
              <a:avLst/>
              <a:gdLst>
                <a:gd name="connsiteX0" fmla="*/ 0 w 199475"/>
                <a:gd name="connsiteY0" fmla="*/ 853440 h 853440"/>
                <a:gd name="connsiteX1" fmla="*/ 160020 w 199475"/>
                <a:gd name="connsiteY1" fmla="*/ 693420 h 853440"/>
                <a:gd name="connsiteX2" fmla="*/ 22860 w 199475"/>
                <a:gd name="connsiteY2" fmla="*/ 548640 h 853440"/>
                <a:gd name="connsiteX3" fmla="*/ 175260 w 199475"/>
                <a:gd name="connsiteY3" fmla="*/ 388620 h 853440"/>
                <a:gd name="connsiteX4" fmla="*/ 38100 w 199475"/>
                <a:gd name="connsiteY4" fmla="*/ 236220 h 853440"/>
                <a:gd name="connsiteX5" fmla="*/ 190500 w 199475"/>
                <a:gd name="connsiteY5" fmla="*/ 114300 h 853440"/>
                <a:gd name="connsiteX6" fmla="*/ 175260 w 199475"/>
                <a:gd name="connsiteY6" fmla="*/ 0 h 853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9475" h="853440">
                  <a:moveTo>
                    <a:pt x="0" y="853440"/>
                  </a:moveTo>
                  <a:cubicBezTo>
                    <a:pt x="78105" y="798830"/>
                    <a:pt x="156210" y="744220"/>
                    <a:pt x="160020" y="693420"/>
                  </a:cubicBezTo>
                  <a:cubicBezTo>
                    <a:pt x="163830" y="642620"/>
                    <a:pt x="20320" y="599440"/>
                    <a:pt x="22860" y="548640"/>
                  </a:cubicBezTo>
                  <a:cubicBezTo>
                    <a:pt x="25400" y="497840"/>
                    <a:pt x="172720" y="440690"/>
                    <a:pt x="175260" y="388620"/>
                  </a:cubicBezTo>
                  <a:cubicBezTo>
                    <a:pt x="177800" y="336550"/>
                    <a:pt x="35560" y="281940"/>
                    <a:pt x="38100" y="236220"/>
                  </a:cubicBezTo>
                  <a:cubicBezTo>
                    <a:pt x="40640" y="190500"/>
                    <a:pt x="167640" y="153670"/>
                    <a:pt x="190500" y="114300"/>
                  </a:cubicBezTo>
                  <a:cubicBezTo>
                    <a:pt x="213360" y="74930"/>
                    <a:pt x="186690" y="30480"/>
                    <a:pt x="175260" y="0"/>
                  </a:cubicBezTo>
                </a:path>
              </a:pathLst>
            </a:custGeom>
            <a:grp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5" name="Triangolo isoscele 319">
              <a:extLst>
                <a:ext uri="{FF2B5EF4-FFF2-40B4-BE49-F238E27FC236}">
                  <a16:creationId xmlns:a16="http://schemas.microsoft.com/office/drawing/2014/main" id="{6C99262F-9AF4-4A13-1455-FE515B35D1F2}"/>
                </a:ext>
              </a:extLst>
            </p:cNvPr>
            <p:cNvSpPr/>
            <p:nvPr/>
          </p:nvSpPr>
          <p:spPr>
            <a:xfrm rot="20648861">
              <a:off x="2400449" y="3240360"/>
              <a:ext cx="187747" cy="164429"/>
            </a:xfrm>
            <a:prstGeom prst="triangle">
              <a:avLst/>
            </a:prstGeom>
            <a:grp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46" name="Figura a mano libera: forma 320">
              <a:extLst>
                <a:ext uri="{FF2B5EF4-FFF2-40B4-BE49-F238E27FC236}">
                  <a16:creationId xmlns:a16="http://schemas.microsoft.com/office/drawing/2014/main" id="{CC46D3B0-E1D2-6697-2766-ECF8A23BCAA2}"/>
                </a:ext>
              </a:extLst>
            </p:cNvPr>
            <p:cNvSpPr/>
            <p:nvPr/>
          </p:nvSpPr>
          <p:spPr>
            <a:xfrm>
              <a:off x="2156864" y="3396037"/>
              <a:ext cx="115711" cy="687077"/>
            </a:xfrm>
            <a:custGeom>
              <a:avLst/>
              <a:gdLst>
                <a:gd name="connsiteX0" fmla="*/ 0 w 199475"/>
                <a:gd name="connsiteY0" fmla="*/ 853440 h 853440"/>
                <a:gd name="connsiteX1" fmla="*/ 160020 w 199475"/>
                <a:gd name="connsiteY1" fmla="*/ 693420 h 853440"/>
                <a:gd name="connsiteX2" fmla="*/ 22860 w 199475"/>
                <a:gd name="connsiteY2" fmla="*/ 548640 h 853440"/>
                <a:gd name="connsiteX3" fmla="*/ 175260 w 199475"/>
                <a:gd name="connsiteY3" fmla="*/ 388620 h 853440"/>
                <a:gd name="connsiteX4" fmla="*/ 38100 w 199475"/>
                <a:gd name="connsiteY4" fmla="*/ 236220 h 853440"/>
                <a:gd name="connsiteX5" fmla="*/ 190500 w 199475"/>
                <a:gd name="connsiteY5" fmla="*/ 114300 h 853440"/>
                <a:gd name="connsiteX6" fmla="*/ 175260 w 199475"/>
                <a:gd name="connsiteY6" fmla="*/ 0 h 853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9475" h="853440">
                  <a:moveTo>
                    <a:pt x="0" y="853440"/>
                  </a:moveTo>
                  <a:cubicBezTo>
                    <a:pt x="78105" y="798830"/>
                    <a:pt x="156210" y="744220"/>
                    <a:pt x="160020" y="693420"/>
                  </a:cubicBezTo>
                  <a:cubicBezTo>
                    <a:pt x="163830" y="642620"/>
                    <a:pt x="20320" y="599440"/>
                    <a:pt x="22860" y="548640"/>
                  </a:cubicBezTo>
                  <a:cubicBezTo>
                    <a:pt x="25400" y="497840"/>
                    <a:pt x="172720" y="440690"/>
                    <a:pt x="175260" y="388620"/>
                  </a:cubicBezTo>
                  <a:cubicBezTo>
                    <a:pt x="177800" y="336550"/>
                    <a:pt x="35560" y="281940"/>
                    <a:pt x="38100" y="236220"/>
                  </a:cubicBezTo>
                  <a:cubicBezTo>
                    <a:pt x="40640" y="190500"/>
                    <a:pt x="167640" y="153670"/>
                    <a:pt x="190500" y="114300"/>
                  </a:cubicBezTo>
                  <a:cubicBezTo>
                    <a:pt x="213360" y="74930"/>
                    <a:pt x="186690" y="30480"/>
                    <a:pt x="175260" y="0"/>
                  </a:cubicBezTo>
                </a:path>
              </a:pathLst>
            </a:custGeom>
            <a:grp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7" name="Triangolo isoscele 321">
              <a:extLst>
                <a:ext uri="{FF2B5EF4-FFF2-40B4-BE49-F238E27FC236}">
                  <a16:creationId xmlns:a16="http://schemas.microsoft.com/office/drawing/2014/main" id="{2373E7D3-DCFC-A9CA-67D0-A2ABE47BD64B}"/>
                </a:ext>
              </a:extLst>
            </p:cNvPr>
            <p:cNvSpPr/>
            <p:nvPr/>
          </p:nvSpPr>
          <p:spPr>
            <a:xfrm rot="20648861">
              <a:off x="2150111" y="3240360"/>
              <a:ext cx="187747" cy="164429"/>
            </a:xfrm>
            <a:prstGeom prst="triangle">
              <a:avLst/>
            </a:prstGeom>
            <a:grp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grpSp>
      <p:grpSp>
        <p:nvGrpSpPr>
          <p:cNvPr id="48" name="Gruppo 47">
            <a:extLst>
              <a:ext uri="{FF2B5EF4-FFF2-40B4-BE49-F238E27FC236}">
                <a16:creationId xmlns:a16="http://schemas.microsoft.com/office/drawing/2014/main" id="{BEC3F2E6-9C12-EB20-129F-F2672B6193B2}"/>
              </a:ext>
            </a:extLst>
          </p:cNvPr>
          <p:cNvGrpSpPr/>
          <p:nvPr/>
        </p:nvGrpSpPr>
        <p:grpSpPr>
          <a:xfrm rot="16200000" flipV="1">
            <a:off x="9380090" y="4053299"/>
            <a:ext cx="288000" cy="684000"/>
            <a:chOff x="2150111" y="3240360"/>
            <a:chExt cx="438085" cy="842754"/>
          </a:xfrm>
          <a:solidFill>
            <a:srgbClr val="FF0000"/>
          </a:solidFill>
        </p:grpSpPr>
        <p:sp>
          <p:nvSpPr>
            <p:cNvPr id="49" name="Figura a mano libera: forma 323">
              <a:extLst>
                <a:ext uri="{FF2B5EF4-FFF2-40B4-BE49-F238E27FC236}">
                  <a16:creationId xmlns:a16="http://schemas.microsoft.com/office/drawing/2014/main" id="{00BB37BD-2764-9155-0339-F71E613094F5}"/>
                </a:ext>
              </a:extLst>
            </p:cNvPr>
            <p:cNvSpPr/>
            <p:nvPr/>
          </p:nvSpPr>
          <p:spPr>
            <a:xfrm>
              <a:off x="2407202" y="3396037"/>
              <a:ext cx="115711" cy="687077"/>
            </a:xfrm>
            <a:custGeom>
              <a:avLst/>
              <a:gdLst>
                <a:gd name="connsiteX0" fmla="*/ 0 w 199475"/>
                <a:gd name="connsiteY0" fmla="*/ 853440 h 853440"/>
                <a:gd name="connsiteX1" fmla="*/ 160020 w 199475"/>
                <a:gd name="connsiteY1" fmla="*/ 693420 h 853440"/>
                <a:gd name="connsiteX2" fmla="*/ 22860 w 199475"/>
                <a:gd name="connsiteY2" fmla="*/ 548640 h 853440"/>
                <a:gd name="connsiteX3" fmla="*/ 175260 w 199475"/>
                <a:gd name="connsiteY3" fmla="*/ 388620 h 853440"/>
                <a:gd name="connsiteX4" fmla="*/ 38100 w 199475"/>
                <a:gd name="connsiteY4" fmla="*/ 236220 h 853440"/>
                <a:gd name="connsiteX5" fmla="*/ 190500 w 199475"/>
                <a:gd name="connsiteY5" fmla="*/ 114300 h 853440"/>
                <a:gd name="connsiteX6" fmla="*/ 175260 w 199475"/>
                <a:gd name="connsiteY6" fmla="*/ 0 h 853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9475" h="853440">
                  <a:moveTo>
                    <a:pt x="0" y="853440"/>
                  </a:moveTo>
                  <a:cubicBezTo>
                    <a:pt x="78105" y="798830"/>
                    <a:pt x="156210" y="744220"/>
                    <a:pt x="160020" y="693420"/>
                  </a:cubicBezTo>
                  <a:cubicBezTo>
                    <a:pt x="163830" y="642620"/>
                    <a:pt x="20320" y="599440"/>
                    <a:pt x="22860" y="548640"/>
                  </a:cubicBezTo>
                  <a:cubicBezTo>
                    <a:pt x="25400" y="497840"/>
                    <a:pt x="172720" y="440690"/>
                    <a:pt x="175260" y="388620"/>
                  </a:cubicBezTo>
                  <a:cubicBezTo>
                    <a:pt x="177800" y="336550"/>
                    <a:pt x="35560" y="281940"/>
                    <a:pt x="38100" y="236220"/>
                  </a:cubicBezTo>
                  <a:cubicBezTo>
                    <a:pt x="40640" y="190500"/>
                    <a:pt x="167640" y="153670"/>
                    <a:pt x="190500" y="114300"/>
                  </a:cubicBezTo>
                  <a:cubicBezTo>
                    <a:pt x="213360" y="74930"/>
                    <a:pt x="186690" y="30480"/>
                    <a:pt x="175260" y="0"/>
                  </a:cubicBezTo>
                </a:path>
              </a:pathLst>
            </a:custGeom>
            <a:grp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0" name="Triangolo isoscele 324">
              <a:extLst>
                <a:ext uri="{FF2B5EF4-FFF2-40B4-BE49-F238E27FC236}">
                  <a16:creationId xmlns:a16="http://schemas.microsoft.com/office/drawing/2014/main" id="{56748BD8-E1D4-7B49-BED4-F8E3E9FBE3A6}"/>
                </a:ext>
              </a:extLst>
            </p:cNvPr>
            <p:cNvSpPr/>
            <p:nvPr/>
          </p:nvSpPr>
          <p:spPr>
            <a:xfrm rot="20648861">
              <a:off x="2400449" y="3240360"/>
              <a:ext cx="187747" cy="164429"/>
            </a:xfrm>
            <a:prstGeom prst="triangle">
              <a:avLst/>
            </a:prstGeom>
            <a:grp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1" name="Figura a mano libera: forma 325">
              <a:extLst>
                <a:ext uri="{FF2B5EF4-FFF2-40B4-BE49-F238E27FC236}">
                  <a16:creationId xmlns:a16="http://schemas.microsoft.com/office/drawing/2014/main" id="{F3802920-8C3E-F17C-C6BC-7EDD177E4B4E}"/>
                </a:ext>
              </a:extLst>
            </p:cNvPr>
            <p:cNvSpPr/>
            <p:nvPr/>
          </p:nvSpPr>
          <p:spPr>
            <a:xfrm>
              <a:off x="2156864" y="3396037"/>
              <a:ext cx="115711" cy="687077"/>
            </a:xfrm>
            <a:custGeom>
              <a:avLst/>
              <a:gdLst>
                <a:gd name="connsiteX0" fmla="*/ 0 w 199475"/>
                <a:gd name="connsiteY0" fmla="*/ 853440 h 853440"/>
                <a:gd name="connsiteX1" fmla="*/ 160020 w 199475"/>
                <a:gd name="connsiteY1" fmla="*/ 693420 h 853440"/>
                <a:gd name="connsiteX2" fmla="*/ 22860 w 199475"/>
                <a:gd name="connsiteY2" fmla="*/ 548640 h 853440"/>
                <a:gd name="connsiteX3" fmla="*/ 175260 w 199475"/>
                <a:gd name="connsiteY3" fmla="*/ 388620 h 853440"/>
                <a:gd name="connsiteX4" fmla="*/ 38100 w 199475"/>
                <a:gd name="connsiteY4" fmla="*/ 236220 h 853440"/>
                <a:gd name="connsiteX5" fmla="*/ 190500 w 199475"/>
                <a:gd name="connsiteY5" fmla="*/ 114300 h 853440"/>
                <a:gd name="connsiteX6" fmla="*/ 175260 w 199475"/>
                <a:gd name="connsiteY6" fmla="*/ 0 h 853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9475" h="853440">
                  <a:moveTo>
                    <a:pt x="0" y="853440"/>
                  </a:moveTo>
                  <a:cubicBezTo>
                    <a:pt x="78105" y="798830"/>
                    <a:pt x="156210" y="744220"/>
                    <a:pt x="160020" y="693420"/>
                  </a:cubicBezTo>
                  <a:cubicBezTo>
                    <a:pt x="163830" y="642620"/>
                    <a:pt x="20320" y="599440"/>
                    <a:pt x="22860" y="548640"/>
                  </a:cubicBezTo>
                  <a:cubicBezTo>
                    <a:pt x="25400" y="497840"/>
                    <a:pt x="172720" y="440690"/>
                    <a:pt x="175260" y="388620"/>
                  </a:cubicBezTo>
                  <a:cubicBezTo>
                    <a:pt x="177800" y="336550"/>
                    <a:pt x="35560" y="281940"/>
                    <a:pt x="38100" y="236220"/>
                  </a:cubicBezTo>
                  <a:cubicBezTo>
                    <a:pt x="40640" y="190500"/>
                    <a:pt x="167640" y="153670"/>
                    <a:pt x="190500" y="114300"/>
                  </a:cubicBezTo>
                  <a:cubicBezTo>
                    <a:pt x="213360" y="74930"/>
                    <a:pt x="186690" y="30480"/>
                    <a:pt x="175260" y="0"/>
                  </a:cubicBezTo>
                </a:path>
              </a:pathLst>
            </a:custGeom>
            <a:grp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2" name="Triangolo isoscele 326">
              <a:extLst>
                <a:ext uri="{FF2B5EF4-FFF2-40B4-BE49-F238E27FC236}">
                  <a16:creationId xmlns:a16="http://schemas.microsoft.com/office/drawing/2014/main" id="{BB590A37-6F51-5559-7A95-E7A8CEB7B7F2}"/>
                </a:ext>
              </a:extLst>
            </p:cNvPr>
            <p:cNvSpPr/>
            <p:nvPr/>
          </p:nvSpPr>
          <p:spPr>
            <a:xfrm rot="20648861">
              <a:off x="2150111" y="3240360"/>
              <a:ext cx="187747" cy="164429"/>
            </a:xfrm>
            <a:prstGeom prst="triangle">
              <a:avLst/>
            </a:prstGeom>
            <a:grp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grpSp>
      <p:sp>
        <p:nvSpPr>
          <p:cNvPr id="53" name="CasellaDiTesto 52">
            <a:extLst>
              <a:ext uri="{FF2B5EF4-FFF2-40B4-BE49-F238E27FC236}">
                <a16:creationId xmlns:a16="http://schemas.microsoft.com/office/drawing/2014/main" id="{2F94C41D-8811-5A54-78FF-6DD5F85482D7}"/>
              </a:ext>
            </a:extLst>
          </p:cNvPr>
          <p:cNvSpPr txBox="1"/>
          <p:nvPr/>
        </p:nvSpPr>
        <p:spPr>
          <a:xfrm rot="16200000">
            <a:off x="8402072" y="5339069"/>
            <a:ext cx="849224" cy="369332"/>
          </a:xfrm>
          <a:prstGeom prst="rect">
            <a:avLst/>
          </a:prstGeom>
          <a:noFill/>
        </p:spPr>
        <p:txBody>
          <a:bodyPr wrap="square" rtlCol="0">
            <a:spAutoFit/>
          </a:bodyPr>
          <a:lstStyle/>
          <a:p>
            <a:r>
              <a:rPr lang="en-US" b="1" dirty="0">
                <a:ln>
                  <a:solidFill>
                    <a:schemeClr val="tx1"/>
                  </a:solidFill>
                </a:ln>
                <a:solidFill>
                  <a:schemeClr val="bg1">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EMR2</a:t>
            </a:r>
          </a:p>
        </p:txBody>
      </p:sp>
      <p:sp>
        <p:nvSpPr>
          <p:cNvPr id="54" name="CasellaDiTesto 53">
            <a:extLst>
              <a:ext uri="{FF2B5EF4-FFF2-40B4-BE49-F238E27FC236}">
                <a16:creationId xmlns:a16="http://schemas.microsoft.com/office/drawing/2014/main" id="{975E4682-43DD-066D-6D4C-E0A965A11C15}"/>
              </a:ext>
            </a:extLst>
          </p:cNvPr>
          <p:cNvSpPr txBox="1"/>
          <p:nvPr/>
        </p:nvSpPr>
        <p:spPr>
          <a:xfrm rot="16200000">
            <a:off x="8984340" y="5246118"/>
            <a:ext cx="769236" cy="369332"/>
          </a:xfrm>
          <a:prstGeom prst="rect">
            <a:avLst/>
          </a:prstGeom>
          <a:noFill/>
        </p:spPr>
        <p:txBody>
          <a:bodyPr wrap="square" rtlCol="0">
            <a:spAutoFit/>
          </a:bodyPr>
          <a:lstStyle/>
          <a:p>
            <a:r>
              <a:rPr lang="en-US" b="1" dirty="0">
                <a:ln>
                  <a:solidFill>
                    <a:schemeClr val="tx1"/>
                  </a:solidFill>
                </a:ln>
                <a:solidFill>
                  <a:schemeClr val="bg1">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SSR2</a:t>
            </a:r>
            <a:endParaRPr lang="en-US" sz="2400" b="1" dirty="0">
              <a:ln>
                <a:solidFill>
                  <a:schemeClr val="tx1"/>
                </a:solidFill>
              </a:ln>
              <a:solidFill>
                <a:schemeClr val="bg1">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55" name="CasellaDiTesto 54">
            <a:extLst>
              <a:ext uri="{FF2B5EF4-FFF2-40B4-BE49-F238E27FC236}">
                <a16:creationId xmlns:a16="http://schemas.microsoft.com/office/drawing/2014/main" id="{B02BD4C5-9EF9-4C51-98FB-4099D4BBBD72}"/>
              </a:ext>
            </a:extLst>
          </p:cNvPr>
          <p:cNvSpPr txBox="1"/>
          <p:nvPr/>
        </p:nvSpPr>
        <p:spPr>
          <a:xfrm rot="16200000">
            <a:off x="8704227" y="5268908"/>
            <a:ext cx="769236" cy="369332"/>
          </a:xfrm>
          <a:prstGeom prst="rect">
            <a:avLst/>
          </a:prstGeom>
          <a:noFill/>
        </p:spPr>
        <p:txBody>
          <a:bodyPr wrap="square" rtlCol="0">
            <a:spAutoFit/>
          </a:bodyPr>
          <a:lstStyle/>
          <a:p>
            <a:r>
              <a:rPr lang="en-US" b="1" dirty="0">
                <a:ln>
                  <a:solidFill>
                    <a:schemeClr val="tx1"/>
                  </a:solidFill>
                </a:ln>
                <a:solidFill>
                  <a:schemeClr val="bg1">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SSR2</a:t>
            </a:r>
            <a:endParaRPr lang="en-US" sz="2400" b="1" dirty="0">
              <a:ln>
                <a:solidFill>
                  <a:schemeClr val="tx1"/>
                </a:solidFill>
              </a:ln>
              <a:solidFill>
                <a:schemeClr val="bg1">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56" name="Rettangolo 55">
            <a:extLst>
              <a:ext uri="{FF2B5EF4-FFF2-40B4-BE49-F238E27FC236}">
                <a16:creationId xmlns:a16="http://schemas.microsoft.com/office/drawing/2014/main" id="{A9B567DE-14C8-EBBD-1657-EB5C55342BB3}"/>
              </a:ext>
            </a:extLst>
          </p:cNvPr>
          <p:cNvSpPr/>
          <p:nvPr/>
        </p:nvSpPr>
        <p:spPr>
          <a:xfrm rot="16200000">
            <a:off x="10192981" y="4055007"/>
            <a:ext cx="2016809" cy="153132"/>
          </a:xfrm>
          <a:prstGeom prst="rect">
            <a:avLst/>
          </a:prstGeom>
          <a:pattFill prst="wdUpDiag">
            <a:fgClr>
              <a:schemeClr val="tx1"/>
            </a:fgClr>
            <a:bgClr>
              <a:schemeClr val="bg1"/>
            </a:bgClr>
          </a:patt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latin typeface="Times New Roman" panose="02020603050405020304" pitchFamily="18" charset="0"/>
              <a:cs typeface="Times New Roman" panose="02020603050405020304" pitchFamily="18" charset="0"/>
            </a:endParaRPr>
          </a:p>
        </p:txBody>
      </p:sp>
      <p:sp>
        <p:nvSpPr>
          <p:cNvPr id="57" name="Rettangolo 56">
            <a:extLst>
              <a:ext uri="{FF2B5EF4-FFF2-40B4-BE49-F238E27FC236}">
                <a16:creationId xmlns:a16="http://schemas.microsoft.com/office/drawing/2014/main" id="{1A36EE28-232A-3F5E-F859-0634FF5C05A0}"/>
              </a:ext>
            </a:extLst>
          </p:cNvPr>
          <p:cNvSpPr/>
          <p:nvPr/>
        </p:nvSpPr>
        <p:spPr>
          <a:xfrm rot="16200000">
            <a:off x="10451446" y="4055007"/>
            <a:ext cx="2016809" cy="153132"/>
          </a:xfrm>
          <a:prstGeom prst="rect">
            <a:avLst/>
          </a:prstGeom>
          <a:pattFill prst="wdUpDiag">
            <a:fgClr>
              <a:schemeClr val="tx1"/>
            </a:fgClr>
            <a:bgClr>
              <a:schemeClr val="bg1"/>
            </a:bgClr>
          </a:patt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latin typeface="Times New Roman" panose="02020603050405020304" pitchFamily="18" charset="0"/>
              <a:cs typeface="Times New Roman" panose="02020603050405020304" pitchFamily="18" charset="0"/>
            </a:endParaRPr>
          </a:p>
        </p:txBody>
      </p:sp>
      <p:sp>
        <p:nvSpPr>
          <p:cNvPr id="58" name="Rettangolo 57">
            <a:extLst>
              <a:ext uri="{FF2B5EF4-FFF2-40B4-BE49-F238E27FC236}">
                <a16:creationId xmlns:a16="http://schemas.microsoft.com/office/drawing/2014/main" id="{817F7766-774B-0906-F4E1-1C009E399370}"/>
              </a:ext>
            </a:extLst>
          </p:cNvPr>
          <p:cNvSpPr/>
          <p:nvPr/>
        </p:nvSpPr>
        <p:spPr>
          <a:xfrm rot="16200000">
            <a:off x="10732746" y="4055007"/>
            <a:ext cx="2016809" cy="153132"/>
          </a:xfrm>
          <a:prstGeom prst="rect">
            <a:avLst/>
          </a:prstGeom>
          <a:pattFill prst="wdUpDiag">
            <a:fgClr>
              <a:schemeClr val="tx1"/>
            </a:fgClr>
            <a:bgClr>
              <a:schemeClr val="bg1"/>
            </a:bgClr>
          </a:patt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latin typeface="Times New Roman" panose="02020603050405020304" pitchFamily="18" charset="0"/>
              <a:cs typeface="Times New Roman" panose="02020603050405020304" pitchFamily="18" charset="0"/>
            </a:endParaRPr>
          </a:p>
        </p:txBody>
      </p:sp>
      <p:sp>
        <p:nvSpPr>
          <p:cNvPr id="59" name="CasellaDiTesto 58">
            <a:extLst>
              <a:ext uri="{FF2B5EF4-FFF2-40B4-BE49-F238E27FC236}">
                <a16:creationId xmlns:a16="http://schemas.microsoft.com/office/drawing/2014/main" id="{580C73DD-3822-499D-7664-0AE88822A134}"/>
              </a:ext>
            </a:extLst>
          </p:cNvPr>
          <p:cNvSpPr txBox="1"/>
          <p:nvPr/>
        </p:nvSpPr>
        <p:spPr>
          <a:xfrm rot="16200000">
            <a:off x="11108175" y="5274924"/>
            <a:ext cx="769236" cy="369332"/>
          </a:xfrm>
          <a:prstGeom prst="rect">
            <a:avLst/>
          </a:prstGeom>
          <a:noFill/>
        </p:spPr>
        <p:txBody>
          <a:bodyPr wrap="square" rtlCol="0">
            <a:spAutoFit/>
          </a:bodyPr>
          <a:lstStyle/>
          <a:p>
            <a:r>
              <a:rPr lang="en-US" b="1" dirty="0">
                <a:ln>
                  <a:solidFill>
                    <a:schemeClr val="tx1"/>
                  </a:solidFill>
                </a:ln>
                <a:solidFill>
                  <a:schemeClr val="bg1">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SSR2</a:t>
            </a:r>
            <a:endParaRPr lang="en-US" sz="2400" b="1" dirty="0">
              <a:ln>
                <a:solidFill>
                  <a:schemeClr val="tx1"/>
                </a:solidFill>
              </a:ln>
              <a:solidFill>
                <a:schemeClr val="bg1">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60" name="CasellaDiTesto 59">
            <a:extLst>
              <a:ext uri="{FF2B5EF4-FFF2-40B4-BE49-F238E27FC236}">
                <a16:creationId xmlns:a16="http://schemas.microsoft.com/office/drawing/2014/main" id="{943D0D60-E1F1-C6D6-4E53-36EA0B82EFD1}"/>
              </a:ext>
            </a:extLst>
          </p:cNvPr>
          <p:cNvSpPr txBox="1"/>
          <p:nvPr/>
        </p:nvSpPr>
        <p:spPr>
          <a:xfrm rot="16200000">
            <a:off x="10849684" y="5274924"/>
            <a:ext cx="769236" cy="369332"/>
          </a:xfrm>
          <a:prstGeom prst="rect">
            <a:avLst/>
          </a:prstGeom>
          <a:noFill/>
        </p:spPr>
        <p:txBody>
          <a:bodyPr wrap="square" rtlCol="0">
            <a:spAutoFit/>
          </a:bodyPr>
          <a:lstStyle/>
          <a:p>
            <a:r>
              <a:rPr lang="en-US" b="1" dirty="0">
                <a:ln>
                  <a:solidFill>
                    <a:schemeClr val="tx1"/>
                  </a:solidFill>
                </a:ln>
                <a:solidFill>
                  <a:schemeClr val="bg1">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SSR2</a:t>
            </a:r>
            <a:endParaRPr lang="en-US" sz="2400" b="1" dirty="0">
              <a:ln>
                <a:solidFill>
                  <a:schemeClr val="tx1"/>
                </a:solidFill>
              </a:ln>
              <a:solidFill>
                <a:schemeClr val="bg1">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61" name="CasellaDiTesto 60">
            <a:extLst>
              <a:ext uri="{FF2B5EF4-FFF2-40B4-BE49-F238E27FC236}">
                <a16:creationId xmlns:a16="http://schemas.microsoft.com/office/drawing/2014/main" id="{09DAA206-73D7-C349-9DC9-2433ECD8BD67}"/>
              </a:ext>
            </a:extLst>
          </p:cNvPr>
          <p:cNvSpPr txBox="1"/>
          <p:nvPr/>
        </p:nvSpPr>
        <p:spPr>
          <a:xfrm rot="16200000">
            <a:off x="11340127" y="5324769"/>
            <a:ext cx="849224" cy="369332"/>
          </a:xfrm>
          <a:prstGeom prst="rect">
            <a:avLst/>
          </a:prstGeom>
          <a:noFill/>
        </p:spPr>
        <p:txBody>
          <a:bodyPr wrap="square" rtlCol="0">
            <a:spAutoFit/>
          </a:bodyPr>
          <a:lstStyle/>
          <a:p>
            <a:r>
              <a:rPr lang="en-US" b="1" dirty="0">
                <a:ln>
                  <a:solidFill>
                    <a:schemeClr val="tx1"/>
                  </a:solidFill>
                </a:ln>
                <a:solidFill>
                  <a:schemeClr val="bg1">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EMR2</a:t>
            </a:r>
          </a:p>
        </p:txBody>
      </p:sp>
      <p:sp>
        <p:nvSpPr>
          <p:cNvPr id="62" name="Rettangolo 61">
            <a:extLst>
              <a:ext uri="{FF2B5EF4-FFF2-40B4-BE49-F238E27FC236}">
                <a16:creationId xmlns:a16="http://schemas.microsoft.com/office/drawing/2014/main" id="{82351DED-4A7E-E573-77DA-03C2CD32EA07}"/>
              </a:ext>
            </a:extLst>
          </p:cNvPr>
          <p:cNvSpPr/>
          <p:nvPr/>
        </p:nvSpPr>
        <p:spPr>
          <a:xfrm rot="16200000">
            <a:off x="7828384" y="1806452"/>
            <a:ext cx="2016809" cy="153132"/>
          </a:xfrm>
          <a:prstGeom prst="rect">
            <a:avLst/>
          </a:prstGeom>
          <a:pattFill prst="wdUpDiag">
            <a:fgClr>
              <a:schemeClr val="tx1"/>
            </a:fgClr>
            <a:bgClr>
              <a:schemeClr val="bg1"/>
            </a:bgClr>
          </a:patt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latin typeface="Times New Roman" panose="02020603050405020304" pitchFamily="18" charset="0"/>
              <a:cs typeface="Times New Roman" panose="02020603050405020304" pitchFamily="18" charset="0"/>
            </a:endParaRPr>
          </a:p>
        </p:txBody>
      </p:sp>
      <p:sp>
        <p:nvSpPr>
          <p:cNvPr id="63" name="Rettangolo 62">
            <a:extLst>
              <a:ext uri="{FF2B5EF4-FFF2-40B4-BE49-F238E27FC236}">
                <a16:creationId xmlns:a16="http://schemas.microsoft.com/office/drawing/2014/main" id="{B755ACDE-FBE8-131C-A48B-B2815FF9E2CE}"/>
              </a:ext>
            </a:extLst>
          </p:cNvPr>
          <p:cNvSpPr/>
          <p:nvPr/>
        </p:nvSpPr>
        <p:spPr>
          <a:xfrm rot="16200000">
            <a:off x="8086849" y="1806452"/>
            <a:ext cx="2016809" cy="153132"/>
          </a:xfrm>
          <a:prstGeom prst="rect">
            <a:avLst/>
          </a:prstGeom>
          <a:pattFill prst="wdUpDiag">
            <a:fgClr>
              <a:schemeClr val="tx1"/>
            </a:fgClr>
            <a:bgClr>
              <a:schemeClr val="bg1"/>
            </a:bgClr>
          </a:patt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latin typeface="Times New Roman" panose="02020603050405020304" pitchFamily="18" charset="0"/>
              <a:cs typeface="Times New Roman" panose="02020603050405020304" pitchFamily="18" charset="0"/>
            </a:endParaRPr>
          </a:p>
        </p:txBody>
      </p:sp>
      <p:sp>
        <p:nvSpPr>
          <p:cNvPr id="64" name="Rettangolo 63">
            <a:extLst>
              <a:ext uri="{FF2B5EF4-FFF2-40B4-BE49-F238E27FC236}">
                <a16:creationId xmlns:a16="http://schemas.microsoft.com/office/drawing/2014/main" id="{6BF197D2-D0B1-ED52-A4AA-C9DF2D92E84F}"/>
              </a:ext>
            </a:extLst>
          </p:cNvPr>
          <p:cNvSpPr/>
          <p:nvPr/>
        </p:nvSpPr>
        <p:spPr>
          <a:xfrm rot="16200000">
            <a:off x="8368149" y="1806452"/>
            <a:ext cx="2016809" cy="153132"/>
          </a:xfrm>
          <a:prstGeom prst="rect">
            <a:avLst/>
          </a:prstGeom>
          <a:pattFill prst="wdUpDiag">
            <a:fgClr>
              <a:schemeClr val="tx1"/>
            </a:fgClr>
            <a:bgClr>
              <a:schemeClr val="bg1"/>
            </a:bgClr>
          </a:patt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latin typeface="Times New Roman" panose="02020603050405020304" pitchFamily="18" charset="0"/>
              <a:cs typeface="Times New Roman" panose="02020603050405020304" pitchFamily="18" charset="0"/>
            </a:endParaRPr>
          </a:p>
        </p:txBody>
      </p:sp>
      <p:grpSp>
        <p:nvGrpSpPr>
          <p:cNvPr id="65" name="Gruppo 64">
            <a:extLst>
              <a:ext uri="{FF2B5EF4-FFF2-40B4-BE49-F238E27FC236}">
                <a16:creationId xmlns:a16="http://schemas.microsoft.com/office/drawing/2014/main" id="{ADDC8E76-3AB1-AC39-7ABD-E9EF62014FC1}"/>
              </a:ext>
            </a:extLst>
          </p:cNvPr>
          <p:cNvGrpSpPr/>
          <p:nvPr/>
        </p:nvGrpSpPr>
        <p:grpSpPr>
          <a:xfrm rot="16200000" flipV="1">
            <a:off x="9359422" y="1144489"/>
            <a:ext cx="288000" cy="684000"/>
            <a:chOff x="2150111" y="3240360"/>
            <a:chExt cx="438085" cy="842754"/>
          </a:xfrm>
        </p:grpSpPr>
        <p:sp>
          <p:nvSpPr>
            <p:cNvPr id="66" name="Figura a mano libera: forma 348">
              <a:extLst>
                <a:ext uri="{FF2B5EF4-FFF2-40B4-BE49-F238E27FC236}">
                  <a16:creationId xmlns:a16="http://schemas.microsoft.com/office/drawing/2014/main" id="{0CAB399B-E622-B434-D44B-297842A634BE}"/>
                </a:ext>
              </a:extLst>
            </p:cNvPr>
            <p:cNvSpPr/>
            <p:nvPr/>
          </p:nvSpPr>
          <p:spPr>
            <a:xfrm>
              <a:off x="2407202" y="3396037"/>
              <a:ext cx="115711" cy="687077"/>
            </a:xfrm>
            <a:custGeom>
              <a:avLst/>
              <a:gdLst>
                <a:gd name="connsiteX0" fmla="*/ 0 w 199475"/>
                <a:gd name="connsiteY0" fmla="*/ 853440 h 853440"/>
                <a:gd name="connsiteX1" fmla="*/ 160020 w 199475"/>
                <a:gd name="connsiteY1" fmla="*/ 693420 h 853440"/>
                <a:gd name="connsiteX2" fmla="*/ 22860 w 199475"/>
                <a:gd name="connsiteY2" fmla="*/ 548640 h 853440"/>
                <a:gd name="connsiteX3" fmla="*/ 175260 w 199475"/>
                <a:gd name="connsiteY3" fmla="*/ 388620 h 853440"/>
                <a:gd name="connsiteX4" fmla="*/ 38100 w 199475"/>
                <a:gd name="connsiteY4" fmla="*/ 236220 h 853440"/>
                <a:gd name="connsiteX5" fmla="*/ 190500 w 199475"/>
                <a:gd name="connsiteY5" fmla="*/ 114300 h 853440"/>
                <a:gd name="connsiteX6" fmla="*/ 175260 w 199475"/>
                <a:gd name="connsiteY6" fmla="*/ 0 h 853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9475" h="853440">
                  <a:moveTo>
                    <a:pt x="0" y="853440"/>
                  </a:moveTo>
                  <a:cubicBezTo>
                    <a:pt x="78105" y="798830"/>
                    <a:pt x="156210" y="744220"/>
                    <a:pt x="160020" y="693420"/>
                  </a:cubicBezTo>
                  <a:cubicBezTo>
                    <a:pt x="163830" y="642620"/>
                    <a:pt x="20320" y="599440"/>
                    <a:pt x="22860" y="548640"/>
                  </a:cubicBezTo>
                  <a:cubicBezTo>
                    <a:pt x="25400" y="497840"/>
                    <a:pt x="172720" y="440690"/>
                    <a:pt x="175260" y="388620"/>
                  </a:cubicBezTo>
                  <a:cubicBezTo>
                    <a:pt x="177800" y="336550"/>
                    <a:pt x="35560" y="281940"/>
                    <a:pt x="38100" y="236220"/>
                  </a:cubicBezTo>
                  <a:cubicBezTo>
                    <a:pt x="40640" y="190500"/>
                    <a:pt x="167640" y="153670"/>
                    <a:pt x="190500" y="114300"/>
                  </a:cubicBezTo>
                  <a:cubicBezTo>
                    <a:pt x="213360" y="74930"/>
                    <a:pt x="186690" y="30480"/>
                    <a:pt x="175260" y="0"/>
                  </a:cubicBezTo>
                </a:path>
              </a:pathLst>
            </a:custGeom>
            <a:noFill/>
            <a:ln w="28575">
              <a:solidFill>
                <a:srgbClr val="0000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7" name="Triangolo isoscele 349">
              <a:extLst>
                <a:ext uri="{FF2B5EF4-FFF2-40B4-BE49-F238E27FC236}">
                  <a16:creationId xmlns:a16="http://schemas.microsoft.com/office/drawing/2014/main" id="{71538FFE-A09C-8CD2-B880-ECAB68B8940F}"/>
                </a:ext>
              </a:extLst>
            </p:cNvPr>
            <p:cNvSpPr/>
            <p:nvPr/>
          </p:nvSpPr>
          <p:spPr>
            <a:xfrm rot="20648861">
              <a:off x="2400449" y="3240360"/>
              <a:ext cx="187747" cy="164429"/>
            </a:xfrm>
            <a:prstGeom prst="triangle">
              <a:avLst/>
            </a:prstGeom>
            <a:solidFill>
              <a:srgbClr val="0000FF"/>
            </a:solidFill>
            <a:ln w="28575">
              <a:solidFill>
                <a:srgbClr val="0000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8" name="Figura a mano libera: forma 350">
              <a:extLst>
                <a:ext uri="{FF2B5EF4-FFF2-40B4-BE49-F238E27FC236}">
                  <a16:creationId xmlns:a16="http://schemas.microsoft.com/office/drawing/2014/main" id="{1CF4173D-7192-3BCD-BB32-165FD893BD03}"/>
                </a:ext>
              </a:extLst>
            </p:cNvPr>
            <p:cNvSpPr/>
            <p:nvPr/>
          </p:nvSpPr>
          <p:spPr>
            <a:xfrm>
              <a:off x="2156864" y="3396037"/>
              <a:ext cx="115711" cy="687077"/>
            </a:xfrm>
            <a:custGeom>
              <a:avLst/>
              <a:gdLst>
                <a:gd name="connsiteX0" fmla="*/ 0 w 199475"/>
                <a:gd name="connsiteY0" fmla="*/ 853440 h 853440"/>
                <a:gd name="connsiteX1" fmla="*/ 160020 w 199475"/>
                <a:gd name="connsiteY1" fmla="*/ 693420 h 853440"/>
                <a:gd name="connsiteX2" fmla="*/ 22860 w 199475"/>
                <a:gd name="connsiteY2" fmla="*/ 548640 h 853440"/>
                <a:gd name="connsiteX3" fmla="*/ 175260 w 199475"/>
                <a:gd name="connsiteY3" fmla="*/ 388620 h 853440"/>
                <a:gd name="connsiteX4" fmla="*/ 38100 w 199475"/>
                <a:gd name="connsiteY4" fmla="*/ 236220 h 853440"/>
                <a:gd name="connsiteX5" fmla="*/ 190500 w 199475"/>
                <a:gd name="connsiteY5" fmla="*/ 114300 h 853440"/>
                <a:gd name="connsiteX6" fmla="*/ 175260 w 199475"/>
                <a:gd name="connsiteY6" fmla="*/ 0 h 853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9475" h="853440">
                  <a:moveTo>
                    <a:pt x="0" y="853440"/>
                  </a:moveTo>
                  <a:cubicBezTo>
                    <a:pt x="78105" y="798830"/>
                    <a:pt x="156210" y="744220"/>
                    <a:pt x="160020" y="693420"/>
                  </a:cubicBezTo>
                  <a:cubicBezTo>
                    <a:pt x="163830" y="642620"/>
                    <a:pt x="20320" y="599440"/>
                    <a:pt x="22860" y="548640"/>
                  </a:cubicBezTo>
                  <a:cubicBezTo>
                    <a:pt x="25400" y="497840"/>
                    <a:pt x="172720" y="440690"/>
                    <a:pt x="175260" y="388620"/>
                  </a:cubicBezTo>
                  <a:cubicBezTo>
                    <a:pt x="177800" y="336550"/>
                    <a:pt x="35560" y="281940"/>
                    <a:pt x="38100" y="236220"/>
                  </a:cubicBezTo>
                  <a:cubicBezTo>
                    <a:pt x="40640" y="190500"/>
                    <a:pt x="167640" y="153670"/>
                    <a:pt x="190500" y="114300"/>
                  </a:cubicBezTo>
                  <a:cubicBezTo>
                    <a:pt x="213360" y="74930"/>
                    <a:pt x="186690" y="30480"/>
                    <a:pt x="175260" y="0"/>
                  </a:cubicBezTo>
                </a:path>
              </a:pathLst>
            </a:custGeom>
            <a:noFill/>
            <a:ln w="28575">
              <a:solidFill>
                <a:srgbClr val="0000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9" name="Triangolo isoscele 351">
              <a:extLst>
                <a:ext uri="{FF2B5EF4-FFF2-40B4-BE49-F238E27FC236}">
                  <a16:creationId xmlns:a16="http://schemas.microsoft.com/office/drawing/2014/main" id="{781DD0E8-8A1C-8677-8C5D-6129FDA26F41}"/>
                </a:ext>
              </a:extLst>
            </p:cNvPr>
            <p:cNvSpPr/>
            <p:nvPr/>
          </p:nvSpPr>
          <p:spPr>
            <a:xfrm rot="20648861">
              <a:off x="2150111" y="3240360"/>
              <a:ext cx="187747" cy="164429"/>
            </a:xfrm>
            <a:prstGeom prst="triangle">
              <a:avLst/>
            </a:prstGeom>
            <a:solidFill>
              <a:srgbClr val="0000FF"/>
            </a:solidFill>
            <a:ln w="28575">
              <a:solidFill>
                <a:srgbClr val="0000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grpSp>
      <p:grpSp>
        <p:nvGrpSpPr>
          <p:cNvPr id="70" name="Gruppo 69">
            <a:extLst>
              <a:ext uri="{FF2B5EF4-FFF2-40B4-BE49-F238E27FC236}">
                <a16:creationId xmlns:a16="http://schemas.microsoft.com/office/drawing/2014/main" id="{E755F881-D6A0-8A85-4F0C-D8146B4AEA69}"/>
              </a:ext>
            </a:extLst>
          </p:cNvPr>
          <p:cNvGrpSpPr/>
          <p:nvPr/>
        </p:nvGrpSpPr>
        <p:grpSpPr>
          <a:xfrm rot="16200000" flipV="1">
            <a:off x="9360665" y="1868525"/>
            <a:ext cx="288000" cy="684000"/>
            <a:chOff x="2150111" y="3240360"/>
            <a:chExt cx="438085" cy="842754"/>
          </a:xfrm>
        </p:grpSpPr>
        <p:sp>
          <p:nvSpPr>
            <p:cNvPr id="71" name="Figura a mano libera: forma 353">
              <a:extLst>
                <a:ext uri="{FF2B5EF4-FFF2-40B4-BE49-F238E27FC236}">
                  <a16:creationId xmlns:a16="http://schemas.microsoft.com/office/drawing/2014/main" id="{0DC2E0EB-36F5-7314-4208-A48B723A34A8}"/>
                </a:ext>
              </a:extLst>
            </p:cNvPr>
            <p:cNvSpPr/>
            <p:nvPr/>
          </p:nvSpPr>
          <p:spPr>
            <a:xfrm>
              <a:off x="2407202" y="3396037"/>
              <a:ext cx="115711" cy="687077"/>
            </a:xfrm>
            <a:custGeom>
              <a:avLst/>
              <a:gdLst>
                <a:gd name="connsiteX0" fmla="*/ 0 w 199475"/>
                <a:gd name="connsiteY0" fmla="*/ 853440 h 853440"/>
                <a:gd name="connsiteX1" fmla="*/ 160020 w 199475"/>
                <a:gd name="connsiteY1" fmla="*/ 693420 h 853440"/>
                <a:gd name="connsiteX2" fmla="*/ 22860 w 199475"/>
                <a:gd name="connsiteY2" fmla="*/ 548640 h 853440"/>
                <a:gd name="connsiteX3" fmla="*/ 175260 w 199475"/>
                <a:gd name="connsiteY3" fmla="*/ 388620 h 853440"/>
                <a:gd name="connsiteX4" fmla="*/ 38100 w 199475"/>
                <a:gd name="connsiteY4" fmla="*/ 236220 h 853440"/>
                <a:gd name="connsiteX5" fmla="*/ 190500 w 199475"/>
                <a:gd name="connsiteY5" fmla="*/ 114300 h 853440"/>
                <a:gd name="connsiteX6" fmla="*/ 175260 w 199475"/>
                <a:gd name="connsiteY6" fmla="*/ 0 h 853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9475" h="853440">
                  <a:moveTo>
                    <a:pt x="0" y="853440"/>
                  </a:moveTo>
                  <a:cubicBezTo>
                    <a:pt x="78105" y="798830"/>
                    <a:pt x="156210" y="744220"/>
                    <a:pt x="160020" y="693420"/>
                  </a:cubicBezTo>
                  <a:cubicBezTo>
                    <a:pt x="163830" y="642620"/>
                    <a:pt x="20320" y="599440"/>
                    <a:pt x="22860" y="548640"/>
                  </a:cubicBezTo>
                  <a:cubicBezTo>
                    <a:pt x="25400" y="497840"/>
                    <a:pt x="172720" y="440690"/>
                    <a:pt x="175260" y="388620"/>
                  </a:cubicBezTo>
                  <a:cubicBezTo>
                    <a:pt x="177800" y="336550"/>
                    <a:pt x="35560" y="281940"/>
                    <a:pt x="38100" y="236220"/>
                  </a:cubicBezTo>
                  <a:cubicBezTo>
                    <a:pt x="40640" y="190500"/>
                    <a:pt x="167640" y="153670"/>
                    <a:pt x="190500" y="114300"/>
                  </a:cubicBezTo>
                  <a:cubicBezTo>
                    <a:pt x="213360" y="74930"/>
                    <a:pt x="186690" y="30480"/>
                    <a:pt x="175260" y="0"/>
                  </a:cubicBezTo>
                </a:path>
              </a:pathLst>
            </a:custGeom>
            <a:noFill/>
            <a:ln w="28575">
              <a:solidFill>
                <a:srgbClr val="0000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72" name="Triangolo isoscele 354">
              <a:extLst>
                <a:ext uri="{FF2B5EF4-FFF2-40B4-BE49-F238E27FC236}">
                  <a16:creationId xmlns:a16="http://schemas.microsoft.com/office/drawing/2014/main" id="{65A70A8F-2648-8E6E-85A9-FA27140DB7C8}"/>
                </a:ext>
              </a:extLst>
            </p:cNvPr>
            <p:cNvSpPr/>
            <p:nvPr/>
          </p:nvSpPr>
          <p:spPr>
            <a:xfrm rot="20648861">
              <a:off x="2400449" y="3240360"/>
              <a:ext cx="187747" cy="164429"/>
            </a:xfrm>
            <a:prstGeom prst="triangle">
              <a:avLst/>
            </a:prstGeom>
            <a:solidFill>
              <a:srgbClr val="0000FF"/>
            </a:solidFill>
            <a:ln w="28575">
              <a:solidFill>
                <a:srgbClr val="0000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73" name="Figura a mano libera: forma 355">
              <a:extLst>
                <a:ext uri="{FF2B5EF4-FFF2-40B4-BE49-F238E27FC236}">
                  <a16:creationId xmlns:a16="http://schemas.microsoft.com/office/drawing/2014/main" id="{0C0F2B79-75A2-3E05-57DE-FAC16C4FB150}"/>
                </a:ext>
              </a:extLst>
            </p:cNvPr>
            <p:cNvSpPr/>
            <p:nvPr/>
          </p:nvSpPr>
          <p:spPr>
            <a:xfrm>
              <a:off x="2156864" y="3396037"/>
              <a:ext cx="115711" cy="687077"/>
            </a:xfrm>
            <a:custGeom>
              <a:avLst/>
              <a:gdLst>
                <a:gd name="connsiteX0" fmla="*/ 0 w 199475"/>
                <a:gd name="connsiteY0" fmla="*/ 853440 h 853440"/>
                <a:gd name="connsiteX1" fmla="*/ 160020 w 199475"/>
                <a:gd name="connsiteY1" fmla="*/ 693420 h 853440"/>
                <a:gd name="connsiteX2" fmla="*/ 22860 w 199475"/>
                <a:gd name="connsiteY2" fmla="*/ 548640 h 853440"/>
                <a:gd name="connsiteX3" fmla="*/ 175260 w 199475"/>
                <a:gd name="connsiteY3" fmla="*/ 388620 h 853440"/>
                <a:gd name="connsiteX4" fmla="*/ 38100 w 199475"/>
                <a:gd name="connsiteY4" fmla="*/ 236220 h 853440"/>
                <a:gd name="connsiteX5" fmla="*/ 190500 w 199475"/>
                <a:gd name="connsiteY5" fmla="*/ 114300 h 853440"/>
                <a:gd name="connsiteX6" fmla="*/ 175260 w 199475"/>
                <a:gd name="connsiteY6" fmla="*/ 0 h 853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9475" h="853440">
                  <a:moveTo>
                    <a:pt x="0" y="853440"/>
                  </a:moveTo>
                  <a:cubicBezTo>
                    <a:pt x="78105" y="798830"/>
                    <a:pt x="156210" y="744220"/>
                    <a:pt x="160020" y="693420"/>
                  </a:cubicBezTo>
                  <a:cubicBezTo>
                    <a:pt x="163830" y="642620"/>
                    <a:pt x="20320" y="599440"/>
                    <a:pt x="22860" y="548640"/>
                  </a:cubicBezTo>
                  <a:cubicBezTo>
                    <a:pt x="25400" y="497840"/>
                    <a:pt x="172720" y="440690"/>
                    <a:pt x="175260" y="388620"/>
                  </a:cubicBezTo>
                  <a:cubicBezTo>
                    <a:pt x="177800" y="336550"/>
                    <a:pt x="35560" y="281940"/>
                    <a:pt x="38100" y="236220"/>
                  </a:cubicBezTo>
                  <a:cubicBezTo>
                    <a:pt x="40640" y="190500"/>
                    <a:pt x="167640" y="153670"/>
                    <a:pt x="190500" y="114300"/>
                  </a:cubicBezTo>
                  <a:cubicBezTo>
                    <a:pt x="213360" y="74930"/>
                    <a:pt x="186690" y="30480"/>
                    <a:pt x="175260" y="0"/>
                  </a:cubicBezTo>
                </a:path>
              </a:pathLst>
            </a:custGeom>
            <a:noFill/>
            <a:ln w="28575">
              <a:solidFill>
                <a:srgbClr val="0000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74" name="Triangolo isoscele 356">
              <a:extLst>
                <a:ext uri="{FF2B5EF4-FFF2-40B4-BE49-F238E27FC236}">
                  <a16:creationId xmlns:a16="http://schemas.microsoft.com/office/drawing/2014/main" id="{4FE679AE-B801-5945-6976-80FB95299743}"/>
                </a:ext>
              </a:extLst>
            </p:cNvPr>
            <p:cNvSpPr/>
            <p:nvPr/>
          </p:nvSpPr>
          <p:spPr>
            <a:xfrm rot="20648861">
              <a:off x="2150111" y="3240360"/>
              <a:ext cx="187747" cy="164429"/>
            </a:xfrm>
            <a:prstGeom prst="triangle">
              <a:avLst/>
            </a:prstGeom>
            <a:solidFill>
              <a:srgbClr val="0000FF"/>
            </a:solidFill>
            <a:ln w="28575">
              <a:solidFill>
                <a:srgbClr val="0000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grpSp>
      <p:cxnSp>
        <p:nvCxnSpPr>
          <p:cNvPr id="75" name="Connettore 2 74">
            <a:extLst>
              <a:ext uri="{FF2B5EF4-FFF2-40B4-BE49-F238E27FC236}">
                <a16:creationId xmlns:a16="http://schemas.microsoft.com/office/drawing/2014/main" id="{DB105A13-4E35-F660-BFA8-91D43295598D}"/>
              </a:ext>
            </a:extLst>
          </p:cNvPr>
          <p:cNvCxnSpPr>
            <a:cxnSpLocks/>
            <a:endCxn id="115" idx="0"/>
          </p:cNvCxnSpPr>
          <p:nvPr/>
        </p:nvCxnSpPr>
        <p:spPr>
          <a:xfrm flipH="1">
            <a:off x="10883228" y="5003006"/>
            <a:ext cx="315544" cy="91491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77" name="Gruppo 76">
            <a:extLst>
              <a:ext uri="{FF2B5EF4-FFF2-40B4-BE49-F238E27FC236}">
                <a16:creationId xmlns:a16="http://schemas.microsoft.com/office/drawing/2014/main" id="{29A73C52-B8BC-700D-048C-A0BE457C2AD9}"/>
              </a:ext>
            </a:extLst>
          </p:cNvPr>
          <p:cNvGrpSpPr/>
          <p:nvPr/>
        </p:nvGrpSpPr>
        <p:grpSpPr>
          <a:xfrm rot="16200000">
            <a:off x="10915781" y="3381816"/>
            <a:ext cx="288000" cy="684000"/>
            <a:chOff x="2150111" y="3240360"/>
            <a:chExt cx="438085" cy="842754"/>
          </a:xfrm>
          <a:solidFill>
            <a:srgbClr val="FF0000"/>
          </a:solidFill>
        </p:grpSpPr>
        <p:sp>
          <p:nvSpPr>
            <p:cNvPr id="78" name="Figura a mano libera: forma 360">
              <a:extLst>
                <a:ext uri="{FF2B5EF4-FFF2-40B4-BE49-F238E27FC236}">
                  <a16:creationId xmlns:a16="http://schemas.microsoft.com/office/drawing/2014/main" id="{E34D8E44-9710-EB90-5587-85889AB224C4}"/>
                </a:ext>
              </a:extLst>
            </p:cNvPr>
            <p:cNvSpPr/>
            <p:nvPr/>
          </p:nvSpPr>
          <p:spPr>
            <a:xfrm>
              <a:off x="2407202" y="3396037"/>
              <a:ext cx="115711" cy="687077"/>
            </a:xfrm>
            <a:custGeom>
              <a:avLst/>
              <a:gdLst>
                <a:gd name="connsiteX0" fmla="*/ 0 w 199475"/>
                <a:gd name="connsiteY0" fmla="*/ 853440 h 853440"/>
                <a:gd name="connsiteX1" fmla="*/ 160020 w 199475"/>
                <a:gd name="connsiteY1" fmla="*/ 693420 h 853440"/>
                <a:gd name="connsiteX2" fmla="*/ 22860 w 199475"/>
                <a:gd name="connsiteY2" fmla="*/ 548640 h 853440"/>
                <a:gd name="connsiteX3" fmla="*/ 175260 w 199475"/>
                <a:gd name="connsiteY3" fmla="*/ 388620 h 853440"/>
                <a:gd name="connsiteX4" fmla="*/ 38100 w 199475"/>
                <a:gd name="connsiteY4" fmla="*/ 236220 h 853440"/>
                <a:gd name="connsiteX5" fmla="*/ 190500 w 199475"/>
                <a:gd name="connsiteY5" fmla="*/ 114300 h 853440"/>
                <a:gd name="connsiteX6" fmla="*/ 175260 w 199475"/>
                <a:gd name="connsiteY6" fmla="*/ 0 h 853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9475" h="853440">
                  <a:moveTo>
                    <a:pt x="0" y="853440"/>
                  </a:moveTo>
                  <a:cubicBezTo>
                    <a:pt x="78105" y="798830"/>
                    <a:pt x="156210" y="744220"/>
                    <a:pt x="160020" y="693420"/>
                  </a:cubicBezTo>
                  <a:cubicBezTo>
                    <a:pt x="163830" y="642620"/>
                    <a:pt x="20320" y="599440"/>
                    <a:pt x="22860" y="548640"/>
                  </a:cubicBezTo>
                  <a:cubicBezTo>
                    <a:pt x="25400" y="497840"/>
                    <a:pt x="172720" y="440690"/>
                    <a:pt x="175260" y="388620"/>
                  </a:cubicBezTo>
                  <a:cubicBezTo>
                    <a:pt x="177800" y="336550"/>
                    <a:pt x="35560" y="281940"/>
                    <a:pt x="38100" y="236220"/>
                  </a:cubicBezTo>
                  <a:cubicBezTo>
                    <a:pt x="40640" y="190500"/>
                    <a:pt x="167640" y="153670"/>
                    <a:pt x="190500" y="114300"/>
                  </a:cubicBezTo>
                  <a:cubicBezTo>
                    <a:pt x="213360" y="74930"/>
                    <a:pt x="186690" y="30480"/>
                    <a:pt x="175260" y="0"/>
                  </a:cubicBezTo>
                </a:path>
              </a:pathLst>
            </a:custGeom>
            <a:grp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rgbClr val="FF0000"/>
                </a:solidFill>
              </a:endParaRPr>
            </a:p>
          </p:txBody>
        </p:sp>
        <p:sp>
          <p:nvSpPr>
            <p:cNvPr id="79" name="Triangolo isoscele 361">
              <a:extLst>
                <a:ext uri="{FF2B5EF4-FFF2-40B4-BE49-F238E27FC236}">
                  <a16:creationId xmlns:a16="http://schemas.microsoft.com/office/drawing/2014/main" id="{277F08E8-DD9C-68EB-A073-8792C0687454}"/>
                </a:ext>
              </a:extLst>
            </p:cNvPr>
            <p:cNvSpPr/>
            <p:nvPr/>
          </p:nvSpPr>
          <p:spPr>
            <a:xfrm rot="20648861">
              <a:off x="2400449" y="3240360"/>
              <a:ext cx="187747" cy="164429"/>
            </a:xfrm>
            <a:prstGeom prst="triangle">
              <a:avLst/>
            </a:prstGeom>
            <a:grp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rgbClr val="FF0000"/>
                </a:solidFill>
              </a:endParaRPr>
            </a:p>
          </p:txBody>
        </p:sp>
        <p:sp>
          <p:nvSpPr>
            <p:cNvPr id="80" name="Figura a mano libera: forma 362">
              <a:extLst>
                <a:ext uri="{FF2B5EF4-FFF2-40B4-BE49-F238E27FC236}">
                  <a16:creationId xmlns:a16="http://schemas.microsoft.com/office/drawing/2014/main" id="{D564F35E-9732-9D30-D6D3-B8B333DC6E85}"/>
                </a:ext>
              </a:extLst>
            </p:cNvPr>
            <p:cNvSpPr/>
            <p:nvPr/>
          </p:nvSpPr>
          <p:spPr>
            <a:xfrm>
              <a:off x="2156864" y="3396037"/>
              <a:ext cx="115711" cy="687077"/>
            </a:xfrm>
            <a:custGeom>
              <a:avLst/>
              <a:gdLst>
                <a:gd name="connsiteX0" fmla="*/ 0 w 199475"/>
                <a:gd name="connsiteY0" fmla="*/ 853440 h 853440"/>
                <a:gd name="connsiteX1" fmla="*/ 160020 w 199475"/>
                <a:gd name="connsiteY1" fmla="*/ 693420 h 853440"/>
                <a:gd name="connsiteX2" fmla="*/ 22860 w 199475"/>
                <a:gd name="connsiteY2" fmla="*/ 548640 h 853440"/>
                <a:gd name="connsiteX3" fmla="*/ 175260 w 199475"/>
                <a:gd name="connsiteY3" fmla="*/ 388620 h 853440"/>
                <a:gd name="connsiteX4" fmla="*/ 38100 w 199475"/>
                <a:gd name="connsiteY4" fmla="*/ 236220 h 853440"/>
                <a:gd name="connsiteX5" fmla="*/ 190500 w 199475"/>
                <a:gd name="connsiteY5" fmla="*/ 114300 h 853440"/>
                <a:gd name="connsiteX6" fmla="*/ 175260 w 199475"/>
                <a:gd name="connsiteY6" fmla="*/ 0 h 853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9475" h="853440">
                  <a:moveTo>
                    <a:pt x="0" y="853440"/>
                  </a:moveTo>
                  <a:cubicBezTo>
                    <a:pt x="78105" y="798830"/>
                    <a:pt x="156210" y="744220"/>
                    <a:pt x="160020" y="693420"/>
                  </a:cubicBezTo>
                  <a:cubicBezTo>
                    <a:pt x="163830" y="642620"/>
                    <a:pt x="20320" y="599440"/>
                    <a:pt x="22860" y="548640"/>
                  </a:cubicBezTo>
                  <a:cubicBezTo>
                    <a:pt x="25400" y="497840"/>
                    <a:pt x="172720" y="440690"/>
                    <a:pt x="175260" y="388620"/>
                  </a:cubicBezTo>
                  <a:cubicBezTo>
                    <a:pt x="177800" y="336550"/>
                    <a:pt x="35560" y="281940"/>
                    <a:pt x="38100" y="236220"/>
                  </a:cubicBezTo>
                  <a:cubicBezTo>
                    <a:pt x="40640" y="190500"/>
                    <a:pt x="167640" y="153670"/>
                    <a:pt x="190500" y="114300"/>
                  </a:cubicBezTo>
                  <a:cubicBezTo>
                    <a:pt x="213360" y="74930"/>
                    <a:pt x="186690" y="30480"/>
                    <a:pt x="175260" y="0"/>
                  </a:cubicBezTo>
                </a:path>
              </a:pathLst>
            </a:custGeom>
            <a:grp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rgbClr val="FF0000"/>
                </a:solidFill>
              </a:endParaRPr>
            </a:p>
          </p:txBody>
        </p:sp>
        <p:sp>
          <p:nvSpPr>
            <p:cNvPr id="81" name="Triangolo isoscele 363">
              <a:extLst>
                <a:ext uri="{FF2B5EF4-FFF2-40B4-BE49-F238E27FC236}">
                  <a16:creationId xmlns:a16="http://schemas.microsoft.com/office/drawing/2014/main" id="{E128A693-5FDA-DC77-E64D-9EFA8EBA5AED}"/>
                </a:ext>
              </a:extLst>
            </p:cNvPr>
            <p:cNvSpPr/>
            <p:nvPr/>
          </p:nvSpPr>
          <p:spPr>
            <a:xfrm rot="20648861">
              <a:off x="2150111" y="3240360"/>
              <a:ext cx="187747" cy="164429"/>
            </a:xfrm>
            <a:prstGeom prst="triangle">
              <a:avLst/>
            </a:prstGeom>
            <a:grp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rgbClr val="FF0000"/>
                </a:solidFill>
              </a:endParaRPr>
            </a:p>
          </p:txBody>
        </p:sp>
      </p:grpSp>
      <p:grpSp>
        <p:nvGrpSpPr>
          <p:cNvPr id="82" name="Gruppo 81">
            <a:extLst>
              <a:ext uri="{FF2B5EF4-FFF2-40B4-BE49-F238E27FC236}">
                <a16:creationId xmlns:a16="http://schemas.microsoft.com/office/drawing/2014/main" id="{F655F08F-55A9-D28E-5671-49E4CCED032B}"/>
              </a:ext>
            </a:extLst>
          </p:cNvPr>
          <p:cNvGrpSpPr/>
          <p:nvPr/>
        </p:nvGrpSpPr>
        <p:grpSpPr>
          <a:xfrm rot="16200000">
            <a:off x="10902801" y="4045836"/>
            <a:ext cx="288000" cy="684000"/>
            <a:chOff x="2150111" y="3240360"/>
            <a:chExt cx="438085" cy="842754"/>
          </a:xfrm>
          <a:solidFill>
            <a:srgbClr val="FF0000"/>
          </a:solidFill>
        </p:grpSpPr>
        <p:sp>
          <p:nvSpPr>
            <p:cNvPr id="83" name="Figura a mano libera: forma 365">
              <a:extLst>
                <a:ext uri="{FF2B5EF4-FFF2-40B4-BE49-F238E27FC236}">
                  <a16:creationId xmlns:a16="http://schemas.microsoft.com/office/drawing/2014/main" id="{D9C3EDBA-141A-5761-80AA-8B31C2D03E38}"/>
                </a:ext>
              </a:extLst>
            </p:cNvPr>
            <p:cNvSpPr/>
            <p:nvPr/>
          </p:nvSpPr>
          <p:spPr>
            <a:xfrm>
              <a:off x="2407202" y="3396037"/>
              <a:ext cx="115711" cy="687077"/>
            </a:xfrm>
            <a:custGeom>
              <a:avLst/>
              <a:gdLst>
                <a:gd name="connsiteX0" fmla="*/ 0 w 199475"/>
                <a:gd name="connsiteY0" fmla="*/ 853440 h 853440"/>
                <a:gd name="connsiteX1" fmla="*/ 160020 w 199475"/>
                <a:gd name="connsiteY1" fmla="*/ 693420 h 853440"/>
                <a:gd name="connsiteX2" fmla="*/ 22860 w 199475"/>
                <a:gd name="connsiteY2" fmla="*/ 548640 h 853440"/>
                <a:gd name="connsiteX3" fmla="*/ 175260 w 199475"/>
                <a:gd name="connsiteY3" fmla="*/ 388620 h 853440"/>
                <a:gd name="connsiteX4" fmla="*/ 38100 w 199475"/>
                <a:gd name="connsiteY4" fmla="*/ 236220 h 853440"/>
                <a:gd name="connsiteX5" fmla="*/ 190500 w 199475"/>
                <a:gd name="connsiteY5" fmla="*/ 114300 h 853440"/>
                <a:gd name="connsiteX6" fmla="*/ 175260 w 199475"/>
                <a:gd name="connsiteY6" fmla="*/ 0 h 853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9475" h="853440">
                  <a:moveTo>
                    <a:pt x="0" y="853440"/>
                  </a:moveTo>
                  <a:cubicBezTo>
                    <a:pt x="78105" y="798830"/>
                    <a:pt x="156210" y="744220"/>
                    <a:pt x="160020" y="693420"/>
                  </a:cubicBezTo>
                  <a:cubicBezTo>
                    <a:pt x="163830" y="642620"/>
                    <a:pt x="20320" y="599440"/>
                    <a:pt x="22860" y="548640"/>
                  </a:cubicBezTo>
                  <a:cubicBezTo>
                    <a:pt x="25400" y="497840"/>
                    <a:pt x="172720" y="440690"/>
                    <a:pt x="175260" y="388620"/>
                  </a:cubicBezTo>
                  <a:cubicBezTo>
                    <a:pt x="177800" y="336550"/>
                    <a:pt x="35560" y="281940"/>
                    <a:pt x="38100" y="236220"/>
                  </a:cubicBezTo>
                  <a:cubicBezTo>
                    <a:pt x="40640" y="190500"/>
                    <a:pt x="167640" y="153670"/>
                    <a:pt x="190500" y="114300"/>
                  </a:cubicBezTo>
                  <a:cubicBezTo>
                    <a:pt x="213360" y="74930"/>
                    <a:pt x="186690" y="30480"/>
                    <a:pt x="175260" y="0"/>
                  </a:cubicBezTo>
                </a:path>
              </a:pathLst>
            </a:custGeom>
            <a:grp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rgbClr val="FF0000"/>
                </a:solidFill>
              </a:endParaRPr>
            </a:p>
          </p:txBody>
        </p:sp>
        <p:sp>
          <p:nvSpPr>
            <p:cNvPr id="84" name="Triangolo isoscele 366">
              <a:extLst>
                <a:ext uri="{FF2B5EF4-FFF2-40B4-BE49-F238E27FC236}">
                  <a16:creationId xmlns:a16="http://schemas.microsoft.com/office/drawing/2014/main" id="{47CF90ED-C475-F6D3-4AF1-2C9C1B24C747}"/>
                </a:ext>
              </a:extLst>
            </p:cNvPr>
            <p:cNvSpPr/>
            <p:nvPr/>
          </p:nvSpPr>
          <p:spPr>
            <a:xfrm rot="20648861">
              <a:off x="2400449" y="3240360"/>
              <a:ext cx="187747" cy="164429"/>
            </a:xfrm>
            <a:prstGeom prst="triangle">
              <a:avLst/>
            </a:prstGeom>
            <a:grp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rgbClr val="FF0000"/>
                </a:solidFill>
              </a:endParaRPr>
            </a:p>
          </p:txBody>
        </p:sp>
        <p:sp>
          <p:nvSpPr>
            <p:cNvPr id="85" name="Figura a mano libera: forma 367">
              <a:extLst>
                <a:ext uri="{FF2B5EF4-FFF2-40B4-BE49-F238E27FC236}">
                  <a16:creationId xmlns:a16="http://schemas.microsoft.com/office/drawing/2014/main" id="{0FA83185-4D2C-465E-9F8E-46269C6F6AEF}"/>
                </a:ext>
              </a:extLst>
            </p:cNvPr>
            <p:cNvSpPr/>
            <p:nvPr/>
          </p:nvSpPr>
          <p:spPr>
            <a:xfrm>
              <a:off x="2156864" y="3396037"/>
              <a:ext cx="115711" cy="687077"/>
            </a:xfrm>
            <a:custGeom>
              <a:avLst/>
              <a:gdLst>
                <a:gd name="connsiteX0" fmla="*/ 0 w 199475"/>
                <a:gd name="connsiteY0" fmla="*/ 853440 h 853440"/>
                <a:gd name="connsiteX1" fmla="*/ 160020 w 199475"/>
                <a:gd name="connsiteY1" fmla="*/ 693420 h 853440"/>
                <a:gd name="connsiteX2" fmla="*/ 22860 w 199475"/>
                <a:gd name="connsiteY2" fmla="*/ 548640 h 853440"/>
                <a:gd name="connsiteX3" fmla="*/ 175260 w 199475"/>
                <a:gd name="connsiteY3" fmla="*/ 388620 h 853440"/>
                <a:gd name="connsiteX4" fmla="*/ 38100 w 199475"/>
                <a:gd name="connsiteY4" fmla="*/ 236220 h 853440"/>
                <a:gd name="connsiteX5" fmla="*/ 190500 w 199475"/>
                <a:gd name="connsiteY5" fmla="*/ 114300 h 853440"/>
                <a:gd name="connsiteX6" fmla="*/ 175260 w 199475"/>
                <a:gd name="connsiteY6" fmla="*/ 0 h 853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9475" h="853440">
                  <a:moveTo>
                    <a:pt x="0" y="853440"/>
                  </a:moveTo>
                  <a:cubicBezTo>
                    <a:pt x="78105" y="798830"/>
                    <a:pt x="156210" y="744220"/>
                    <a:pt x="160020" y="693420"/>
                  </a:cubicBezTo>
                  <a:cubicBezTo>
                    <a:pt x="163830" y="642620"/>
                    <a:pt x="20320" y="599440"/>
                    <a:pt x="22860" y="548640"/>
                  </a:cubicBezTo>
                  <a:cubicBezTo>
                    <a:pt x="25400" y="497840"/>
                    <a:pt x="172720" y="440690"/>
                    <a:pt x="175260" y="388620"/>
                  </a:cubicBezTo>
                  <a:cubicBezTo>
                    <a:pt x="177800" y="336550"/>
                    <a:pt x="35560" y="281940"/>
                    <a:pt x="38100" y="236220"/>
                  </a:cubicBezTo>
                  <a:cubicBezTo>
                    <a:pt x="40640" y="190500"/>
                    <a:pt x="167640" y="153670"/>
                    <a:pt x="190500" y="114300"/>
                  </a:cubicBezTo>
                  <a:cubicBezTo>
                    <a:pt x="213360" y="74930"/>
                    <a:pt x="186690" y="30480"/>
                    <a:pt x="175260" y="0"/>
                  </a:cubicBezTo>
                </a:path>
              </a:pathLst>
            </a:custGeom>
            <a:grp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rgbClr val="FF0000"/>
                </a:solidFill>
              </a:endParaRPr>
            </a:p>
          </p:txBody>
        </p:sp>
        <p:sp>
          <p:nvSpPr>
            <p:cNvPr id="86" name="Triangolo isoscele 368">
              <a:extLst>
                <a:ext uri="{FF2B5EF4-FFF2-40B4-BE49-F238E27FC236}">
                  <a16:creationId xmlns:a16="http://schemas.microsoft.com/office/drawing/2014/main" id="{FC19A589-C24B-EBCA-462E-ECC0655BF966}"/>
                </a:ext>
              </a:extLst>
            </p:cNvPr>
            <p:cNvSpPr/>
            <p:nvPr/>
          </p:nvSpPr>
          <p:spPr>
            <a:xfrm rot="20648861">
              <a:off x="2150111" y="3240360"/>
              <a:ext cx="187747" cy="164429"/>
            </a:xfrm>
            <a:prstGeom prst="triangle">
              <a:avLst/>
            </a:prstGeom>
            <a:grp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rgbClr val="FF0000"/>
                </a:solidFill>
              </a:endParaRPr>
            </a:p>
          </p:txBody>
        </p:sp>
      </p:grpSp>
      <p:sp>
        <p:nvSpPr>
          <p:cNvPr id="87" name="Rettangolo 86">
            <a:extLst>
              <a:ext uri="{FF2B5EF4-FFF2-40B4-BE49-F238E27FC236}">
                <a16:creationId xmlns:a16="http://schemas.microsoft.com/office/drawing/2014/main" id="{0B080321-590E-AD82-ED4B-A16779379D4D}"/>
              </a:ext>
            </a:extLst>
          </p:cNvPr>
          <p:cNvSpPr/>
          <p:nvPr/>
        </p:nvSpPr>
        <p:spPr>
          <a:xfrm rot="16200000">
            <a:off x="10191081" y="1828934"/>
            <a:ext cx="2016809" cy="153132"/>
          </a:xfrm>
          <a:prstGeom prst="rect">
            <a:avLst/>
          </a:prstGeom>
          <a:pattFill prst="wdUpDiag">
            <a:fgClr>
              <a:schemeClr val="tx1"/>
            </a:fgClr>
            <a:bgClr>
              <a:schemeClr val="bg1"/>
            </a:bgClr>
          </a:patt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latin typeface="Times New Roman" panose="02020603050405020304" pitchFamily="18" charset="0"/>
              <a:cs typeface="Times New Roman" panose="02020603050405020304" pitchFamily="18" charset="0"/>
            </a:endParaRPr>
          </a:p>
        </p:txBody>
      </p:sp>
      <p:sp>
        <p:nvSpPr>
          <p:cNvPr id="88" name="Rettangolo 87">
            <a:extLst>
              <a:ext uri="{FF2B5EF4-FFF2-40B4-BE49-F238E27FC236}">
                <a16:creationId xmlns:a16="http://schemas.microsoft.com/office/drawing/2014/main" id="{DAFD6ED3-E814-6813-BB9D-80F0CA947396}"/>
              </a:ext>
            </a:extLst>
          </p:cNvPr>
          <p:cNvSpPr/>
          <p:nvPr/>
        </p:nvSpPr>
        <p:spPr>
          <a:xfrm rot="16200000">
            <a:off x="10449546" y="1828934"/>
            <a:ext cx="2016809" cy="153132"/>
          </a:xfrm>
          <a:prstGeom prst="rect">
            <a:avLst/>
          </a:prstGeom>
          <a:pattFill prst="wdUpDiag">
            <a:fgClr>
              <a:schemeClr val="tx1"/>
            </a:fgClr>
            <a:bgClr>
              <a:schemeClr val="bg1"/>
            </a:bgClr>
          </a:patt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latin typeface="Times New Roman" panose="02020603050405020304" pitchFamily="18" charset="0"/>
              <a:cs typeface="Times New Roman" panose="02020603050405020304" pitchFamily="18" charset="0"/>
            </a:endParaRPr>
          </a:p>
        </p:txBody>
      </p:sp>
      <p:sp>
        <p:nvSpPr>
          <p:cNvPr id="89" name="Rettangolo 88">
            <a:extLst>
              <a:ext uri="{FF2B5EF4-FFF2-40B4-BE49-F238E27FC236}">
                <a16:creationId xmlns:a16="http://schemas.microsoft.com/office/drawing/2014/main" id="{328FED54-099A-F2DA-5009-041F60E53411}"/>
              </a:ext>
            </a:extLst>
          </p:cNvPr>
          <p:cNvSpPr/>
          <p:nvPr/>
        </p:nvSpPr>
        <p:spPr>
          <a:xfrm rot="16200000">
            <a:off x="10730846" y="1828934"/>
            <a:ext cx="2016809" cy="153132"/>
          </a:xfrm>
          <a:prstGeom prst="rect">
            <a:avLst/>
          </a:prstGeom>
          <a:pattFill prst="wdUpDiag">
            <a:fgClr>
              <a:schemeClr val="tx1"/>
            </a:fgClr>
            <a:bgClr>
              <a:schemeClr val="bg1"/>
            </a:bgClr>
          </a:patt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latin typeface="Times New Roman" panose="02020603050405020304" pitchFamily="18" charset="0"/>
              <a:cs typeface="Times New Roman" panose="02020603050405020304" pitchFamily="18" charset="0"/>
            </a:endParaRPr>
          </a:p>
        </p:txBody>
      </p:sp>
      <p:grpSp>
        <p:nvGrpSpPr>
          <p:cNvPr id="90" name="Gruppo 89">
            <a:extLst>
              <a:ext uri="{FF2B5EF4-FFF2-40B4-BE49-F238E27FC236}">
                <a16:creationId xmlns:a16="http://schemas.microsoft.com/office/drawing/2014/main" id="{6506A224-1B33-5147-F87A-392CA60EC23C}"/>
              </a:ext>
            </a:extLst>
          </p:cNvPr>
          <p:cNvGrpSpPr/>
          <p:nvPr/>
        </p:nvGrpSpPr>
        <p:grpSpPr>
          <a:xfrm rot="16200000">
            <a:off x="10975953" y="1207981"/>
            <a:ext cx="288000" cy="684000"/>
            <a:chOff x="2150111" y="3240360"/>
            <a:chExt cx="438085" cy="842754"/>
          </a:xfrm>
        </p:grpSpPr>
        <p:sp>
          <p:nvSpPr>
            <p:cNvPr id="91" name="Figura a mano libera: forma 373">
              <a:extLst>
                <a:ext uri="{FF2B5EF4-FFF2-40B4-BE49-F238E27FC236}">
                  <a16:creationId xmlns:a16="http://schemas.microsoft.com/office/drawing/2014/main" id="{E21FFDB7-CE03-7CEE-D019-0170D7C37AC5}"/>
                </a:ext>
              </a:extLst>
            </p:cNvPr>
            <p:cNvSpPr/>
            <p:nvPr/>
          </p:nvSpPr>
          <p:spPr>
            <a:xfrm>
              <a:off x="2407202" y="3396037"/>
              <a:ext cx="115711" cy="687077"/>
            </a:xfrm>
            <a:custGeom>
              <a:avLst/>
              <a:gdLst>
                <a:gd name="connsiteX0" fmla="*/ 0 w 199475"/>
                <a:gd name="connsiteY0" fmla="*/ 853440 h 853440"/>
                <a:gd name="connsiteX1" fmla="*/ 160020 w 199475"/>
                <a:gd name="connsiteY1" fmla="*/ 693420 h 853440"/>
                <a:gd name="connsiteX2" fmla="*/ 22860 w 199475"/>
                <a:gd name="connsiteY2" fmla="*/ 548640 h 853440"/>
                <a:gd name="connsiteX3" fmla="*/ 175260 w 199475"/>
                <a:gd name="connsiteY3" fmla="*/ 388620 h 853440"/>
                <a:gd name="connsiteX4" fmla="*/ 38100 w 199475"/>
                <a:gd name="connsiteY4" fmla="*/ 236220 h 853440"/>
                <a:gd name="connsiteX5" fmla="*/ 190500 w 199475"/>
                <a:gd name="connsiteY5" fmla="*/ 114300 h 853440"/>
                <a:gd name="connsiteX6" fmla="*/ 175260 w 199475"/>
                <a:gd name="connsiteY6" fmla="*/ 0 h 853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9475" h="853440">
                  <a:moveTo>
                    <a:pt x="0" y="853440"/>
                  </a:moveTo>
                  <a:cubicBezTo>
                    <a:pt x="78105" y="798830"/>
                    <a:pt x="156210" y="744220"/>
                    <a:pt x="160020" y="693420"/>
                  </a:cubicBezTo>
                  <a:cubicBezTo>
                    <a:pt x="163830" y="642620"/>
                    <a:pt x="20320" y="599440"/>
                    <a:pt x="22860" y="548640"/>
                  </a:cubicBezTo>
                  <a:cubicBezTo>
                    <a:pt x="25400" y="497840"/>
                    <a:pt x="172720" y="440690"/>
                    <a:pt x="175260" y="388620"/>
                  </a:cubicBezTo>
                  <a:cubicBezTo>
                    <a:pt x="177800" y="336550"/>
                    <a:pt x="35560" y="281940"/>
                    <a:pt x="38100" y="236220"/>
                  </a:cubicBezTo>
                  <a:cubicBezTo>
                    <a:pt x="40640" y="190500"/>
                    <a:pt x="167640" y="153670"/>
                    <a:pt x="190500" y="114300"/>
                  </a:cubicBezTo>
                  <a:cubicBezTo>
                    <a:pt x="213360" y="74930"/>
                    <a:pt x="186690" y="30480"/>
                    <a:pt x="175260" y="0"/>
                  </a:cubicBezTo>
                </a:path>
              </a:pathLst>
            </a:custGeom>
            <a:noFill/>
            <a:ln w="28575">
              <a:solidFill>
                <a:srgbClr val="0000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92" name="Triangolo isoscele 374">
              <a:extLst>
                <a:ext uri="{FF2B5EF4-FFF2-40B4-BE49-F238E27FC236}">
                  <a16:creationId xmlns:a16="http://schemas.microsoft.com/office/drawing/2014/main" id="{C4995803-EB3B-892A-8A2E-D03967D5F9F5}"/>
                </a:ext>
              </a:extLst>
            </p:cNvPr>
            <p:cNvSpPr/>
            <p:nvPr/>
          </p:nvSpPr>
          <p:spPr>
            <a:xfrm rot="20648861">
              <a:off x="2400449" y="3240360"/>
              <a:ext cx="187747" cy="164429"/>
            </a:xfrm>
            <a:prstGeom prst="triangle">
              <a:avLst/>
            </a:prstGeom>
            <a:solidFill>
              <a:srgbClr val="0000FF"/>
            </a:solidFill>
            <a:ln w="28575">
              <a:solidFill>
                <a:srgbClr val="0000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93" name="Figura a mano libera: forma 375">
              <a:extLst>
                <a:ext uri="{FF2B5EF4-FFF2-40B4-BE49-F238E27FC236}">
                  <a16:creationId xmlns:a16="http://schemas.microsoft.com/office/drawing/2014/main" id="{E2B35CF1-3AF9-2BFF-E314-2516B78527E9}"/>
                </a:ext>
              </a:extLst>
            </p:cNvPr>
            <p:cNvSpPr/>
            <p:nvPr/>
          </p:nvSpPr>
          <p:spPr>
            <a:xfrm>
              <a:off x="2156864" y="3396037"/>
              <a:ext cx="115711" cy="687077"/>
            </a:xfrm>
            <a:custGeom>
              <a:avLst/>
              <a:gdLst>
                <a:gd name="connsiteX0" fmla="*/ 0 w 199475"/>
                <a:gd name="connsiteY0" fmla="*/ 853440 h 853440"/>
                <a:gd name="connsiteX1" fmla="*/ 160020 w 199475"/>
                <a:gd name="connsiteY1" fmla="*/ 693420 h 853440"/>
                <a:gd name="connsiteX2" fmla="*/ 22860 w 199475"/>
                <a:gd name="connsiteY2" fmla="*/ 548640 h 853440"/>
                <a:gd name="connsiteX3" fmla="*/ 175260 w 199475"/>
                <a:gd name="connsiteY3" fmla="*/ 388620 h 853440"/>
                <a:gd name="connsiteX4" fmla="*/ 38100 w 199475"/>
                <a:gd name="connsiteY4" fmla="*/ 236220 h 853440"/>
                <a:gd name="connsiteX5" fmla="*/ 190500 w 199475"/>
                <a:gd name="connsiteY5" fmla="*/ 114300 h 853440"/>
                <a:gd name="connsiteX6" fmla="*/ 175260 w 199475"/>
                <a:gd name="connsiteY6" fmla="*/ 0 h 853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9475" h="853440">
                  <a:moveTo>
                    <a:pt x="0" y="853440"/>
                  </a:moveTo>
                  <a:cubicBezTo>
                    <a:pt x="78105" y="798830"/>
                    <a:pt x="156210" y="744220"/>
                    <a:pt x="160020" y="693420"/>
                  </a:cubicBezTo>
                  <a:cubicBezTo>
                    <a:pt x="163830" y="642620"/>
                    <a:pt x="20320" y="599440"/>
                    <a:pt x="22860" y="548640"/>
                  </a:cubicBezTo>
                  <a:cubicBezTo>
                    <a:pt x="25400" y="497840"/>
                    <a:pt x="172720" y="440690"/>
                    <a:pt x="175260" y="388620"/>
                  </a:cubicBezTo>
                  <a:cubicBezTo>
                    <a:pt x="177800" y="336550"/>
                    <a:pt x="35560" y="281940"/>
                    <a:pt x="38100" y="236220"/>
                  </a:cubicBezTo>
                  <a:cubicBezTo>
                    <a:pt x="40640" y="190500"/>
                    <a:pt x="167640" y="153670"/>
                    <a:pt x="190500" y="114300"/>
                  </a:cubicBezTo>
                  <a:cubicBezTo>
                    <a:pt x="213360" y="74930"/>
                    <a:pt x="186690" y="30480"/>
                    <a:pt x="175260" y="0"/>
                  </a:cubicBezTo>
                </a:path>
              </a:pathLst>
            </a:custGeom>
            <a:noFill/>
            <a:ln w="28575">
              <a:solidFill>
                <a:srgbClr val="0000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94" name="Triangolo isoscele 376">
              <a:extLst>
                <a:ext uri="{FF2B5EF4-FFF2-40B4-BE49-F238E27FC236}">
                  <a16:creationId xmlns:a16="http://schemas.microsoft.com/office/drawing/2014/main" id="{8E46AA5F-C8AF-F7F4-86BD-E18A9AEE06AD}"/>
                </a:ext>
              </a:extLst>
            </p:cNvPr>
            <p:cNvSpPr/>
            <p:nvPr/>
          </p:nvSpPr>
          <p:spPr>
            <a:xfrm rot="20648861">
              <a:off x="2150111" y="3240360"/>
              <a:ext cx="187747" cy="164429"/>
            </a:xfrm>
            <a:prstGeom prst="triangle">
              <a:avLst/>
            </a:prstGeom>
            <a:solidFill>
              <a:srgbClr val="0000FF"/>
            </a:solidFill>
            <a:ln w="28575">
              <a:solidFill>
                <a:srgbClr val="0000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grpSp>
      <p:grpSp>
        <p:nvGrpSpPr>
          <p:cNvPr id="95" name="Gruppo 94">
            <a:extLst>
              <a:ext uri="{FF2B5EF4-FFF2-40B4-BE49-F238E27FC236}">
                <a16:creationId xmlns:a16="http://schemas.microsoft.com/office/drawing/2014/main" id="{7128D411-798F-575C-585E-96446D4D4C64}"/>
              </a:ext>
            </a:extLst>
          </p:cNvPr>
          <p:cNvGrpSpPr/>
          <p:nvPr/>
        </p:nvGrpSpPr>
        <p:grpSpPr>
          <a:xfrm rot="16200000">
            <a:off x="11004558" y="1882880"/>
            <a:ext cx="288000" cy="684000"/>
            <a:chOff x="2150111" y="3240360"/>
            <a:chExt cx="438085" cy="842754"/>
          </a:xfrm>
        </p:grpSpPr>
        <p:sp>
          <p:nvSpPr>
            <p:cNvPr id="96" name="Figura a mano libera: forma 378">
              <a:extLst>
                <a:ext uri="{FF2B5EF4-FFF2-40B4-BE49-F238E27FC236}">
                  <a16:creationId xmlns:a16="http://schemas.microsoft.com/office/drawing/2014/main" id="{81307442-2CDE-AFFE-17E1-B78FBFBF9ED4}"/>
                </a:ext>
              </a:extLst>
            </p:cNvPr>
            <p:cNvSpPr/>
            <p:nvPr/>
          </p:nvSpPr>
          <p:spPr>
            <a:xfrm>
              <a:off x="2407202" y="3396037"/>
              <a:ext cx="115711" cy="687077"/>
            </a:xfrm>
            <a:custGeom>
              <a:avLst/>
              <a:gdLst>
                <a:gd name="connsiteX0" fmla="*/ 0 w 199475"/>
                <a:gd name="connsiteY0" fmla="*/ 853440 h 853440"/>
                <a:gd name="connsiteX1" fmla="*/ 160020 w 199475"/>
                <a:gd name="connsiteY1" fmla="*/ 693420 h 853440"/>
                <a:gd name="connsiteX2" fmla="*/ 22860 w 199475"/>
                <a:gd name="connsiteY2" fmla="*/ 548640 h 853440"/>
                <a:gd name="connsiteX3" fmla="*/ 175260 w 199475"/>
                <a:gd name="connsiteY3" fmla="*/ 388620 h 853440"/>
                <a:gd name="connsiteX4" fmla="*/ 38100 w 199475"/>
                <a:gd name="connsiteY4" fmla="*/ 236220 h 853440"/>
                <a:gd name="connsiteX5" fmla="*/ 190500 w 199475"/>
                <a:gd name="connsiteY5" fmla="*/ 114300 h 853440"/>
                <a:gd name="connsiteX6" fmla="*/ 175260 w 199475"/>
                <a:gd name="connsiteY6" fmla="*/ 0 h 853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9475" h="853440">
                  <a:moveTo>
                    <a:pt x="0" y="853440"/>
                  </a:moveTo>
                  <a:cubicBezTo>
                    <a:pt x="78105" y="798830"/>
                    <a:pt x="156210" y="744220"/>
                    <a:pt x="160020" y="693420"/>
                  </a:cubicBezTo>
                  <a:cubicBezTo>
                    <a:pt x="163830" y="642620"/>
                    <a:pt x="20320" y="599440"/>
                    <a:pt x="22860" y="548640"/>
                  </a:cubicBezTo>
                  <a:cubicBezTo>
                    <a:pt x="25400" y="497840"/>
                    <a:pt x="172720" y="440690"/>
                    <a:pt x="175260" y="388620"/>
                  </a:cubicBezTo>
                  <a:cubicBezTo>
                    <a:pt x="177800" y="336550"/>
                    <a:pt x="35560" y="281940"/>
                    <a:pt x="38100" y="236220"/>
                  </a:cubicBezTo>
                  <a:cubicBezTo>
                    <a:pt x="40640" y="190500"/>
                    <a:pt x="167640" y="153670"/>
                    <a:pt x="190500" y="114300"/>
                  </a:cubicBezTo>
                  <a:cubicBezTo>
                    <a:pt x="213360" y="74930"/>
                    <a:pt x="186690" y="30480"/>
                    <a:pt x="175260" y="0"/>
                  </a:cubicBezTo>
                </a:path>
              </a:pathLst>
            </a:custGeom>
            <a:noFill/>
            <a:ln w="28575">
              <a:solidFill>
                <a:srgbClr val="0000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97" name="Triangolo isoscele 379">
              <a:extLst>
                <a:ext uri="{FF2B5EF4-FFF2-40B4-BE49-F238E27FC236}">
                  <a16:creationId xmlns:a16="http://schemas.microsoft.com/office/drawing/2014/main" id="{C346EF76-FB19-DC23-51FC-9CAB29A04F36}"/>
                </a:ext>
              </a:extLst>
            </p:cNvPr>
            <p:cNvSpPr/>
            <p:nvPr/>
          </p:nvSpPr>
          <p:spPr>
            <a:xfrm rot="20648861">
              <a:off x="2400449" y="3240360"/>
              <a:ext cx="187747" cy="164429"/>
            </a:xfrm>
            <a:prstGeom prst="triangle">
              <a:avLst/>
            </a:prstGeom>
            <a:solidFill>
              <a:srgbClr val="0000FF"/>
            </a:solidFill>
            <a:ln w="28575">
              <a:solidFill>
                <a:srgbClr val="0000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98" name="Figura a mano libera: forma 380">
              <a:extLst>
                <a:ext uri="{FF2B5EF4-FFF2-40B4-BE49-F238E27FC236}">
                  <a16:creationId xmlns:a16="http://schemas.microsoft.com/office/drawing/2014/main" id="{8F4AF77C-6090-5AB1-246C-B7BD0F788D21}"/>
                </a:ext>
              </a:extLst>
            </p:cNvPr>
            <p:cNvSpPr/>
            <p:nvPr/>
          </p:nvSpPr>
          <p:spPr>
            <a:xfrm>
              <a:off x="2156864" y="3396037"/>
              <a:ext cx="115711" cy="687077"/>
            </a:xfrm>
            <a:custGeom>
              <a:avLst/>
              <a:gdLst>
                <a:gd name="connsiteX0" fmla="*/ 0 w 199475"/>
                <a:gd name="connsiteY0" fmla="*/ 853440 h 853440"/>
                <a:gd name="connsiteX1" fmla="*/ 160020 w 199475"/>
                <a:gd name="connsiteY1" fmla="*/ 693420 h 853440"/>
                <a:gd name="connsiteX2" fmla="*/ 22860 w 199475"/>
                <a:gd name="connsiteY2" fmla="*/ 548640 h 853440"/>
                <a:gd name="connsiteX3" fmla="*/ 175260 w 199475"/>
                <a:gd name="connsiteY3" fmla="*/ 388620 h 853440"/>
                <a:gd name="connsiteX4" fmla="*/ 38100 w 199475"/>
                <a:gd name="connsiteY4" fmla="*/ 236220 h 853440"/>
                <a:gd name="connsiteX5" fmla="*/ 190500 w 199475"/>
                <a:gd name="connsiteY5" fmla="*/ 114300 h 853440"/>
                <a:gd name="connsiteX6" fmla="*/ 175260 w 199475"/>
                <a:gd name="connsiteY6" fmla="*/ 0 h 853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9475" h="853440">
                  <a:moveTo>
                    <a:pt x="0" y="853440"/>
                  </a:moveTo>
                  <a:cubicBezTo>
                    <a:pt x="78105" y="798830"/>
                    <a:pt x="156210" y="744220"/>
                    <a:pt x="160020" y="693420"/>
                  </a:cubicBezTo>
                  <a:cubicBezTo>
                    <a:pt x="163830" y="642620"/>
                    <a:pt x="20320" y="599440"/>
                    <a:pt x="22860" y="548640"/>
                  </a:cubicBezTo>
                  <a:cubicBezTo>
                    <a:pt x="25400" y="497840"/>
                    <a:pt x="172720" y="440690"/>
                    <a:pt x="175260" y="388620"/>
                  </a:cubicBezTo>
                  <a:cubicBezTo>
                    <a:pt x="177800" y="336550"/>
                    <a:pt x="35560" y="281940"/>
                    <a:pt x="38100" y="236220"/>
                  </a:cubicBezTo>
                  <a:cubicBezTo>
                    <a:pt x="40640" y="190500"/>
                    <a:pt x="167640" y="153670"/>
                    <a:pt x="190500" y="114300"/>
                  </a:cubicBezTo>
                  <a:cubicBezTo>
                    <a:pt x="213360" y="74930"/>
                    <a:pt x="186690" y="30480"/>
                    <a:pt x="175260" y="0"/>
                  </a:cubicBezTo>
                </a:path>
              </a:pathLst>
            </a:custGeom>
            <a:noFill/>
            <a:ln w="28575">
              <a:solidFill>
                <a:srgbClr val="0000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99" name="Triangolo isoscele 381">
              <a:extLst>
                <a:ext uri="{FF2B5EF4-FFF2-40B4-BE49-F238E27FC236}">
                  <a16:creationId xmlns:a16="http://schemas.microsoft.com/office/drawing/2014/main" id="{C2056DBC-A269-5BCE-60A0-2F7DAB557883}"/>
                </a:ext>
              </a:extLst>
            </p:cNvPr>
            <p:cNvSpPr/>
            <p:nvPr/>
          </p:nvSpPr>
          <p:spPr>
            <a:xfrm rot="20648861">
              <a:off x="2150111" y="3240360"/>
              <a:ext cx="187747" cy="164429"/>
            </a:xfrm>
            <a:prstGeom prst="triangle">
              <a:avLst/>
            </a:prstGeom>
            <a:solidFill>
              <a:srgbClr val="0000FF"/>
            </a:solidFill>
            <a:ln w="28575">
              <a:solidFill>
                <a:srgbClr val="0000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grpSp>
      <p:sp>
        <p:nvSpPr>
          <p:cNvPr id="100" name="CasellaDiTesto 99">
            <a:extLst>
              <a:ext uri="{FF2B5EF4-FFF2-40B4-BE49-F238E27FC236}">
                <a16:creationId xmlns:a16="http://schemas.microsoft.com/office/drawing/2014/main" id="{10CF21D9-61F3-DA21-BA71-C71005B4074F}"/>
              </a:ext>
            </a:extLst>
          </p:cNvPr>
          <p:cNvSpPr txBox="1"/>
          <p:nvPr/>
        </p:nvSpPr>
        <p:spPr>
          <a:xfrm rot="16200000">
            <a:off x="8390858" y="327827"/>
            <a:ext cx="849224" cy="369332"/>
          </a:xfrm>
          <a:prstGeom prst="rect">
            <a:avLst/>
          </a:prstGeom>
          <a:noFill/>
        </p:spPr>
        <p:txBody>
          <a:bodyPr wrap="square" rtlCol="0">
            <a:spAutoFit/>
          </a:bodyPr>
          <a:lstStyle/>
          <a:p>
            <a:r>
              <a:rPr lang="en-US" b="1" dirty="0">
                <a:ln>
                  <a:solidFill>
                    <a:schemeClr val="tx1"/>
                  </a:solidFill>
                </a:ln>
                <a:solidFill>
                  <a:schemeClr val="bg1">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EMR1</a:t>
            </a:r>
          </a:p>
        </p:txBody>
      </p:sp>
      <p:sp>
        <p:nvSpPr>
          <p:cNvPr id="101" name="CasellaDiTesto 100">
            <a:extLst>
              <a:ext uri="{FF2B5EF4-FFF2-40B4-BE49-F238E27FC236}">
                <a16:creationId xmlns:a16="http://schemas.microsoft.com/office/drawing/2014/main" id="{70D3256C-478A-919A-34DD-4A213BC2D73A}"/>
              </a:ext>
            </a:extLst>
          </p:cNvPr>
          <p:cNvSpPr txBox="1"/>
          <p:nvPr/>
        </p:nvSpPr>
        <p:spPr>
          <a:xfrm rot="16200000">
            <a:off x="8986925" y="332977"/>
            <a:ext cx="769236" cy="369332"/>
          </a:xfrm>
          <a:prstGeom prst="rect">
            <a:avLst/>
          </a:prstGeom>
          <a:noFill/>
        </p:spPr>
        <p:txBody>
          <a:bodyPr wrap="square" rtlCol="0">
            <a:spAutoFit/>
          </a:bodyPr>
          <a:lstStyle/>
          <a:p>
            <a:r>
              <a:rPr lang="en-US" b="1" dirty="0">
                <a:ln>
                  <a:solidFill>
                    <a:schemeClr val="tx1"/>
                  </a:solidFill>
                </a:ln>
                <a:solidFill>
                  <a:schemeClr val="bg1">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SSR1</a:t>
            </a:r>
            <a:endParaRPr lang="en-US" sz="2400" b="1" dirty="0">
              <a:ln>
                <a:solidFill>
                  <a:schemeClr val="tx1"/>
                </a:solidFill>
              </a:ln>
              <a:solidFill>
                <a:schemeClr val="bg1">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102" name="CasellaDiTesto 101">
            <a:extLst>
              <a:ext uri="{FF2B5EF4-FFF2-40B4-BE49-F238E27FC236}">
                <a16:creationId xmlns:a16="http://schemas.microsoft.com/office/drawing/2014/main" id="{10172343-CBD6-0433-5B4D-774140387818}"/>
              </a:ext>
            </a:extLst>
          </p:cNvPr>
          <p:cNvSpPr txBox="1"/>
          <p:nvPr/>
        </p:nvSpPr>
        <p:spPr>
          <a:xfrm rot="16200000">
            <a:off x="8681037" y="352578"/>
            <a:ext cx="769236" cy="369332"/>
          </a:xfrm>
          <a:prstGeom prst="rect">
            <a:avLst/>
          </a:prstGeom>
          <a:noFill/>
        </p:spPr>
        <p:txBody>
          <a:bodyPr wrap="square" rtlCol="0">
            <a:spAutoFit/>
          </a:bodyPr>
          <a:lstStyle/>
          <a:p>
            <a:r>
              <a:rPr lang="en-US" b="1" dirty="0">
                <a:ln>
                  <a:solidFill>
                    <a:schemeClr val="tx1"/>
                  </a:solidFill>
                </a:ln>
                <a:solidFill>
                  <a:schemeClr val="bg1">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SSR1</a:t>
            </a:r>
            <a:endParaRPr lang="en-US" sz="2400" b="1" dirty="0">
              <a:ln>
                <a:solidFill>
                  <a:schemeClr val="tx1"/>
                </a:solidFill>
              </a:ln>
              <a:solidFill>
                <a:schemeClr val="bg1">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103" name="CasellaDiTesto 102">
            <a:extLst>
              <a:ext uri="{FF2B5EF4-FFF2-40B4-BE49-F238E27FC236}">
                <a16:creationId xmlns:a16="http://schemas.microsoft.com/office/drawing/2014/main" id="{B87C7125-1E46-B4AF-09D4-74948405DB88}"/>
              </a:ext>
            </a:extLst>
          </p:cNvPr>
          <p:cNvSpPr txBox="1"/>
          <p:nvPr/>
        </p:nvSpPr>
        <p:spPr>
          <a:xfrm rot="16200000">
            <a:off x="11291486" y="337009"/>
            <a:ext cx="849224" cy="369332"/>
          </a:xfrm>
          <a:prstGeom prst="rect">
            <a:avLst/>
          </a:prstGeom>
          <a:noFill/>
        </p:spPr>
        <p:txBody>
          <a:bodyPr wrap="square" rtlCol="0">
            <a:spAutoFit/>
          </a:bodyPr>
          <a:lstStyle/>
          <a:p>
            <a:r>
              <a:rPr lang="en-US" b="1" dirty="0">
                <a:ln>
                  <a:solidFill>
                    <a:schemeClr val="tx1"/>
                  </a:solidFill>
                </a:ln>
                <a:solidFill>
                  <a:schemeClr val="bg1">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EMR1</a:t>
            </a:r>
          </a:p>
        </p:txBody>
      </p:sp>
      <p:sp>
        <p:nvSpPr>
          <p:cNvPr id="104" name="CasellaDiTesto 103">
            <a:extLst>
              <a:ext uri="{FF2B5EF4-FFF2-40B4-BE49-F238E27FC236}">
                <a16:creationId xmlns:a16="http://schemas.microsoft.com/office/drawing/2014/main" id="{62B678A5-34A9-1294-0FBC-D274023D3CE0}"/>
              </a:ext>
            </a:extLst>
          </p:cNvPr>
          <p:cNvSpPr txBox="1"/>
          <p:nvPr/>
        </p:nvSpPr>
        <p:spPr>
          <a:xfrm rot="16200000">
            <a:off x="11038795" y="355476"/>
            <a:ext cx="769236" cy="369332"/>
          </a:xfrm>
          <a:prstGeom prst="rect">
            <a:avLst/>
          </a:prstGeom>
          <a:noFill/>
        </p:spPr>
        <p:txBody>
          <a:bodyPr wrap="square" rtlCol="0">
            <a:spAutoFit/>
          </a:bodyPr>
          <a:lstStyle/>
          <a:p>
            <a:r>
              <a:rPr lang="en-US" b="1" dirty="0">
                <a:ln>
                  <a:solidFill>
                    <a:schemeClr val="tx1"/>
                  </a:solidFill>
                </a:ln>
                <a:solidFill>
                  <a:schemeClr val="bg1">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SSR1</a:t>
            </a:r>
            <a:endParaRPr lang="en-US" sz="2400" b="1" dirty="0">
              <a:ln>
                <a:solidFill>
                  <a:schemeClr val="tx1"/>
                </a:solidFill>
              </a:ln>
              <a:solidFill>
                <a:schemeClr val="bg1">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105" name="CasellaDiTesto 104">
            <a:extLst>
              <a:ext uri="{FF2B5EF4-FFF2-40B4-BE49-F238E27FC236}">
                <a16:creationId xmlns:a16="http://schemas.microsoft.com/office/drawing/2014/main" id="{E8473C46-580D-A3F4-C834-CFC6A25ACC7A}"/>
              </a:ext>
            </a:extLst>
          </p:cNvPr>
          <p:cNvSpPr txBox="1"/>
          <p:nvPr/>
        </p:nvSpPr>
        <p:spPr>
          <a:xfrm rot="16200000">
            <a:off x="10789710" y="368387"/>
            <a:ext cx="769236" cy="369332"/>
          </a:xfrm>
          <a:prstGeom prst="rect">
            <a:avLst/>
          </a:prstGeom>
          <a:noFill/>
        </p:spPr>
        <p:txBody>
          <a:bodyPr wrap="square" rtlCol="0">
            <a:spAutoFit/>
          </a:bodyPr>
          <a:lstStyle/>
          <a:p>
            <a:r>
              <a:rPr lang="en-US" b="1" dirty="0">
                <a:ln>
                  <a:solidFill>
                    <a:schemeClr val="tx1"/>
                  </a:solidFill>
                </a:ln>
                <a:solidFill>
                  <a:schemeClr val="bg1">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SSR1</a:t>
            </a:r>
            <a:endParaRPr lang="en-US" sz="2400" b="1" dirty="0">
              <a:ln>
                <a:solidFill>
                  <a:schemeClr val="tx1"/>
                </a:solidFill>
              </a:ln>
              <a:solidFill>
                <a:schemeClr val="bg1">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115" name="CasellaDiTesto 114">
            <a:extLst>
              <a:ext uri="{FF2B5EF4-FFF2-40B4-BE49-F238E27FC236}">
                <a16:creationId xmlns:a16="http://schemas.microsoft.com/office/drawing/2014/main" id="{D0070FF5-2F35-98F3-3C2C-7598B68833A5}"/>
              </a:ext>
            </a:extLst>
          </p:cNvPr>
          <p:cNvSpPr txBox="1"/>
          <p:nvPr/>
        </p:nvSpPr>
        <p:spPr>
          <a:xfrm>
            <a:off x="9687173" y="5917924"/>
            <a:ext cx="2392110" cy="461665"/>
          </a:xfrm>
          <a:prstGeom prst="rect">
            <a:avLst/>
          </a:prstGeom>
          <a:noFill/>
        </p:spPr>
        <p:txBody>
          <a:bodyPr wrap="square" rtlCol="0">
            <a:spAutoFit/>
          </a:bodyPr>
          <a:lstStyle/>
          <a:p>
            <a:pPr algn="ctr"/>
            <a:r>
              <a:rPr lang="en-US" sz="2400" dirty="0">
                <a:latin typeface="Times New Roman" panose="02020603050405020304" pitchFamily="18" charset="0"/>
                <a:cs typeface="Times New Roman" panose="02020603050405020304" pitchFamily="18" charset="0"/>
              </a:rPr>
              <a:t>Termoresistenze</a:t>
            </a:r>
          </a:p>
        </p:txBody>
      </p:sp>
      <mc:AlternateContent xmlns:mc="http://schemas.openxmlformats.org/markup-compatibility/2006" xmlns:a14="http://schemas.microsoft.com/office/drawing/2010/main">
        <mc:Choice Requires="a14">
          <p:sp>
            <p:nvSpPr>
              <p:cNvPr id="120" name="CasellaDiTesto 119">
                <a:extLst>
                  <a:ext uri="{FF2B5EF4-FFF2-40B4-BE49-F238E27FC236}">
                    <a16:creationId xmlns:a16="http://schemas.microsoft.com/office/drawing/2014/main" id="{9B911A2D-37D7-9316-8D7E-42477DCC8282}"/>
                  </a:ext>
                </a:extLst>
              </p:cNvPr>
              <p:cNvSpPr txBox="1"/>
              <p:nvPr/>
            </p:nvSpPr>
            <p:spPr>
              <a:xfrm>
                <a:off x="185670" y="920019"/>
                <a:ext cx="7745438" cy="4800481"/>
              </a:xfrm>
              <a:prstGeom prst="rect">
                <a:avLst/>
              </a:prstGeom>
              <a:noFill/>
            </p:spPr>
            <p:txBody>
              <a:bodyPr wrap="square" rtlCol="0">
                <a:spAutoFit/>
              </a:bodyPr>
              <a:lstStyle/>
              <a:p>
                <a:pPr marL="285750" indent="-285750" algn="just">
                  <a:buFont typeface="Arial" panose="020B0604020202020204" pitchFamily="34" charset="0"/>
                  <a:buChar char="•"/>
                </a:pPr>
                <a:r>
                  <a:rPr lang="it-IT" sz="2500" dirty="0">
                    <a:latin typeface="Times New Roman" panose="02020603050405020304" pitchFamily="18" charset="0"/>
                    <a:cs typeface="Times New Roman" panose="02020603050405020304" pitchFamily="18" charset="0"/>
                  </a:rPr>
                  <a:t>Le </a:t>
                </a:r>
                <a:r>
                  <a:rPr lang="it-IT" sz="2500" b="1" dirty="0">
                    <a:latin typeface="Times New Roman" panose="02020603050405020304" pitchFamily="18" charset="0"/>
                    <a:cs typeface="Times New Roman" panose="02020603050405020304" pitchFamily="18" charset="0"/>
                  </a:rPr>
                  <a:t>termoresistenze</a:t>
                </a:r>
                <a:r>
                  <a:rPr lang="it-IT" sz="2500" dirty="0">
                    <a:latin typeface="Times New Roman" panose="02020603050405020304" pitchFamily="18" charset="0"/>
                    <a:cs typeface="Times New Roman" panose="02020603050405020304" pitchFamily="18" charset="0"/>
                  </a:rPr>
                  <a:t> sono gli strumenti adibiti alla generazione del calore all’interno della cavità;</a:t>
                </a:r>
              </a:p>
              <a:p>
                <a:pPr marL="285750" indent="-285750" algn="just">
                  <a:buFont typeface="Arial" panose="020B0604020202020204" pitchFamily="34" charset="0"/>
                  <a:buChar char="•"/>
                </a:pPr>
                <a:endParaRPr lang="it-IT" sz="2500"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it-IT" sz="2500" dirty="0">
                    <a:latin typeface="Times New Roman" panose="02020603050405020304" pitchFamily="18" charset="0"/>
                    <a:cs typeface="Times New Roman" panose="02020603050405020304" pitchFamily="18" charset="0"/>
                  </a:rPr>
                  <a:t>Le </a:t>
                </a:r>
                <a:r>
                  <a:rPr lang="it-IT" sz="2500" b="1" dirty="0">
                    <a:latin typeface="Times New Roman" panose="02020603050405020304" pitchFamily="18" charset="0"/>
                    <a:cs typeface="Times New Roman" panose="02020603050405020304" pitchFamily="18" charset="0"/>
                  </a:rPr>
                  <a:t>termocoppie</a:t>
                </a:r>
                <a:r>
                  <a:rPr lang="it-IT" sz="2500" dirty="0">
                    <a:latin typeface="Times New Roman" panose="02020603050405020304" pitchFamily="18" charset="0"/>
                    <a:cs typeface="Times New Roman" panose="02020603050405020304" pitchFamily="18" charset="0"/>
                  </a:rPr>
                  <a:t> sono sensori posizionati all’interno della cavità il cui obiettivo è quello di fornire le letture di temperatura;</a:t>
                </a:r>
              </a:p>
              <a:p>
                <a:pPr algn="just"/>
                <a:endParaRPr lang="it-IT" sz="2500"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it-IT" sz="2500" dirty="0">
                    <a:latin typeface="Times New Roman" panose="02020603050405020304" pitchFamily="18" charset="0"/>
                    <a:cs typeface="Times New Roman" panose="02020603050405020304" pitchFamily="18" charset="0"/>
                  </a:rPr>
                  <a:t>Complessivamente, il sistema dispone di:</a:t>
                </a:r>
              </a:p>
              <a:p>
                <a:pPr marL="285750" indent="-285750" algn="just">
                  <a:buFont typeface="Arial" panose="020B0604020202020204" pitchFamily="34" charset="0"/>
                  <a:buChar char="•"/>
                </a:pPr>
                <a:endParaRPr lang="it-IT" sz="1000" dirty="0">
                  <a:latin typeface="Times New Roman" panose="02020603050405020304" pitchFamily="18" charset="0"/>
                  <a:cs typeface="Times New Roman" panose="02020603050405020304" pitchFamily="18" charset="0"/>
                </a:endParaRPr>
              </a:p>
              <a:p>
                <a:pPr algn="just"/>
                <a14:m>
                  <m:oMathPara xmlns:m="http://schemas.openxmlformats.org/officeDocument/2006/math">
                    <m:oMathParaPr>
                      <m:jc m:val="centerGroup"/>
                    </m:oMathParaPr>
                    <m:oMath xmlns:m="http://schemas.openxmlformats.org/officeDocument/2006/math">
                      <m:r>
                        <a:rPr lang="it-IT" sz="2500" b="0" i="1" smtClean="0">
                          <a:latin typeface="Cambria Math" panose="02040503050406030204" pitchFamily="18" charset="0"/>
                          <a:cs typeface="Times New Roman" panose="02020603050405020304" pitchFamily="18" charset="0"/>
                        </a:rPr>
                        <m:t>𝑢</m:t>
                      </m:r>
                      <m:d>
                        <m:dPr>
                          <m:ctrlPr>
                            <a:rPr lang="it-IT" sz="2500" b="0" i="1" smtClean="0">
                              <a:latin typeface="Cambria Math" panose="02040503050406030204" pitchFamily="18" charset="0"/>
                              <a:cs typeface="Times New Roman" panose="02020603050405020304" pitchFamily="18" charset="0"/>
                            </a:rPr>
                          </m:ctrlPr>
                        </m:dPr>
                        <m:e>
                          <m:r>
                            <a:rPr lang="it-IT" sz="2500" b="0" i="1" smtClean="0">
                              <a:latin typeface="Cambria Math" panose="02040503050406030204" pitchFamily="18" charset="0"/>
                              <a:cs typeface="Times New Roman" panose="02020603050405020304" pitchFamily="18" charset="0"/>
                            </a:rPr>
                            <m:t>𝑡</m:t>
                          </m:r>
                        </m:e>
                      </m:d>
                      <m:r>
                        <a:rPr lang="it-IT" sz="2500" b="0" i="1" smtClean="0">
                          <a:latin typeface="Cambria Math" panose="02040503050406030204" pitchFamily="18" charset="0"/>
                          <a:cs typeface="Times New Roman" panose="02020603050405020304" pitchFamily="18" charset="0"/>
                        </a:rPr>
                        <m:t>=</m:t>
                      </m:r>
                      <m:sSup>
                        <m:sSupPr>
                          <m:ctrlPr>
                            <a:rPr lang="it-IT" sz="2500" b="0" i="1" smtClean="0">
                              <a:latin typeface="Cambria Math" panose="02040503050406030204" pitchFamily="18" charset="0"/>
                              <a:cs typeface="Times New Roman" panose="02020603050405020304" pitchFamily="18" charset="0"/>
                            </a:rPr>
                          </m:ctrlPr>
                        </m:sSupPr>
                        <m:e>
                          <m:d>
                            <m:dPr>
                              <m:begChr m:val="["/>
                              <m:endChr m:val="]"/>
                              <m:ctrlPr>
                                <a:rPr lang="it-IT" sz="2500" b="0" i="1" smtClean="0">
                                  <a:latin typeface="Cambria Math" panose="02040503050406030204" pitchFamily="18" charset="0"/>
                                  <a:cs typeface="Times New Roman" panose="02020603050405020304" pitchFamily="18" charset="0"/>
                                </a:rPr>
                              </m:ctrlPr>
                            </m:dPr>
                            <m:e>
                              <m:sSubSup>
                                <m:sSubSupPr>
                                  <m:ctrlPr>
                                    <a:rPr lang="it-IT" sz="2500" b="0" i="1" smtClean="0">
                                      <a:latin typeface="Cambria Math" panose="02040503050406030204" pitchFamily="18" charset="0"/>
                                      <a:cs typeface="Times New Roman" panose="02020603050405020304" pitchFamily="18" charset="0"/>
                                    </a:rPr>
                                  </m:ctrlPr>
                                </m:sSubSupPr>
                                <m:e>
                                  <m:r>
                                    <a:rPr lang="it-IT" sz="2500" b="0" i="1" smtClean="0">
                                      <a:latin typeface="Cambria Math" panose="02040503050406030204" pitchFamily="18" charset="0"/>
                                      <a:cs typeface="Times New Roman" panose="02020603050405020304" pitchFamily="18" charset="0"/>
                                    </a:rPr>
                                    <m:t>𝑢</m:t>
                                  </m:r>
                                </m:e>
                                <m:sub>
                                  <m:r>
                                    <a:rPr lang="it-IT" sz="2500" b="0" i="1" smtClean="0">
                                      <a:latin typeface="Cambria Math" panose="02040503050406030204" pitchFamily="18" charset="0"/>
                                      <a:cs typeface="Times New Roman" panose="02020603050405020304" pitchFamily="18" charset="0"/>
                                    </a:rPr>
                                    <m:t>1</m:t>
                                  </m:r>
                                </m:sub>
                                <m:sup>
                                  <m:d>
                                    <m:dPr>
                                      <m:ctrlPr>
                                        <a:rPr lang="it-IT" sz="2500" b="0" i="1" smtClean="0">
                                          <a:latin typeface="Cambria Math" panose="02040503050406030204" pitchFamily="18" charset="0"/>
                                          <a:cs typeface="Times New Roman" panose="02020603050405020304" pitchFamily="18" charset="0"/>
                                        </a:rPr>
                                      </m:ctrlPr>
                                    </m:dPr>
                                    <m:e>
                                      <m:r>
                                        <a:rPr lang="it-IT" sz="2500" b="0" i="1" smtClean="0">
                                          <a:latin typeface="Cambria Math" panose="02040503050406030204" pitchFamily="18" charset="0"/>
                                          <a:cs typeface="Times New Roman" panose="02020603050405020304" pitchFamily="18" charset="0"/>
                                        </a:rPr>
                                        <m:t>1</m:t>
                                      </m:r>
                                    </m:e>
                                  </m:d>
                                </m:sup>
                              </m:sSubSup>
                              <m:d>
                                <m:dPr>
                                  <m:ctrlPr>
                                    <a:rPr lang="it-IT" sz="2500" b="0" i="1" smtClean="0">
                                      <a:latin typeface="Cambria Math" panose="02040503050406030204" pitchFamily="18" charset="0"/>
                                      <a:cs typeface="Times New Roman" panose="02020603050405020304" pitchFamily="18" charset="0"/>
                                    </a:rPr>
                                  </m:ctrlPr>
                                </m:dPr>
                                <m:e>
                                  <m:r>
                                    <a:rPr lang="it-IT" sz="2500" b="0" i="1" smtClean="0">
                                      <a:latin typeface="Cambria Math" panose="02040503050406030204" pitchFamily="18" charset="0"/>
                                      <a:cs typeface="Times New Roman" panose="02020603050405020304" pitchFamily="18" charset="0"/>
                                    </a:rPr>
                                    <m:t>𝑡</m:t>
                                  </m:r>
                                </m:e>
                              </m:d>
                              <m:r>
                                <a:rPr lang="it-IT" sz="2500" b="0" i="1" smtClean="0">
                                  <a:latin typeface="Cambria Math" panose="02040503050406030204" pitchFamily="18" charset="0"/>
                                  <a:cs typeface="Times New Roman" panose="02020603050405020304" pitchFamily="18" charset="0"/>
                                </a:rPr>
                                <m:t>,</m:t>
                              </m:r>
                              <m:sSubSup>
                                <m:sSubSupPr>
                                  <m:ctrlPr>
                                    <a:rPr lang="it-IT" sz="2500" b="0" i="1" smtClean="0">
                                      <a:latin typeface="Cambria Math" panose="02040503050406030204" pitchFamily="18" charset="0"/>
                                      <a:cs typeface="Times New Roman" panose="02020603050405020304" pitchFamily="18" charset="0"/>
                                    </a:rPr>
                                  </m:ctrlPr>
                                </m:sSubSupPr>
                                <m:e>
                                  <m:r>
                                    <a:rPr lang="it-IT" sz="2500" b="0" i="1" smtClean="0">
                                      <a:latin typeface="Cambria Math" panose="02040503050406030204" pitchFamily="18" charset="0"/>
                                      <a:cs typeface="Times New Roman" panose="02020603050405020304" pitchFamily="18" charset="0"/>
                                    </a:rPr>
                                    <m:t>𝑢</m:t>
                                  </m:r>
                                </m:e>
                                <m:sub>
                                  <m:r>
                                    <a:rPr lang="it-IT" sz="2500" b="0" i="1" smtClean="0">
                                      <a:latin typeface="Cambria Math" panose="02040503050406030204" pitchFamily="18" charset="0"/>
                                      <a:cs typeface="Times New Roman" panose="02020603050405020304" pitchFamily="18" charset="0"/>
                                    </a:rPr>
                                    <m:t>1</m:t>
                                  </m:r>
                                </m:sub>
                                <m:sup>
                                  <m:d>
                                    <m:dPr>
                                      <m:ctrlPr>
                                        <a:rPr lang="it-IT" sz="2500" b="0" i="1" smtClean="0">
                                          <a:latin typeface="Cambria Math" panose="02040503050406030204" pitchFamily="18" charset="0"/>
                                          <a:cs typeface="Times New Roman" panose="02020603050405020304" pitchFamily="18" charset="0"/>
                                        </a:rPr>
                                      </m:ctrlPr>
                                    </m:dPr>
                                    <m:e>
                                      <m:r>
                                        <a:rPr lang="it-IT" sz="2500" b="0" i="1" smtClean="0">
                                          <a:latin typeface="Cambria Math" panose="02040503050406030204" pitchFamily="18" charset="0"/>
                                          <a:cs typeface="Times New Roman" panose="02020603050405020304" pitchFamily="18" charset="0"/>
                                        </a:rPr>
                                        <m:t>2</m:t>
                                      </m:r>
                                    </m:e>
                                  </m:d>
                                </m:sup>
                              </m:sSubSup>
                              <m:d>
                                <m:dPr>
                                  <m:ctrlPr>
                                    <a:rPr lang="it-IT" sz="2500" b="0" i="1" smtClean="0">
                                      <a:latin typeface="Cambria Math" panose="02040503050406030204" pitchFamily="18" charset="0"/>
                                      <a:cs typeface="Times New Roman" panose="02020603050405020304" pitchFamily="18" charset="0"/>
                                    </a:rPr>
                                  </m:ctrlPr>
                                </m:dPr>
                                <m:e>
                                  <m:r>
                                    <a:rPr lang="it-IT" sz="2500" b="0" i="1" smtClean="0">
                                      <a:latin typeface="Cambria Math" panose="02040503050406030204" pitchFamily="18" charset="0"/>
                                      <a:cs typeface="Times New Roman" panose="02020603050405020304" pitchFamily="18" charset="0"/>
                                    </a:rPr>
                                    <m:t>𝑡</m:t>
                                  </m:r>
                                </m:e>
                              </m:d>
                              <m:r>
                                <a:rPr lang="it-IT" sz="2500" b="0" i="1" smtClean="0">
                                  <a:latin typeface="Cambria Math" panose="02040503050406030204" pitchFamily="18" charset="0"/>
                                  <a:cs typeface="Times New Roman" panose="02020603050405020304" pitchFamily="18" charset="0"/>
                                </a:rPr>
                                <m:t>,</m:t>
                              </m:r>
                              <m:sSubSup>
                                <m:sSubSupPr>
                                  <m:ctrlPr>
                                    <a:rPr lang="it-IT" sz="2500" b="0" i="1" smtClean="0">
                                      <a:latin typeface="Cambria Math" panose="02040503050406030204" pitchFamily="18" charset="0"/>
                                      <a:cs typeface="Times New Roman" panose="02020603050405020304" pitchFamily="18" charset="0"/>
                                    </a:rPr>
                                  </m:ctrlPr>
                                </m:sSubSupPr>
                                <m:e>
                                  <m:r>
                                    <a:rPr lang="it-IT" sz="2500" b="0" i="1" smtClean="0">
                                      <a:latin typeface="Cambria Math" panose="02040503050406030204" pitchFamily="18" charset="0"/>
                                      <a:cs typeface="Times New Roman" panose="02020603050405020304" pitchFamily="18" charset="0"/>
                                    </a:rPr>
                                    <m:t>𝑢</m:t>
                                  </m:r>
                                </m:e>
                                <m:sub>
                                  <m:r>
                                    <a:rPr lang="it-IT" sz="2500" b="0" i="1" smtClean="0">
                                      <a:latin typeface="Cambria Math" panose="02040503050406030204" pitchFamily="18" charset="0"/>
                                      <a:cs typeface="Times New Roman" panose="02020603050405020304" pitchFamily="18" charset="0"/>
                                    </a:rPr>
                                    <m:t>2</m:t>
                                  </m:r>
                                </m:sub>
                                <m:sup>
                                  <m:d>
                                    <m:dPr>
                                      <m:ctrlPr>
                                        <a:rPr lang="it-IT" sz="2500" b="0" i="1" smtClean="0">
                                          <a:latin typeface="Cambria Math" panose="02040503050406030204" pitchFamily="18" charset="0"/>
                                          <a:cs typeface="Times New Roman" panose="02020603050405020304" pitchFamily="18" charset="0"/>
                                        </a:rPr>
                                      </m:ctrlPr>
                                    </m:dPr>
                                    <m:e>
                                      <m:r>
                                        <a:rPr lang="it-IT" sz="2500" b="0" i="1" smtClean="0">
                                          <a:latin typeface="Cambria Math" panose="02040503050406030204" pitchFamily="18" charset="0"/>
                                          <a:cs typeface="Times New Roman" panose="02020603050405020304" pitchFamily="18" charset="0"/>
                                        </a:rPr>
                                        <m:t>1</m:t>
                                      </m:r>
                                    </m:e>
                                  </m:d>
                                </m:sup>
                              </m:sSubSup>
                              <m:d>
                                <m:dPr>
                                  <m:ctrlPr>
                                    <a:rPr lang="it-IT" sz="2500" b="0" i="1" smtClean="0">
                                      <a:latin typeface="Cambria Math" panose="02040503050406030204" pitchFamily="18" charset="0"/>
                                      <a:cs typeface="Times New Roman" panose="02020603050405020304" pitchFamily="18" charset="0"/>
                                    </a:rPr>
                                  </m:ctrlPr>
                                </m:dPr>
                                <m:e>
                                  <m:r>
                                    <a:rPr lang="it-IT" sz="2500" b="0" i="1" smtClean="0">
                                      <a:latin typeface="Cambria Math" panose="02040503050406030204" pitchFamily="18" charset="0"/>
                                      <a:cs typeface="Times New Roman" panose="02020603050405020304" pitchFamily="18" charset="0"/>
                                    </a:rPr>
                                    <m:t>𝑡</m:t>
                                  </m:r>
                                </m:e>
                              </m:d>
                              <m:r>
                                <a:rPr lang="it-IT" sz="2500" b="0" i="1" smtClean="0">
                                  <a:latin typeface="Cambria Math" panose="02040503050406030204" pitchFamily="18" charset="0"/>
                                  <a:cs typeface="Times New Roman" panose="02020603050405020304" pitchFamily="18" charset="0"/>
                                </a:rPr>
                                <m:t>,</m:t>
                              </m:r>
                              <m:sSubSup>
                                <m:sSubSupPr>
                                  <m:ctrlPr>
                                    <a:rPr lang="it-IT" sz="2500" b="0" i="1" smtClean="0">
                                      <a:latin typeface="Cambria Math" panose="02040503050406030204" pitchFamily="18" charset="0"/>
                                      <a:cs typeface="Times New Roman" panose="02020603050405020304" pitchFamily="18" charset="0"/>
                                    </a:rPr>
                                  </m:ctrlPr>
                                </m:sSubSupPr>
                                <m:e>
                                  <m:r>
                                    <a:rPr lang="it-IT" sz="2500" b="0" i="1" smtClean="0">
                                      <a:latin typeface="Cambria Math" panose="02040503050406030204" pitchFamily="18" charset="0"/>
                                      <a:cs typeface="Times New Roman" panose="02020603050405020304" pitchFamily="18" charset="0"/>
                                    </a:rPr>
                                    <m:t>𝑢</m:t>
                                  </m:r>
                                </m:e>
                                <m:sub>
                                  <m:r>
                                    <a:rPr lang="it-IT" sz="2500" b="0" i="1" smtClean="0">
                                      <a:latin typeface="Cambria Math" panose="02040503050406030204" pitchFamily="18" charset="0"/>
                                      <a:cs typeface="Times New Roman" panose="02020603050405020304" pitchFamily="18" charset="0"/>
                                    </a:rPr>
                                    <m:t>2</m:t>
                                  </m:r>
                                </m:sub>
                                <m:sup>
                                  <m:d>
                                    <m:dPr>
                                      <m:ctrlPr>
                                        <a:rPr lang="it-IT" sz="2500" b="0" i="1" smtClean="0">
                                          <a:latin typeface="Cambria Math" panose="02040503050406030204" pitchFamily="18" charset="0"/>
                                          <a:cs typeface="Times New Roman" panose="02020603050405020304" pitchFamily="18" charset="0"/>
                                        </a:rPr>
                                      </m:ctrlPr>
                                    </m:dPr>
                                    <m:e>
                                      <m:r>
                                        <a:rPr lang="it-IT" sz="2500" b="0" i="1" smtClean="0">
                                          <a:latin typeface="Cambria Math" panose="02040503050406030204" pitchFamily="18" charset="0"/>
                                          <a:cs typeface="Times New Roman" panose="02020603050405020304" pitchFamily="18" charset="0"/>
                                        </a:rPr>
                                        <m:t>2</m:t>
                                      </m:r>
                                    </m:e>
                                  </m:d>
                                </m:sup>
                              </m:sSubSup>
                              <m:d>
                                <m:dPr>
                                  <m:ctrlPr>
                                    <a:rPr lang="it-IT" sz="2500" b="0" i="1" smtClean="0">
                                      <a:latin typeface="Cambria Math" panose="02040503050406030204" pitchFamily="18" charset="0"/>
                                      <a:cs typeface="Times New Roman" panose="02020603050405020304" pitchFamily="18" charset="0"/>
                                    </a:rPr>
                                  </m:ctrlPr>
                                </m:dPr>
                                <m:e>
                                  <m:r>
                                    <a:rPr lang="it-IT" sz="2500" b="0" i="1" smtClean="0">
                                      <a:latin typeface="Cambria Math" panose="02040503050406030204" pitchFamily="18" charset="0"/>
                                      <a:cs typeface="Times New Roman" panose="02020603050405020304" pitchFamily="18" charset="0"/>
                                    </a:rPr>
                                    <m:t>𝑡</m:t>
                                  </m:r>
                                </m:e>
                              </m:d>
                            </m:e>
                          </m:d>
                        </m:e>
                        <m:sup>
                          <m:r>
                            <a:rPr lang="it-IT" sz="2500" b="0" i="1" smtClean="0">
                              <a:latin typeface="Cambria Math" panose="02040503050406030204" pitchFamily="18" charset="0"/>
                              <a:cs typeface="Times New Roman" panose="02020603050405020304" pitchFamily="18" charset="0"/>
                            </a:rPr>
                            <m:t>𝑇</m:t>
                          </m:r>
                        </m:sup>
                      </m:sSup>
                      <m:r>
                        <a:rPr lang="it-IT" sz="2500" b="0" i="1" smtClean="0">
                          <a:latin typeface="Cambria Math" panose="02040503050406030204" pitchFamily="18" charset="0"/>
                          <a:cs typeface="Times New Roman" panose="02020603050405020304" pitchFamily="18" charset="0"/>
                        </a:rPr>
                        <m:t>∈</m:t>
                      </m:r>
                      <m:sSup>
                        <m:sSupPr>
                          <m:ctrlPr>
                            <a:rPr lang="it-IT" sz="2500" b="0" i="1" smtClean="0">
                              <a:latin typeface="Cambria Math" panose="02040503050406030204" pitchFamily="18" charset="0"/>
                              <a:ea typeface="Cambria Math" panose="02040503050406030204" pitchFamily="18" charset="0"/>
                              <a:cs typeface="Times New Roman" panose="02020603050405020304" pitchFamily="18" charset="0"/>
                            </a:rPr>
                          </m:ctrlPr>
                        </m:sSupPr>
                        <m:e>
                          <m:r>
                            <a:rPr lang="it-IT" sz="2500" b="0" i="1" smtClean="0">
                              <a:latin typeface="Cambria Math" panose="02040503050406030204" pitchFamily="18" charset="0"/>
                              <a:ea typeface="Cambria Math" panose="02040503050406030204" pitchFamily="18" charset="0"/>
                              <a:cs typeface="Times New Roman" panose="02020603050405020304" pitchFamily="18" charset="0"/>
                            </a:rPr>
                            <m:t>ℝ</m:t>
                          </m:r>
                        </m:e>
                        <m:sup>
                          <m:r>
                            <a:rPr lang="it-IT" sz="2500" b="0" i="1" smtClean="0">
                              <a:latin typeface="Cambria Math" panose="02040503050406030204" pitchFamily="18" charset="0"/>
                              <a:ea typeface="Cambria Math" panose="02040503050406030204" pitchFamily="18" charset="0"/>
                              <a:cs typeface="Times New Roman" panose="02020603050405020304" pitchFamily="18" charset="0"/>
                            </a:rPr>
                            <m:t>4</m:t>
                          </m:r>
                        </m:sup>
                      </m:sSup>
                    </m:oMath>
                  </m:oMathPara>
                </a14:m>
                <a:endParaRPr lang="it-IT" sz="2500" b="0" i="1" dirty="0">
                  <a:latin typeface="Cambria Math" panose="02040503050406030204" pitchFamily="18" charset="0"/>
                  <a:ea typeface="Cambria Math" panose="02040503050406030204" pitchFamily="18" charset="0"/>
                  <a:cs typeface="Times New Roman" panose="02020603050405020304" pitchFamily="18" charset="0"/>
                </a:endParaRPr>
              </a:p>
              <a:p>
                <a:pPr algn="just"/>
                <a:endParaRPr lang="it-IT" sz="2500" b="0" i="1" dirty="0">
                  <a:latin typeface="Cambria Math" panose="02040503050406030204" pitchFamily="18" charset="0"/>
                  <a:ea typeface="Cambria Math" panose="02040503050406030204" pitchFamily="18" charset="0"/>
                  <a:cs typeface="Times New Roman" panose="02020603050405020304" pitchFamily="18" charset="0"/>
                </a:endParaRPr>
              </a:p>
              <a:p>
                <a:pPr algn="just"/>
                <a14:m>
                  <m:oMathPara xmlns:m="http://schemas.openxmlformats.org/officeDocument/2006/math">
                    <m:oMathParaPr>
                      <m:jc m:val="centerGroup"/>
                    </m:oMathParaPr>
                    <m:oMath xmlns:m="http://schemas.openxmlformats.org/officeDocument/2006/math">
                      <m:r>
                        <a:rPr lang="it-IT" sz="2500" b="0" i="1" smtClean="0">
                          <a:latin typeface="Cambria Math" panose="02040503050406030204" pitchFamily="18" charset="0"/>
                          <a:cs typeface="Times New Roman" panose="02020603050405020304" pitchFamily="18" charset="0"/>
                        </a:rPr>
                        <m:t>𝑦</m:t>
                      </m:r>
                      <m:d>
                        <m:dPr>
                          <m:ctrlPr>
                            <a:rPr lang="it-IT" sz="2500" b="0" i="1" smtClean="0">
                              <a:latin typeface="Cambria Math" panose="02040503050406030204" pitchFamily="18" charset="0"/>
                              <a:cs typeface="Times New Roman" panose="02020603050405020304" pitchFamily="18" charset="0"/>
                            </a:rPr>
                          </m:ctrlPr>
                        </m:dPr>
                        <m:e>
                          <m:r>
                            <a:rPr lang="it-IT" sz="2500" b="0" i="1" smtClean="0">
                              <a:latin typeface="Cambria Math" panose="02040503050406030204" pitchFamily="18" charset="0"/>
                              <a:cs typeface="Times New Roman" panose="02020603050405020304" pitchFamily="18" charset="0"/>
                            </a:rPr>
                            <m:t>𝑡</m:t>
                          </m:r>
                        </m:e>
                      </m:d>
                      <m:r>
                        <a:rPr lang="it-IT" sz="2500" b="0" i="1" smtClean="0">
                          <a:latin typeface="Cambria Math" panose="02040503050406030204" pitchFamily="18" charset="0"/>
                          <a:cs typeface="Times New Roman" panose="02020603050405020304" pitchFamily="18" charset="0"/>
                        </a:rPr>
                        <m:t>=</m:t>
                      </m:r>
                      <m:sSup>
                        <m:sSupPr>
                          <m:ctrlPr>
                            <a:rPr lang="it-IT" sz="2500" b="0" i="1" smtClean="0">
                              <a:latin typeface="Cambria Math" panose="02040503050406030204" pitchFamily="18" charset="0"/>
                              <a:cs typeface="Times New Roman" panose="02020603050405020304" pitchFamily="18" charset="0"/>
                            </a:rPr>
                          </m:ctrlPr>
                        </m:sSupPr>
                        <m:e>
                          <m:d>
                            <m:dPr>
                              <m:begChr m:val="["/>
                              <m:endChr m:val="]"/>
                              <m:ctrlPr>
                                <a:rPr lang="it-IT" sz="2500" b="0" i="1" smtClean="0">
                                  <a:latin typeface="Cambria Math" panose="02040503050406030204" pitchFamily="18" charset="0"/>
                                  <a:cs typeface="Times New Roman" panose="02020603050405020304" pitchFamily="18" charset="0"/>
                                </a:rPr>
                              </m:ctrlPr>
                            </m:dPr>
                            <m:e>
                              <m:sSub>
                                <m:sSubPr>
                                  <m:ctrlPr>
                                    <a:rPr lang="it-IT" sz="2500" b="0" i="1" smtClean="0">
                                      <a:latin typeface="Cambria Math" panose="02040503050406030204" pitchFamily="18" charset="0"/>
                                      <a:cs typeface="Times New Roman" panose="02020603050405020304" pitchFamily="18" charset="0"/>
                                    </a:rPr>
                                  </m:ctrlPr>
                                </m:sSubPr>
                                <m:e>
                                  <m:r>
                                    <a:rPr lang="it-IT" sz="2500" b="0" i="1" smtClean="0">
                                      <a:latin typeface="Cambria Math" panose="02040503050406030204" pitchFamily="18" charset="0"/>
                                      <a:cs typeface="Times New Roman" panose="02020603050405020304" pitchFamily="18" charset="0"/>
                                    </a:rPr>
                                    <m:t>𝑦</m:t>
                                  </m:r>
                                </m:e>
                                <m:sub>
                                  <m:r>
                                    <a:rPr lang="it-IT" sz="2500" b="0" i="1" smtClean="0">
                                      <a:latin typeface="Cambria Math" panose="02040503050406030204" pitchFamily="18" charset="0"/>
                                      <a:cs typeface="Times New Roman" panose="02020603050405020304" pitchFamily="18" charset="0"/>
                                    </a:rPr>
                                    <m:t>1</m:t>
                                  </m:r>
                                </m:sub>
                              </m:sSub>
                              <m:d>
                                <m:dPr>
                                  <m:ctrlPr>
                                    <a:rPr lang="it-IT" sz="2500" b="0" i="1" smtClean="0">
                                      <a:latin typeface="Cambria Math" panose="02040503050406030204" pitchFamily="18" charset="0"/>
                                      <a:cs typeface="Times New Roman" panose="02020603050405020304" pitchFamily="18" charset="0"/>
                                    </a:rPr>
                                  </m:ctrlPr>
                                </m:dPr>
                                <m:e>
                                  <m:r>
                                    <a:rPr lang="it-IT" sz="2500" b="0" i="1" smtClean="0">
                                      <a:latin typeface="Cambria Math" panose="02040503050406030204" pitchFamily="18" charset="0"/>
                                      <a:cs typeface="Times New Roman" panose="02020603050405020304" pitchFamily="18" charset="0"/>
                                    </a:rPr>
                                    <m:t>𝑡</m:t>
                                  </m:r>
                                </m:e>
                              </m:d>
                              <m:r>
                                <a:rPr lang="it-IT" sz="2500" b="0" i="1" smtClean="0">
                                  <a:latin typeface="Cambria Math" panose="02040503050406030204" pitchFamily="18" charset="0"/>
                                  <a:cs typeface="Times New Roman" panose="02020603050405020304" pitchFamily="18" charset="0"/>
                                </a:rPr>
                                <m:t>,⋯,</m:t>
                              </m:r>
                              <m:sSub>
                                <m:sSubPr>
                                  <m:ctrlPr>
                                    <a:rPr lang="it-IT" sz="2500" b="0" i="1" smtClean="0">
                                      <a:latin typeface="Cambria Math" panose="02040503050406030204" pitchFamily="18" charset="0"/>
                                      <a:cs typeface="Times New Roman" panose="02020603050405020304" pitchFamily="18" charset="0"/>
                                    </a:rPr>
                                  </m:ctrlPr>
                                </m:sSubPr>
                                <m:e>
                                  <m:r>
                                    <a:rPr lang="it-IT" sz="2500" b="0" i="1" smtClean="0">
                                      <a:latin typeface="Cambria Math" panose="02040503050406030204" pitchFamily="18" charset="0"/>
                                      <a:cs typeface="Times New Roman" panose="02020603050405020304" pitchFamily="18" charset="0"/>
                                    </a:rPr>
                                    <m:t>𝑦</m:t>
                                  </m:r>
                                </m:e>
                                <m:sub>
                                  <m:r>
                                    <a:rPr lang="it-IT" sz="2500" b="0" i="1" smtClean="0">
                                      <a:latin typeface="Cambria Math" panose="02040503050406030204" pitchFamily="18" charset="0"/>
                                      <a:cs typeface="Times New Roman" panose="02020603050405020304" pitchFamily="18" charset="0"/>
                                    </a:rPr>
                                    <m:t>12</m:t>
                                  </m:r>
                                </m:sub>
                              </m:sSub>
                              <m:d>
                                <m:dPr>
                                  <m:ctrlPr>
                                    <a:rPr lang="it-IT" sz="2500" b="0" i="1" smtClean="0">
                                      <a:latin typeface="Cambria Math" panose="02040503050406030204" pitchFamily="18" charset="0"/>
                                      <a:cs typeface="Times New Roman" panose="02020603050405020304" pitchFamily="18" charset="0"/>
                                    </a:rPr>
                                  </m:ctrlPr>
                                </m:dPr>
                                <m:e>
                                  <m:r>
                                    <a:rPr lang="it-IT" sz="2500" b="0" i="1" smtClean="0">
                                      <a:latin typeface="Cambria Math" panose="02040503050406030204" pitchFamily="18" charset="0"/>
                                      <a:cs typeface="Times New Roman" panose="02020603050405020304" pitchFamily="18" charset="0"/>
                                    </a:rPr>
                                    <m:t>𝑡</m:t>
                                  </m:r>
                                </m:e>
                              </m:d>
                            </m:e>
                          </m:d>
                        </m:e>
                        <m:sup>
                          <m:r>
                            <a:rPr lang="it-IT" sz="2500" b="0" i="1" smtClean="0">
                              <a:latin typeface="Cambria Math" panose="02040503050406030204" pitchFamily="18" charset="0"/>
                              <a:cs typeface="Times New Roman" panose="02020603050405020304" pitchFamily="18" charset="0"/>
                            </a:rPr>
                            <m:t>𝑇</m:t>
                          </m:r>
                        </m:sup>
                      </m:sSup>
                      <m:r>
                        <a:rPr lang="it-IT" sz="2500" b="0" i="1" smtClean="0">
                          <a:latin typeface="Cambria Math" panose="02040503050406030204" pitchFamily="18" charset="0"/>
                          <a:cs typeface="Times New Roman" panose="02020603050405020304" pitchFamily="18" charset="0"/>
                        </a:rPr>
                        <m:t>∈</m:t>
                      </m:r>
                      <m:sSup>
                        <m:sSupPr>
                          <m:ctrlPr>
                            <a:rPr lang="it-IT" sz="2500" i="1">
                              <a:latin typeface="Cambria Math" panose="02040503050406030204" pitchFamily="18" charset="0"/>
                              <a:ea typeface="Cambria Math" panose="02040503050406030204" pitchFamily="18" charset="0"/>
                              <a:cs typeface="Times New Roman" panose="02020603050405020304" pitchFamily="18" charset="0"/>
                            </a:rPr>
                          </m:ctrlPr>
                        </m:sSupPr>
                        <m:e>
                          <m:r>
                            <a:rPr lang="it-IT" sz="2500" i="1">
                              <a:latin typeface="Cambria Math" panose="02040503050406030204" pitchFamily="18" charset="0"/>
                              <a:ea typeface="Cambria Math" panose="02040503050406030204" pitchFamily="18" charset="0"/>
                              <a:cs typeface="Times New Roman" panose="02020603050405020304" pitchFamily="18" charset="0"/>
                            </a:rPr>
                            <m:t>ℝ</m:t>
                          </m:r>
                        </m:e>
                        <m:sup>
                          <m:r>
                            <a:rPr lang="it-IT" sz="2500" i="1" smtClean="0">
                              <a:latin typeface="Cambria Math" panose="02040503050406030204" pitchFamily="18" charset="0"/>
                              <a:ea typeface="Cambria Math" panose="02040503050406030204" pitchFamily="18" charset="0"/>
                              <a:cs typeface="Times New Roman" panose="02020603050405020304" pitchFamily="18" charset="0"/>
                            </a:rPr>
                            <m:t>1</m:t>
                          </m:r>
                          <m:r>
                            <a:rPr lang="it-IT" sz="2500" b="0" i="1" smtClean="0">
                              <a:latin typeface="Cambria Math" panose="02040503050406030204" pitchFamily="18" charset="0"/>
                              <a:ea typeface="Cambria Math" panose="02040503050406030204" pitchFamily="18" charset="0"/>
                              <a:cs typeface="Times New Roman" panose="02020603050405020304" pitchFamily="18" charset="0"/>
                            </a:rPr>
                            <m:t>2</m:t>
                          </m:r>
                        </m:sup>
                      </m:sSup>
                    </m:oMath>
                  </m:oMathPara>
                </a14:m>
                <a:endParaRPr lang="it-IT" sz="2500" dirty="0">
                  <a:latin typeface="Times New Roman" panose="02020603050405020304" pitchFamily="18" charset="0"/>
                  <a:cs typeface="Times New Roman" panose="02020603050405020304" pitchFamily="18" charset="0"/>
                </a:endParaRPr>
              </a:p>
            </p:txBody>
          </p:sp>
        </mc:Choice>
        <mc:Fallback xmlns="">
          <p:sp>
            <p:nvSpPr>
              <p:cNvPr id="120" name="CasellaDiTesto 119">
                <a:extLst>
                  <a:ext uri="{FF2B5EF4-FFF2-40B4-BE49-F238E27FC236}">
                    <a16:creationId xmlns:a16="http://schemas.microsoft.com/office/drawing/2014/main" id="{9B911A2D-37D7-9316-8D7E-42477DCC8282}"/>
                  </a:ext>
                </a:extLst>
              </p:cNvPr>
              <p:cNvSpPr txBox="1">
                <a:spLocks noRot="1" noChangeAspect="1" noMove="1" noResize="1" noEditPoints="1" noAdjustHandles="1" noChangeArrowheads="1" noChangeShapeType="1" noTextEdit="1"/>
              </p:cNvSpPr>
              <p:nvPr/>
            </p:nvSpPr>
            <p:spPr>
              <a:xfrm>
                <a:off x="185670" y="920019"/>
                <a:ext cx="7745438" cy="4800481"/>
              </a:xfrm>
              <a:prstGeom prst="rect">
                <a:avLst/>
              </a:prstGeom>
              <a:blipFill>
                <a:blip r:embed="rId15"/>
                <a:stretch>
                  <a:fillRect l="-1146" t="-1055" r="-1309"/>
                </a:stretch>
              </a:blipFill>
            </p:spPr>
            <p:txBody>
              <a:bodyPr/>
              <a:lstStyle/>
              <a:p>
                <a:r>
                  <a:rPr lang="it-IT">
                    <a:noFill/>
                  </a:rPr>
                  <a:t> </a:t>
                </a:r>
              </a:p>
            </p:txBody>
          </p:sp>
        </mc:Fallback>
      </mc:AlternateContent>
      <p:sp>
        <p:nvSpPr>
          <p:cNvPr id="111" name="Rettangolo con angoli arrotondati 110">
            <a:extLst>
              <a:ext uri="{FF2B5EF4-FFF2-40B4-BE49-F238E27FC236}">
                <a16:creationId xmlns:a16="http://schemas.microsoft.com/office/drawing/2014/main" id="{D7E7C03C-5376-24C0-1EEC-DB533C83A02B}"/>
              </a:ext>
            </a:extLst>
          </p:cNvPr>
          <p:cNvSpPr/>
          <p:nvPr/>
        </p:nvSpPr>
        <p:spPr>
          <a:xfrm>
            <a:off x="8494488" y="87882"/>
            <a:ext cx="3587467" cy="6682238"/>
          </a:xfrm>
          <a:prstGeom prst="roundRect">
            <a:avLst/>
          </a:prstGeom>
          <a:noFill/>
          <a:ln w="38100">
            <a:solidFill>
              <a:schemeClr val="tx1"/>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 name="CasellaDiTesto 2">
            <a:extLst>
              <a:ext uri="{FF2B5EF4-FFF2-40B4-BE49-F238E27FC236}">
                <a16:creationId xmlns:a16="http://schemas.microsoft.com/office/drawing/2014/main" id="{0537E922-0818-90E3-597A-A2EAA70CD90F}"/>
              </a:ext>
            </a:extLst>
          </p:cNvPr>
          <p:cNvSpPr txBox="1"/>
          <p:nvPr/>
        </p:nvSpPr>
        <p:spPr>
          <a:xfrm>
            <a:off x="219375" y="190009"/>
            <a:ext cx="11753247" cy="553998"/>
          </a:xfrm>
          <a:prstGeom prst="rect">
            <a:avLst/>
          </a:prstGeom>
          <a:noFill/>
        </p:spPr>
        <p:txBody>
          <a:bodyPr wrap="square" rtlCol="0">
            <a:spAutoFit/>
          </a:bodyPr>
          <a:lstStyle/>
          <a:p>
            <a:pPr algn="just"/>
            <a:r>
              <a:rPr lang="it-IT" sz="3000" b="1" dirty="0">
                <a:solidFill>
                  <a:srgbClr val="0000FF"/>
                </a:solidFill>
                <a:latin typeface="Times New Roman" panose="02020603050405020304" pitchFamily="18" charset="0"/>
                <a:cs typeface="Times New Roman" panose="02020603050405020304" pitchFamily="18" charset="0"/>
              </a:rPr>
              <a:t>Descrizione del sistema: vista dall’alto</a:t>
            </a:r>
          </a:p>
        </p:txBody>
      </p:sp>
    </p:spTree>
    <p:extLst>
      <p:ext uri="{BB962C8B-B14F-4D97-AF65-F5344CB8AC3E}">
        <p14:creationId xmlns:p14="http://schemas.microsoft.com/office/powerpoint/2010/main" val="2703011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20">
                                            <p:txEl>
                                              <p:pRg st="0" end="0"/>
                                            </p:txEl>
                                          </p:spTgt>
                                        </p:tgtEl>
                                        <p:attrNameLst>
                                          <p:attrName>style.visibility</p:attrName>
                                        </p:attrNameLst>
                                      </p:cBhvr>
                                      <p:to>
                                        <p:strVal val="visible"/>
                                      </p:to>
                                    </p:set>
                                    <p:anim calcmode="lin" valueType="num">
                                      <p:cBhvr additive="base">
                                        <p:cTn id="7" dur="500" fill="hold"/>
                                        <p:tgtEl>
                                          <p:spTgt spid="120">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20">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120">
                                            <p:txEl>
                                              <p:pRg st="2" end="2"/>
                                            </p:txEl>
                                          </p:spTgt>
                                        </p:tgtEl>
                                        <p:attrNameLst>
                                          <p:attrName>style.visibility</p:attrName>
                                        </p:attrNameLst>
                                      </p:cBhvr>
                                      <p:to>
                                        <p:strVal val="visible"/>
                                      </p:to>
                                    </p:set>
                                    <p:anim calcmode="lin" valueType="num">
                                      <p:cBhvr additive="base">
                                        <p:cTn id="13" dur="500" fill="hold"/>
                                        <p:tgtEl>
                                          <p:spTgt spid="120">
                                            <p:txEl>
                                              <p:pRg st="2" end="2"/>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20">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120">
                                            <p:txEl>
                                              <p:pRg st="4" end="4"/>
                                            </p:txEl>
                                          </p:spTgt>
                                        </p:tgtEl>
                                        <p:attrNameLst>
                                          <p:attrName>style.visibility</p:attrName>
                                        </p:attrNameLst>
                                      </p:cBhvr>
                                      <p:to>
                                        <p:strVal val="visible"/>
                                      </p:to>
                                    </p:set>
                                    <p:anim calcmode="lin" valueType="num">
                                      <p:cBhvr additive="base">
                                        <p:cTn id="19" dur="500" fill="hold"/>
                                        <p:tgtEl>
                                          <p:spTgt spid="120">
                                            <p:txEl>
                                              <p:pRg st="4" end="4"/>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120">
                                            <p:txEl>
                                              <p:pRg st="4" end="4"/>
                                            </p:txEl>
                                          </p:spTgt>
                                        </p:tgtEl>
                                        <p:attrNameLst>
                                          <p:attrName>ppt_y</p:attrName>
                                        </p:attrNameLst>
                                      </p:cBhvr>
                                      <p:tavLst>
                                        <p:tav tm="0">
                                          <p:val>
                                            <p:strVal val="#ppt_y"/>
                                          </p:val>
                                        </p:tav>
                                        <p:tav tm="100000">
                                          <p:val>
                                            <p:strVal val="#ppt_y"/>
                                          </p:val>
                                        </p:tav>
                                      </p:tavLst>
                                    </p:anim>
                                  </p:childTnLst>
                                </p:cTn>
                              </p:par>
                              <p:par>
                                <p:cTn id="21" presetID="2" presetClass="entr" presetSubtype="8" fill="hold" nodeType="withEffect">
                                  <p:stCondLst>
                                    <p:cond delay="0"/>
                                  </p:stCondLst>
                                  <p:childTnLst>
                                    <p:set>
                                      <p:cBhvr>
                                        <p:cTn id="22" dur="1" fill="hold">
                                          <p:stCondLst>
                                            <p:cond delay="0"/>
                                          </p:stCondLst>
                                        </p:cTn>
                                        <p:tgtEl>
                                          <p:spTgt spid="120">
                                            <p:txEl>
                                              <p:pRg st="6" end="6"/>
                                            </p:txEl>
                                          </p:spTgt>
                                        </p:tgtEl>
                                        <p:attrNameLst>
                                          <p:attrName>style.visibility</p:attrName>
                                        </p:attrNameLst>
                                      </p:cBhvr>
                                      <p:to>
                                        <p:strVal val="visible"/>
                                      </p:to>
                                    </p:set>
                                    <p:anim calcmode="lin" valueType="num">
                                      <p:cBhvr additive="base">
                                        <p:cTn id="23" dur="500" fill="hold"/>
                                        <p:tgtEl>
                                          <p:spTgt spid="120">
                                            <p:txEl>
                                              <p:pRg st="6" end="6"/>
                                            </p:txEl>
                                          </p:spTgt>
                                        </p:tgtEl>
                                        <p:attrNameLst>
                                          <p:attrName>ppt_x</p:attrName>
                                        </p:attrNameLst>
                                      </p:cBhvr>
                                      <p:tavLst>
                                        <p:tav tm="0">
                                          <p:val>
                                            <p:strVal val="0-#ppt_w/2"/>
                                          </p:val>
                                        </p:tav>
                                        <p:tav tm="100000">
                                          <p:val>
                                            <p:strVal val="#ppt_x"/>
                                          </p:val>
                                        </p:tav>
                                      </p:tavLst>
                                    </p:anim>
                                    <p:anim calcmode="lin" valueType="num">
                                      <p:cBhvr additive="base">
                                        <p:cTn id="24" dur="500" fill="hold"/>
                                        <p:tgtEl>
                                          <p:spTgt spid="120">
                                            <p:txEl>
                                              <p:pRg st="6" end="6"/>
                                            </p:txEl>
                                          </p:spTgt>
                                        </p:tgtEl>
                                        <p:attrNameLst>
                                          <p:attrName>ppt_y</p:attrName>
                                        </p:attrNameLst>
                                      </p:cBhvr>
                                      <p:tavLst>
                                        <p:tav tm="0">
                                          <p:val>
                                            <p:strVal val="#ppt_y"/>
                                          </p:val>
                                        </p:tav>
                                        <p:tav tm="100000">
                                          <p:val>
                                            <p:strVal val="#ppt_y"/>
                                          </p:val>
                                        </p:tav>
                                      </p:tavLst>
                                    </p:anim>
                                  </p:childTnLst>
                                </p:cTn>
                              </p:par>
                              <p:par>
                                <p:cTn id="25" presetID="2" presetClass="entr" presetSubtype="8" fill="hold" nodeType="withEffect">
                                  <p:stCondLst>
                                    <p:cond delay="0"/>
                                  </p:stCondLst>
                                  <p:childTnLst>
                                    <p:set>
                                      <p:cBhvr>
                                        <p:cTn id="26" dur="1" fill="hold">
                                          <p:stCondLst>
                                            <p:cond delay="0"/>
                                          </p:stCondLst>
                                        </p:cTn>
                                        <p:tgtEl>
                                          <p:spTgt spid="120">
                                            <p:txEl>
                                              <p:pRg st="8" end="8"/>
                                            </p:txEl>
                                          </p:spTgt>
                                        </p:tgtEl>
                                        <p:attrNameLst>
                                          <p:attrName>style.visibility</p:attrName>
                                        </p:attrNameLst>
                                      </p:cBhvr>
                                      <p:to>
                                        <p:strVal val="visible"/>
                                      </p:to>
                                    </p:set>
                                    <p:anim calcmode="lin" valueType="num">
                                      <p:cBhvr additive="base">
                                        <p:cTn id="27" dur="500" fill="hold"/>
                                        <p:tgtEl>
                                          <p:spTgt spid="120">
                                            <p:txEl>
                                              <p:pRg st="8" end="8"/>
                                            </p:txEl>
                                          </p:spTgt>
                                        </p:tgtEl>
                                        <p:attrNameLst>
                                          <p:attrName>ppt_x</p:attrName>
                                        </p:attrNameLst>
                                      </p:cBhvr>
                                      <p:tavLst>
                                        <p:tav tm="0">
                                          <p:val>
                                            <p:strVal val="0-#ppt_w/2"/>
                                          </p:val>
                                        </p:tav>
                                        <p:tav tm="100000">
                                          <p:val>
                                            <p:strVal val="#ppt_x"/>
                                          </p:val>
                                        </p:tav>
                                      </p:tavLst>
                                    </p:anim>
                                    <p:anim calcmode="lin" valueType="num">
                                      <p:cBhvr additive="base">
                                        <p:cTn id="28" dur="500" fill="hold"/>
                                        <p:tgtEl>
                                          <p:spTgt spid="120">
                                            <p:txEl>
                                              <p:pRg st="8" end="8"/>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FFC65E-DF05-8DAB-0400-65A7550BE0BB}"/>
            </a:ext>
          </a:extLst>
        </p:cNvPr>
        <p:cNvGrpSpPr/>
        <p:nvPr/>
      </p:nvGrpSpPr>
      <p:grpSpPr>
        <a:xfrm>
          <a:off x="0" y="0"/>
          <a:ext cx="0" cy="0"/>
          <a:chOff x="0" y="0"/>
          <a:chExt cx="0" cy="0"/>
        </a:xfrm>
      </p:grpSpPr>
      <p:sp>
        <p:nvSpPr>
          <p:cNvPr id="2" name="Segnaposto numero diapositiva 1">
            <a:extLst>
              <a:ext uri="{FF2B5EF4-FFF2-40B4-BE49-F238E27FC236}">
                <a16:creationId xmlns:a16="http://schemas.microsoft.com/office/drawing/2014/main" id="{825836F0-9DCC-8380-41BF-B9482815EFCD}"/>
              </a:ext>
            </a:extLst>
          </p:cNvPr>
          <p:cNvSpPr>
            <a:spLocks noGrp="1"/>
          </p:cNvSpPr>
          <p:nvPr>
            <p:ph type="sldNum" sz="quarter" idx="10"/>
          </p:nvPr>
        </p:nvSpPr>
        <p:spPr/>
        <p:txBody>
          <a:bodyPr/>
          <a:lstStyle/>
          <a:p>
            <a:fld id="{AE096718-7586-4E89-9C51-4CF0EA8788A2}" type="slidenum">
              <a:rPr lang="en-US" smtClean="0">
                <a:latin typeface="Times New Roman" panose="02020603050405020304" pitchFamily="18" charset="0"/>
                <a:cs typeface="Times New Roman" panose="02020603050405020304" pitchFamily="18" charset="0"/>
              </a:rPr>
              <a:t>7</a:t>
            </a:fld>
            <a:endParaRPr lang="en-US" dirty="0">
              <a:latin typeface="Times New Roman" panose="02020603050405020304" pitchFamily="18" charset="0"/>
              <a:cs typeface="Times New Roman" panose="02020603050405020304" pitchFamily="18" charset="0"/>
            </a:endParaRPr>
          </a:p>
        </p:txBody>
      </p:sp>
      <p:sp>
        <p:nvSpPr>
          <p:cNvPr id="3" name="CasellaDiTesto 2">
            <a:extLst>
              <a:ext uri="{FF2B5EF4-FFF2-40B4-BE49-F238E27FC236}">
                <a16:creationId xmlns:a16="http://schemas.microsoft.com/office/drawing/2014/main" id="{F8CDCC81-5D6A-D1B0-DAC9-08659773B526}"/>
              </a:ext>
            </a:extLst>
          </p:cNvPr>
          <p:cNvSpPr txBox="1"/>
          <p:nvPr/>
        </p:nvSpPr>
        <p:spPr>
          <a:xfrm>
            <a:off x="3878316" y="6148552"/>
            <a:ext cx="7204185" cy="646331"/>
          </a:xfrm>
          <a:prstGeom prst="rect">
            <a:avLst/>
          </a:prstGeom>
          <a:noFill/>
        </p:spPr>
        <p:txBody>
          <a:bodyPr wrap="square" rtlCol="0">
            <a:spAutoFit/>
          </a:bodyPr>
          <a:lstStyle/>
          <a:p>
            <a:r>
              <a:rPr lang="it-IT" dirty="0">
                <a:solidFill>
                  <a:schemeClr val="accent2"/>
                </a:solidFill>
                <a:latin typeface="Times New Roman" panose="02020603050405020304" pitchFamily="18" charset="0"/>
                <a:cs typeface="Times New Roman" panose="02020603050405020304" pitchFamily="18" charset="0"/>
              </a:rPr>
              <a:t>[1] Davide Previtali, Leandro </a:t>
            </a:r>
            <a:r>
              <a:rPr lang="it-IT" dirty="0" err="1">
                <a:solidFill>
                  <a:schemeClr val="accent2"/>
                </a:solidFill>
                <a:latin typeface="Times New Roman" panose="02020603050405020304" pitchFamily="18" charset="0"/>
                <a:cs typeface="Times New Roman" panose="02020603050405020304" pitchFamily="18" charset="0"/>
              </a:rPr>
              <a:t>Pitturelli</a:t>
            </a:r>
            <a:r>
              <a:rPr lang="it-IT" dirty="0">
                <a:solidFill>
                  <a:schemeClr val="accent2"/>
                </a:solidFill>
                <a:latin typeface="Times New Roman" panose="02020603050405020304" pitchFamily="18" charset="0"/>
                <a:cs typeface="Times New Roman" panose="02020603050405020304" pitchFamily="18" charset="0"/>
              </a:rPr>
              <a:t>, Fabio Previdi, Antonio Ferramosca, </a:t>
            </a:r>
            <a:r>
              <a:rPr lang="it-IT" i="1" dirty="0">
                <a:solidFill>
                  <a:schemeClr val="accent2"/>
                </a:solidFill>
                <a:latin typeface="Times New Roman" panose="02020603050405020304" pitchFamily="18" charset="0"/>
                <a:cs typeface="Times New Roman" panose="02020603050405020304" pitchFamily="18" charset="0"/>
              </a:rPr>
              <a:t>Temperature control of a </a:t>
            </a:r>
            <a:r>
              <a:rPr lang="it-IT" i="1" dirty="0" err="1">
                <a:solidFill>
                  <a:schemeClr val="accent2"/>
                </a:solidFill>
                <a:latin typeface="Times New Roman" panose="02020603050405020304" pitchFamily="18" charset="0"/>
                <a:cs typeface="Times New Roman" panose="02020603050405020304" pitchFamily="18" charset="0"/>
              </a:rPr>
              <a:t>shrink</a:t>
            </a:r>
            <a:r>
              <a:rPr lang="it-IT" i="1" dirty="0">
                <a:solidFill>
                  <a:schemeClr val="accent2"/>
                </a:solidFill>
                <a:latin typeface="Times New Roman" panose="02020603050405020304" pitchFamily="18" charset="0"/>
                <a:cs typeface="Times New Roman" panose="02020603050405020304" pitchFamily="18" charset="0"/>
              </a:rPr>
              <a:t> tunnel with multiple </a:t>
            </a:r>
            <a:r>
              <a:rPr lang="it-IT" i="1" dirty="0" err="1">
                <a:solidFill>
                  <a:schemeClr val="accent2"/>
                </a:solidFill>
                <a:latin typeface="Times New Roman" panose="02020603050405020304" pitchFamily="18" charset="0"/>
                <a:cs typeface="Times New Roman" panose="02020603050405020304" pitchFamily="18" charset="0"/>
              </a:rPr>
              <a:t>heating</a:t>
            </a:r>
            <a:r>
              <a:rPr lang="it-IT" i="1" dirty="0">
                <a:solidFill>
                  <a:schemeClr val="accent2"/>
                </a:solidFill>
                <a:latin typeface="Times New Roman" panose="02020603050405020304" pitchFamily="18" charset="0"/>
                <a:cs typeface="Times New Roman" panose="02020603050405020304" pitchFamily="18" charset="0"/>
              </a:rPr>
              <a:t> zones.</a:t>
            </a:r>
          </a:p>
        </p:txBody>
      </p:sp>
      <p:sp>
        <p:nvSpPr>
          <p:cNvPr id="5" name="CasellaDiTesto 4">
            <a:extLst>
              <a:ext uri="{FF2B5EF4-FFF2-40B4-BE49-F238E27FC236}">
                <a16:creationId xmlns:a16="http://schemas.microsoft.com/office/drawing/2014/main" id="{574CAD34-38E3-7E1D-F7FA-51B2BEDD1768}"/>
              </a:ext>
            </a:extLst>
          </p:cNvPr>
          <p:cNvSpPr txBox="1"/>
          <p:nvPr/>
        </p:nvSpPr>
        <p:spPr>
          <a:xfrm>
            <a:off x="219375" y="190009"/>
            <a:ext cx="11753247" cy="553998"/>
          </a:xfrm>
          <a:prstGeom prst="rect">
            <a:avLst/>
          </a:prstGeom>
          <a:noFill/>
        </p:spPr>
        <p:txBody>
          <a:bodyPr wrap="square" rtlCol="0">
            <a:spAutoFit/>
          </a:bodyPr>
          <a:lstStyle/>
          <a:p>
            <a:pPr algn="just"/>
            <a:r>
              <a:rPr lang="it-IT" sz="3000" b="1" dirty="0">
                <a:solidFill>
                  <a:srgbClr val="0000FF"/>
                </a:solidFill>
                <a:latin typeface="Times New Roman" panose="02020603050405020304" pitchFamily="18" charset="0"/>
                <a:cs typeface="Times New Roman" panose="02020603050405020304" pitchFamily="18" charset="0"/>
              </a:rPr>
              <a:t>Descrizione del sistema: modellistica in variabili di stato</a:t>
            </a:r>
          </a:p>
        </p:txBody>
      </p:sp>
      <mc:AlternateContent xmlns:mc="http://schemas.openxmlformats.org/markup-compatibility/2006" xmlns:a14="http://schemas.microsoft.com/office/drawing/2010/main">
        <mc:Choice Requires="a14">
          <p:sp>
            <p:nvSpPr>
              <p:cNvPr id="6" name="CasellaDiTesto 5">
                <a:extLst>
                  <a:ext uri="{FF2B5EF4-FFF2-40B4-BE49-F238E27FC236}">
                    <a16:creationId xmlns:a16="http://schemas.microsoft.com/office/drawing/2014/main" id="{98779E7C-6942-A792-2830-A266F2F63036}"/>
                  </a:ext>
                </a:extLst>
              </p:cNvPr>
              <p:cNvSpPr txBox="1"/>
              <p:nvPr/>
            </p:nvSpPr>
            <p:spPr>
              <a:xfrm>
                <a:off x="378041" y="939344"/>
                <a:ext cx="11435913" cy="4979312"/>
              </a:xfrm>
              <a:prstGeom prst="rect">
                <a:avLst/>
              </a:prstGeom>
              <a:noFill/>
            </p:spPr>
            <p:txBody>
              <a:bodyPr wrap="square" rtlCol="0">
                <a:spAutoFit/>
              </a:bodyPr>
              <a:lstStyle/>
              <a:p>
                <a:pPr algn="just"/>
                <a:r>
                  <a:rPr lang="it-IT" sz="2500" dirty="0">
                    <a:latin typeface="Times New Roman" panose="02020603050405020304" pitchFamily="18" charset="0"/>
                    <a:cs typeface="Times New Roman" panose="02020603050405020304" pitchFamily="18" charset="0"/>
                  </a:rPr>
                  <a:t>Per poter implementare una opportuna strategia di controllo è necessario disporre di un </a:t>
                </a:r>
                <a:r>
                  <a:rPr lang="it-IT" sz="2500" b="1" dirty="0">
                    <a:latin typeface="Times New Roman" panose="02020603050405020304" pitchFamily="18" charset="0"/>
                    <a:cs typeface="Times New Roman" panose="02020603050405020304" pitchFamily="18" charset="0"/>
                  </a:rPr>
                  <a:t>modello del sistema da controllare</a:t>
                </a:r>
                <a:r>
                  <a:rPr lang="it-IT" sz="2500" dirty="0">
                    <a:latin typeface="Times New Roman" panose="02020603050405020304" pitchFamily="18" charset="0"/>
                    <a:cs typeface="Times New Roman" panose="02020603050405020304" pitchFamily="18" charset="0"/>
                  </a:rPr>
                  <a:t>, ovvero un modello che descriva il comportamento del sistema sotto controllo nella migliore maniera possibile.</a:t>
                </a:r>
              </a:p>
              <a:p>
                <a:pPr algn="just"/>
                <a:endParaRPr lang="it-IT" sz="2500" dirty="0">
                  <a:latin typeface="Times New Roman" panose="02020603050405020304" pitchFamily="18" charset="0"/>
                  <a:cs typeface="Times New Roman" panose="02020603050405020304" pitchFamily="18" charset="0"/>
                </a:endParaRPr>
              </a:p>
              <a:p>
                <a:pPr algn="just"/>
                <a:r>
                  <a:rPr lang="it-IT" sz="2500" dirty="0">
                    <a:latin typeface="Times New Roman" panose="02020603050405020304" pitchFamily="18" charset="0"/>
                    <a:cs typeface="Times New Roman" panose="02020603050405020304" pitchFamily="18" charset="0"/>
                  </a:rPr>
                  <a:t>Un modello in variabili di stato assume la seguente forma:</a:t>
                </a:r>
              </a:p>
              <a:p>
                <a:pPr algn="just"/>
                <a:endParaRPr lang="it-IT" sz="2500" dirty="0">
                  <a:latin typeface="Times New Roman" panose="02020603050405020304" pitchFamily="18" charset="0"/>
                  <a:cs typeface="Times New Roman" panose="02020603050405020304" pitchFamily="18" charset="0"/>
                </a:endParaRPr>
              </a:p>
              <a:p>
                <a:pPr algn="just"/>
                <a14:m>
                  <m:oMathPara xmlns:m="http://schemas.openxmlformats.org/officeDocument/2006/math">
                    <m:oMathParaPr>
                      <m:jc m:val="centerGroup"/>
                    </m:oMathParaPr>
                    <m:oMath xmlns:m="http://schemas.openxmlformats.org/officeDocument/2006/math">
                      <m:d>
                        <m:dPr>
                          <m:begChr m:val="{"/>
                          <m:endChr m:val=""/>
                          <m:ctrlPr>
                            <a:rPr lang="it-IT" sz="2500" i="1">
                              <a:latin typeface="Cambria Math" panose="02040503050406030204" pitchFamily="18" charset="0"/>
                              <a:cs typeface="Times New Roman" panose="02020603050405020304" pitchFamily="18" charset="0"/>
                            </a:rPr>
                          </m:ctrlPr>
                        </m:dPr>
                        <m:e>
                          <m:eqArr>
                            <m:eqArrPr>
                              <m:ctrlPr>
                                <a:rPr lang="it-IT" sz="2500" i="1">
                                  <a:latin typeface="Cambria Math" panose="02040503050406030204" pitchFamily="18" charset="0"/>
                                  <a:cs typeface="Times New Roman" panose="02020603050405020304" pitchFamily="18" charset="0"/>
                                </a:rPr>
                              </m:ctrlPr>
                            </m:eqArrPr>
                            <m:e>
                              <m:r>
                                <a:rPr lang="it-IT" sz="2500" i="1">
                                  <a:latin typeface="Cambria Math" panose="02040503050406030204" pitchFamily="18" charset="0"/>
                                  <a:cs typeface="Times New Roman" panose="02020603050405020304" pitchFamily="18" charset="0"/>
                                </a:rPr>
                                <m:t>𝑥</m:t>
                              </m:r>
                              <m:d>
                                <m:dPr>
                                  <m:ctrlPr>
                                    <a:rPr lang="it-IT" sz="2500" i="1">
                                      <a:latin typeface="Cambria Math" panose="02040503050406030204" pitchFamily="18" charset="0"/>
                                      <a:cs typeface="Times New Roman" panose="02020603050405020304" pitchFamily="18" charset="0"/>
                                    </a:rPr>
                                  </m:ctrlPr>
                                </m:dPr>
                                <m:e>
                                  <m:r>
                                    <a:rPr lang="it-IT" sz="2500" i="1">
                                      <a:latin typeface="Cambria Math" panose="02040503050406030204" pitchFamily="18" charset="0"/>
                                      <a:cs typeface="Times New Roman" panose="02020603050405020304" pitchFamily="18" charset="0"/>
                                    </a:rPr>
                                    <m:t>𝑘</m:t>
                                  </m:r>
                                  <m:r>
                                    <a:rPr lang="it-IT" sz="2500" i="1">
                                      <a:latin typeface="Cambria Math" panose="02040503050406030204" pitchFamily="18" charset="0"/>
                                      <a:cs typeface="Times New Roman" panose="02020603050405020304" pitchFamily="18" charset="0"/>
                                    </a:rPr>
                                    <m:t>+1</m:t>
                                  </m:r>
                                </m:e>
                              </m:d>
                              <m:r>
                                <a:rPr lang="it-IT" sz="2500" i="1">
                                  <a:latin typeface="Cambria Math" panose="02040503050406030204" pitchFamily="18" charset="0"/>
                                  <a:cs typeface="Times New Roman" panose="02020603050405020304" pitchFamily="18" charset="0"/>
                                </a:rPr>
                                <m:t>=</m:t>
                              </m:r>
                              <m:r>
                                <a:rPr lang="it-IT" sz="2500" i="1">
                                  <a:latin typeface="Cambria Math" panose="02040503050406030204" pitchFamily="18" charset="0"/>
                                  <a:cs typeface="Times New Roman" panose="02020603050405020304" pitchFamily="18" charset="0"/>
                                </a:rPr>
                                <m:t>𝐴</m:t>
                              </m:r>
                              <m:r>
                                <a:rPr lang="it-IT" sz="2500" i="1">
                                  <a:latin typeface="Cambria Math" panose="02040503050406030204" pitchFamily="18" charset="0"/>
                                  <a:cs typeface="Times New Roman" panose="02020603050405020304" pitchFamily="18" charset="0"/>
                                </a:rPr>
                                <m:t>⋅</m:t>
                              </m:r>
                              <m:r>
                                <a:rPr lang="it-IT" sz="2500" i="1">
                                  <a:latin typeface="Cambria Math" panose="02040503050406030204" pitchFamily="18" charset="0"/>
                                  <a:cs typeface="Times New Roman" panose="02020603050405020304" pitchFamily="18" charset="0"/>
                                </a:rPr>
                                <m:t>𝑥</m:t>
                              </m:r>
                              <m:d>
                                <m:dPr>
                                  <m:ctrlPr>
                                    <a:rPr lang="it-IT" sz="2500" i="1">
                                      <a:latin typeface="Cambria Math" panose="02040503050406030204" pitchFamily="18" charset="0"/>
                                      <a:cs typeface="Times New Roman" panose="02020603050405020304" pitchFamily="18" charset="0"/>
                                    </a:rPr>
                                  </m:ctrlPr>
                                </m:dPr>
                                <m:e>
                                  <m:r>
                                    <a:rPr lang="it-IT" sz="2500" i="1">
                                      <a:latin typeface="Cambria Math" panose="02040503050406030204" pitchFamily="18" charset="0"/>
                                      <a:cs typeface="Times New Roman" panose="02020603050405020304" pitchFamily="18" charset="0"/>
                                    </a:rPr>
                                    <m:t>𝑘</m:t>
                                  </m:r>
                                </m:e>
                              </m:d>
                              <m:r>
                                <a:rPr lang="it-IT" sz="2500" i="1">
                                  <a:latin typeface="Cambria Math" panose="02040503050406030204" pitchFamily="18" charset="0"/>
                                  <a:cs typeface="Times New Roman" panose="02020603050405020304" pitchFamily="18" charset="0"/>
                                </a:rPr>
                                <m:t>+</m:t>
                              </m:r>
                              <m:r>
                                <a:rPr lang="it-IT" sz="2500" i="1">
                                  <a:latin typeface="Cambria Math" panose="02040503050406030204" pitchFamily="18" charset="0"/>
                                  <a:cs typeface="Times New Roman" panose="02020603050405020304" pitchFamily="18" charset="0"/>
                                </a:rPr>
                                <m:t>𝐵</m:t>
                              </m:r>
                              <m:r>
                                <a:rPr lang="it-IT" sz="2500" i="1">
                                  <a:latin typeface="Cambria Math" panose="02040503050406030204" pitchFamily="18" charset="0"/>
                                  <a:cs typeface="Times New Roman" panose="02020603050405020304" pitchFamily="18" charset="0"/>
                                </a:rPr>
                                <m:t>⋅</m:t>
                              </m:r>
                              <m:r>
                                <a:rPr lang="it-IT" sz="2500" i="1">
                                  <a:latin typeface="Cambria Math" panose="02040503050406030204" pitchFamily="18" charset="0"/>
                                  <a:cs typeface="Times New Roman" panose="02020603050405020304" pitchFamily="18" charset="0"/>
                                </a:rPr>
                                <m:t>𝑢</m:t>
                              </m:r>
                              <m:d>
                                <m:dPr>
                                  <m:ctrlPr>
                                    <a:rPr lang="it-IT" sz="2500" i="1">
                                      <a:latin typeface="Cambria Math" panose="02040503050406030204" pitchFamily="18" charset="0"/>
                                      <a:cs typeface="Times New Roman" panose="02020603050405020304" pitchFamily="18" charset="0"/>
                                    </a:rPr>
                                  </m:ctrlPr>
                                </m:dPr>
                                <m:e>
                                  <m:r>
                                    <a:rPr lang="it-IT" sz="2500" i="1">
                                      <a:latin typeface="Cambria Math" panose="02040503050406030204" pitchFamily="18" charset="0"/>
                                      <a:cs typeface="Times New Roman" panose="02020603050405020304" pitchFamily="18" charset="0"/>
                                    </a:rPr>
                                    <m:t>𝑘</m:t>
                                  </m:r>
                                </m:e>
                              </m:d>
                            </m:e>
                            <m:e/>
                            <m:e>
                              <m:r>
                                <a:rPr lang="it-IT" sz="2500" i="1">
                                  <a:latin typeface="Cambria Math" panose="02040503050406030204" pitchFamily="18" charset="0"/>
                                  <a:cs typeface="Times New Roman" panose="02020603050405020304" pitchFamily="18" charset="0"/>
                                </a:rPr>
                                <m:t>𝑦</m:t>
                              </m:r>
                              <m:d>
                                <m:dPr>
                                  <m:ctrlPr>
                                    <a:rPr lang="it-IT" sz="2500" i="1">
                                      <a:latin typeface="Cambria Math" panose="02040503050406030204" pitchFamily="18" charset="0"/>
                                      <a:cs typeface="Times New Roman" panose="02020603050405020304" pitchFamily="18" charset="0"/>
                                    </a:rPr>
                                  </m:ctrlPr>
                                </m:dPr>
                                <m:e>
                                  <m:r>
                                    <a:rPr lang="it-IT" sz="2500" i="1">
                                      <a:latin typeface="Cambria Math" panose="02040503050406030204" pitchFamily="18" charset="0"/>
                                      <a:cs typeface="Times New Roman" panose="02020603050405020304" pitchFamily="18" charset="0"/>
                                    </a:rPr>
                                    <m:t>𝑘</m:t>
                                  </m:r>
                                </m:e>
                              </m:d>
                              <m:r>
                                <a:rPr lang="it-IT" sz="2500" i="1">
                                  <a:latin typeface="Cambria Math" panose="02040503050406030204" pitchFamily="18" charset="0"/>
                                  <a:cs typeface="Times New Roman" panose="02020603050405020304" pitchFamily="18" charset="0"/>
                                </a:rPr>
                                <m:t>=</m:t>
                              </m:r>
                              <m:r>
                                <a:rPr lang="it-IT" sz="2500" i="1">
                                  <a:latin typeface="Cambria Math" panose="02040503050406030204" pitchFamily="18" charset="0"/>
                                  <a:cs typeface="Times New Roman" panose="02020603050405020304" pitchFamily="18" charset="0"/>
                                </a:rPr>
                                <m:t>𝐶</m:t>
                              </m:r>
                              <m:r>
                                <a:rPr lang="it-IT" sz="2500" i="1">
                                  <a:latin typeface="Cambria Math" panose="02040503050406030204" pitchFamily="18" charset="0"/>
                                  <a:cs typeface="Times New Roman" panose="02020603050405020304" pitchFamily="18" charset="0"/>
                                </a:rPr>
                                <m:t>⋅</m:t>
                              </m:r>
                              <m:r>
                                <a:rPr lang="it-IT" sz="2500" i="1">
                                  <a:latin typeface="Cambria Math" panose="02040503050406030204" pitchFamily="18" charset="0"/>
                                  <a:cs typeface="Times New Roman" panose="02020603050405020304" pitchFamily="18" charset="0"/>
                                </a:rPr>
                                <m:t>𝑥</m:t>
                              </m:r>
                              <m:d>
                                <m:dPr>
                                  <m:ctrlPr>
                                    <a:rPr lang="it-IT" sz="2500" i="1">
                                      <a:latin typeface="Cambria Math" panose="02040503050406030204" pitchFamily="18" charset="0"/>
                                      <a:cs typeface="Times New Roman" panose="02020603050405020304" pitchFamily="18" charset="0"/>
                                    </a:rPr>
                                  </m:ctrlPr>
                                </m:dPr>
                                <m:e>
                                  <m:r>
                                    <a:rPr lang="it-IT" sz="2500" i="1">
                                      <a:latin typeface="Cambria Math" panose="02040503050406030204" pitchFamily="18" charset="0"/>
                                      <a:cs typeface="Times New Roman" panose="02020603050405020304" pitchFamily="18" charset="0"/>
                                    </a:rPr>
                                    <m:t>𝑘</m:t>
                                  </m:r>
                                </m:e>
                              </m:d>
                              <m:r>
                                <a:rPr lang="it-IT" sz="2500" i="1">
                                  <a:latin typeface="Cambria Math" panose="02040503050406030204" pitchFamily="18" charset="0"/>
                                  <a:cs typeface="Times New Roman" panose="02020603050405020304" pitchFamily="18" charset="0"/>
                                </a:rPr>
                                <m:t>+</m:t>
                              </m:r>
                              <m:r>
                                <a:rPr lang="it-IT" sz="2500" i="1">
                                  <a:latin typeface="Cambria Math" panose="02040503050406030204" pitchFamily="18" charset="0"/>
                                  <a:cs typeface="Times New Roman" panose="02020603050405020304" pitchFamily="18" charset="0"/>
                                </a:rPr>
                                <m:t>𝐷</m:t>
                              </m:r>
                              <m:r>
                                <a:rPr lang="it-IT" sz="2500" i="1">
                                  <a:latin typeface="Cambria Math" panose="02040503050406030204" pitchFamily="18" charset="0"/>
                                  <a:cs typeface="Times New Roman" panose="02020603050405020304" pitchFamily="18" charset="0"/>
                                </a:rPr>
                                <m:t>⋅</m:t>
                              </m:r>
                              <m:r>
                                <a:rPr lang="it-IT" sz="2500" i="1">
                                  <a:latin typeface="Cambria Math" panose="02040503050406030204" pitchFamily="18" charset="0"/>
                                  <a:cs typeface="Times New Roman" panose="02020603050405020304" pitchFamily="18" charset="0"/>
                                </a:rPr>
                                <m:t>𝑢</m:t>
                              </m:r>
                              <m:d>
                                <m:dPr>
                                  <m:ctrlPr>
                                    <a:rPr lang="it-IT" sz="2500" i="1">
                                      <a:latin typeface="Cambria Math" panose="02040503050406030204" pitchFamily="18" charset="0"/>
                                      <a:cs typeface="Times New Roman" panose="02020603050405020304" pitchFamily="18" charset="0"/>
                                    </a:rPr>
                                  </m:ctrlPr>
                                </m:dPr>
                                <m:e>
                                  <m:r>
                                    <a:rPr lang="it-IT" sz="2500" i="1">
                                      <a:latin typeface="Cambria Math" panose="02040503050406030204" pitchFamily="18" charset="0"/>
                                      <a:cs typeface="Times New Roman" panose="02020603050405020304" pitchFamily="18" charset="0"/>
                                    </a:rPr>
                                    <m:t>𝑘</m:t>
                                  </m:r>
                                </m:e>
                              </m:d>
                            </m:e>
                          </m:eqArr>
                        </m:e>
                      </m:d>
                    </m:oMath>
                  </m:oMathPara>
                </a14:m>
                <a:endParaRPr lang="it-IT" sz="2500" dirty="0">
                  <a:latin typeface="Times New Roman" panose="02020603050405020304" pitchFamily="18" charset="0"/>
                  <a:cs typeface="Times New Roman" panose="02020603050405020304" pitchFamily="18" charset="0"/>
                </a:endParaRPr>
              </a:p>
              <a:p>
                <a:pPr algn="just"/>
                <a:endParaRPr lang="it-IT" sz="2500" dirty="0">
                  <a:latin typeface="Times New Roman" panose="02020603050405020304" pitchFamily="18" charset="0"/>
                  <a:cs typeface="Times New Roman" panose="02020603050405020304" pitchFamily="18" charset="0"/>
                </a:endParaRPr>
              </a:p>
              <a:p>
                <a:pPr algn="just"/>
                <a:r>
                  <a:rPr lang="it-IT" sz="2500" dirty="0">
                    <a:latin typeface="Times New Roman" panose="02020603050405020304" pitchFamily="18" charset="0"/>
                    <a:cs typeface="Times New Roman" panose="02020603050405020304" pitchFamily="18" charset="0"/>
                  </a:rPr>
                  <a:t>Le matrici </a:t>
                </a:r>
                <a14:m>
                  <m:oMath xmlns:m="http://schemas.openxmlformats.org/officeDocument/2006/math">
                    <m:r>
                      <a:rPr lang="it-IT" sz="2500" i="1">
                        <a:latin typeface="Cambria Math" panose="02040503050406030204" pitchFamily="18" charset="0"/>
                        <a:cs typeface="Times New Roman" panose="02020603050405020304" pitchFamily="18" charset="0"/>
                      </a:rPr>
                      <m:t>𝐴</m:t>
                    </m:r>
                  </m:oMath>
                </a14:m>
                <a:r>
                  <a:rPr lang="it-IT" sz="2500" dirty="0">
                    <a:latin typeface="Times New Roman" panose="02020603050405020304" pitchFamily="18" charset="0"/>
                    <a:cs typeface="Times New Roman" panose="02020603050405020304" pitchFamily="18" charset="0"/>
                  </a:rPr>
                  <a:t>, </a:t>
                </a:r>
                <a14:m>
                  <m:oMath xmlns:m="http://schemas.openxmlformats.org/officeDocument/2006/math">
                    <m:r>
                      <a:rPr lang="it-IT" sz="2500" i="1">
                        <a:latin typeface="Cambria Math" panose="02040503050406030204" pitchFamily="18" charset="0"/>
                        <a:cs typeface="Times New Roman" panose="02020603050405020304" pitchFamily="18" charset="0"/>
                      </a:rPr>
                      <m:t>𝐵</m:t>
                    </m:r>
                  </m:oMath>
                </a14:m>
                <a:r>
                  <a:rPr lang="it-IT" sz="2500" dirty="0">
                    <a:latin typeface="Times New Roman" panose="02020603050405020304" pitchFamily="18" charset="0"/>
                    <a:cs typeface="Times New Roman" panose="02020603050405020304" pitchFamily="18" charset="0"/>
                  </a:rPr>
                  <a:t>, </a:t>
                </a:r>
                <a14:m>
                  <m:oMath xmlns:m="http://schemas.openxmlformats.org/officeDocument/2006/math">
                    <m:r>
                      <a:rPr lang="it-IT" sz="2500" i="1">
                        <a:latin typeface="Cambria Math" panose="02040503050406030204" pitchFamily="18" charset="0"/>
                        <a:cs typeface="Times New Roman" panose="02020603050405020304" pitchFamily="18" charset="0"/>
                      </a:rPr>
                      <m:t>𝐶</m:t>
                    </m:r>
                  </m:oMath>
                </a14:m>
                <a:r>
                  <a:rPr lang="it-IT" sz="2500" dirty="0">
                    <a:latin typeface="Times New Roman" panose="02020603050405020304" pitchFamily="18" charset="0"/>
                    <a:cs typeface="Times New Roman" panose="02020603050405020304" pitchFamily="18" charset="0"/>
                  </a:rPr>
                  <a:t> e </a:t>
                </a:r>
                <a14:m>
                  <m:oMath xmlns:m="http://schemas.openxmlformats.org/officeDocument/2006/math">
                    <m:r>
                      <a:rPr lang="it-IT" sz="2500" i="1">
                        <a:latin typeface="Cambria Math" panose="02040503050406030204" pitchFamily="18" charset="0"/>
                        <a:cs typeface="Times New Roman" panose="02020603050405020304" pitchFamily="18" charset="0"/>
                      </a:rPr>
                      <m:t>𝐷</m:t>
                    </m:r>
                  </m:oMath>
                </a14:m>
                <a:r>
                  <a:rPr lang="it-IT" sz="2500" dirty="0">
                    <a:latin typeface="Times New Roman" panose="02020603050405020304" pitchFamily="18" charset="0"/>
                    <a:cs typeface="Times New Roman" panose="02020603050405020304" pitchFamily="18" charset="0"/>
                  </a:rPr>
                  <a:t> sono state identificate per mezzo della modellazione del forno mediante un </a:t>
                </a:r>
                <a:r>
                  <a:rPr lang="it-IT" sz="2500" b="1" dirty="0">
                    <a:latin typeface="Times New Roman" panose="02020603050405020304" pitchFamily="18" charset="0"/>
                    <a:cs typeface="Times New Roman" panose="02020603050405020304" pitchFamily="18" charset="0"/>
                  </a:rPr>
                  <a:t>circuito termo-elettrico equivalente </a:t>
                </a:r>
                <a:r>
                  <a:rPr lang="it-IT" sz="2500" dirty="0">
                    <a:solidFill>
                      <a:schemeClr val="accent2"/>
                    </a:solidFill>
                    <a:latin typeface="Times New Roman" panose="02020603050405020304" pitchFamily="18" charset="0"/>
                    <a:cs typeface="Times New Roman" panose="02020603050405020304" pitchFamily="18" charset="0"/>
                  </a:rPr>
                  <a:t>[1]</a:t>
                </a:r>
                <a:r>
                  <a:rPr lang="it-IT" sz="2500" dirty="0">
                    <a:latin typeface="Times New Roman" panose="02020603050405020304" pitchFamily="18" charset="0"/>
                    <a:cs typeface="Times New Roman" panose="02020603050405020304" pitchFamily="18" charset="0"/>
                  </a:rPr>
                  <a:t>.</a:t>
                </a:r>
              </a:p>
            </p:txBody>
          </p:sp>
        </mc:Choice>
        <mc:Fallback xmlns="">
          <p:sp>
            <p:nvSpPr>
              <p:cNvPr id="6" name="CasellaDiTesto 5">
                <a:extLst>
                  <a:ext uri="{FF2B5EF4-FFF2-40B4-BE49-F238E27FC236}">
                    <a16:creationId xmlns:a16="http://schemas.microsoft.com/office/drawing/2014/main" id="{98779E7C-6942-A792-2830-A266F2F63036}"/>
                  </a:ext>
                </a:extLst>
              </p:cNvPr>
              <p:cNvSpPr txBox="1">
                <a:spLocks noRot="1" noChangeAspect="1" noMove="1" noResize="1" noEditPoints="1" noAdjustHandles="1" noChangeArrowheads="1" noChangeShapeType="1" noTextEdit="1"/>
              </p:cNvSpPr>
              <p:nvPr/>
            </p:nvSpPr>
            <p:spPr>
              <a:xfrm>
                <a:off x="378041" y="939344"/>
                <a:ext cx="11435913" cy="4979312"/>
              </a:xfrm>
              <a:prstGeom prst="rect">
                <a:avLst/>
              </a:prstGeom>
              <a:blipFill>
                <a:blip r:embed="rId3"/>
                <a:stretch>
                  <a:fillRect l="-887" t="-20051" r="-887" b="-70305"/>
                </a:stretch>
              </a:blipFill>
            </p:spPr>
            <p:txBody>
              <a:bodyPr/>
              <a:lstStyle/>
              <a:p>
                <a:r>
                  <a:rPr lang="it-IT">
                    <a:noFill/>
                  </a:rPr>
                  <a:t> </a:t>
                </a:r>
              </a:p>
            </p:txBody>
          </p:sp>
        </mc:Fallback>
      </mc:AlternateContent>
    </p:spTree>
    <p:extLst>
      <p:ext uri="{BB962C8B-B14F-4D97-AF65-F5344CB8AC3E}">
        <p14:creationId xmlns:p14="http://schemas.microsoft.com/office/powerpoint/2010/main" val="1840435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xEl>
                                              <p:pRg st="6" end="6"/>
                                            </p:txEl>
                                          </p:spTgt>
                                        </p:tgtEl>
                                        <p:attrNameLst>
                                          <p:attrName>style.visibility</p:attrName>
                                        </p:attrNameLst>
                                      </p:cBhvr>
                                      <p:to>
                                        <p:strVal val="visible"/>
                                      </p:to>
                                    </p:set>
                                    <p:anim calcmode="lin" valueType="num">
                                      <p:cBhvr additive="base">
                                        <p:cTn id="7" dur="500" fill="hold"/>
                                        <p:tgtEl>
                                          <p:spTgt spid="6">
                                            <p:txEl>
                                              <p:pRg st="6" end="6"/>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6" end="6"/>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numero diapositiva 1">
            <a:extLst>
              <a:ext uri="{FF2B5EF4-FFF2-40B4-BE49-F238E27FC236}">
                <a16:creationId xmlns:a16="http://schemas.microsoft.com/office/drawing/2014/main" id="{C8054E58-4003-9C9D-343E-239E727EE37A}"/>
              </a:ext>
            </a:extLst>
          </p:cNvPr>
          <p:cNvSpPr>
            <a:spLocks noGrp="1"/>
          </p:cNvSpPr>
          <p:nvPr>
            <p:ph type="sldNum" sz="quarter" idx="10"/>
          </p:nvPr>
        </p:nvSpPr>
        <p:spPr/>
        <p:txBody>
          <a:bodyPr/>
          <a:lstStyle/>
          <a:p>
            <a:fld id="{AE096718-7586-4E89-9C51-4CF0EA8788A2}" type="slidenum">
              <a:rPr lang="en-US" smtClean="0">
                <a:latin typeface="Times New Roman" panose="02020603050405020304" pitchFamily="18" charset="0"/>
                <a:cs typeface="Times New Roman" panose="02020603050405020304" pitchFamily="18" charset="0"/>
              </a:rPr>
              <a:t>8</a:t>
            </a:fld>
            <a:endParaRPr lang="en-US" dirty="0">
              <a:latin typeface="Times New Roman" panose="02020603050405020304" pitchFamily="18" charset="0"/>
              <a:cs typeface="Times New Roman" panose="02020603050405020304" pitchFamily="18" charset="0"/>
            </a:endParaRPr>
          </a:p>
        </p:txBody>
      </p:sp>
      <p:sp>
        <p:nvSpPr>
          <p:cNvPr id="3" name="CasellaDiTesto 2">
            <a:extLst>
              <a:ext uri="{FF2B5EF4-FFF2-40B4-BE49-F238E27FC236}">
                <a16:creationId xmlns:a16="http://schemas.microsoft.com/office/drawing/2014/main" id="{D791F9AF-1DCC-D432-B727-1E6D55B96165}"/>
              </a:ext>
            </a:extLst>
          </p:cNvPr>
          <p:cNvSpPr txBox="1"/>
          <p:nvPr/>
        </p:nvSpPr>
        <p:spPr>
          <a:xfrm>
            <a:off x="622852" y="1497702"/>
            <a:ext cx="10946295" cy="2785378"/>
          </a:xfrm>
          <a:prstGeom prst="rect">
            <a:avLst/>
          </a:prstGeom>
          <a:noFill/>
        </p:spPr>
        <p:txBody>
          <a:bodyPr wrap="square" rtlCol="0">
            <a:spAutoFit/>
          </a:bodyPr>
          <a:lstStyle/>
          <a:p>
            <a:pPr marL="342900" indent="-342900">
              <a:buFont typeface="+mj-lt"/>
              <a:buAutoNum type="arabicPeriod"/>
            </a:pPr>
            <a:r>
              <a:rPr lang="it-IT" sz="3500" b="1" dirty="0">
                <a:solidFill>
                  <a:srgbClr val="BBC0C0"/>
                </a:solidFill>
                <a:latin typeface="Times New Roman" panose="02020603050405020304" pitchFamily="18" charset="0"/>
                <a:cs typeface="Times New Roman" panose="02020603050405020304" pitchFamily="18" charset="0"/>
              </a:rPr>
              <a:t> Descrizione del sistema</a:t>
            </a:r>
          </a:p>
          <a:p>
            <a:pPr marL="342900" indent="-342900">
              <a:buFont typeface="+mj-lt"/>
              <a:buAutoNum type="arabicPeriod"/>
            </a:pPr>
            <a:r>
              <a:rPr lang="it-IT" sz="3500" b="1" dirty="0">
                <a:latin typeface="Times New Roman" panose="02020603050405020304" pitchFamily="18" charset="0"/>
                <a:cs typeface="Times New Roman" panose="02020603050405020304" pitchFamily="18" charset="0"/>
              </a:rPr>
              <a:t> Architettura di controllo</a:t>
            </a:r>
          </a:p>
          <a:p>
            <a:pPr marL="342900" indent="-342900">
              <a:buFont typeface="+mj-lt"/>
              <a:buAutoNum type="arabicPeriod"/>
            </a:pPr>
            <a:r>
              <a:rPr lang="it-IT" sz="3500" b="1" dirty="0">
                <a:solidFill>
                  <a:srgbClr val="BBC0C0"/>
                </a:solidFill>
                <a:latin typeface="Times New Roman" panose="02020603050405020304" pitchFamily="18" charset="0"/>
                <a:cs typeface="Times New Roman" panose="02020603050405020304" pitchFamily="18" charset="0"/>
              </a:rPr>
              <a:t> Ottimizzazione bayesiana</a:t>
            </a:r>
          </a:p>
          <a:p>
            <a:pPr marL="342900" indent="-342900">
              <a:buFont typeface="+mj-lt"/>
              <a:buAutoNum type="arabicPeriod"/>
            </a:pPr>
            <a:r>
              <a:rPr lang="it-IT" sz="3500" b="1" dirty="0">
                <a:solidFill>
                  <a:srgbClr val="BBC0C0"/>
                </a:solidFill>
                <a:latin typeface="Times New Roman" panose="02020603050405020304" pitchFamily="18" charset="0"/>
                <a:cs typeface="Times New Roman" panose="02020603050405020304" pitchFamily="18" charset="0"/>
              </a:rPr>
              <a:t> Risultati sperimentali</a:t>
            </a:r>
          </a:p>
          <a:p>
            <a:pPr marL="342900" indent="-342900">
              <a:buFont typeface="+mj-lt"/>
              <a:buAutoNum type="arabicPeriod"/>
            </a:pPr>
            <a:r>
              <a:rPr lang="it-IT" sz="3500" b="1" dirty="0">
                <a:solidFill>
                  <a:srgbClr val="BBC0C0"/>
                </a:solidFill>
                <a:latin typeface="Times New Roman" panose="02020603050405020304" pitchFamily="18" charset="0"/>
                <a:cs typeface="Times New Roman" panose="02020603050405020304" pitchFamily="18" charset="0"/>
              </a:rPr>
              <a:t> Conclusione</a:t>
            </a:r>
          </a:p>
        </p:txBody>
      </p:sp>
      <p:sp>
        <p:nvSpPr>
          <p:cNvPr id="4" name="CasellaDiTesto 3">
            <a:extLst>
              <a:ext uri="{FF2B5EF4-FFF2-40B4-BE49-F238E27FC236}">
                <a16:creationId xmlns:a16="http://schemas.microsoft.com/office/drawing/2014/main" id="{829DF1DD-E019-A33E-3B58-D897F450E54B}"/>
              </a:ext>
            </a:extLst>
          </p:cNvPr>
          <p:cNvSpPr txBox="1"/>
          <p:nvPr/>
        </p:nvSpPr>
        <p:spPr>
          <a:xfrm>
            <a:off x="0" y="0"/>
            <a:ext cx="12192000" cy="1015663"/>
          </a:xfrm>
          <a:prstGeom prst="rect">
            <a:avLst/>
          </a:prstGeom>
          <a:noFill/>
        </p:spPr>
        <p:txBody>
          <a:bodyPr wrap="square" rtlCol="0">
            <a:spAutoFit/>
          </a:bodyPr>
          <a:lstStyle/>
          <a:p>
            <a:pPr algn="ctr"/>
            <a:endParaRPr lang="it-IT" sz="2000" b="1" dirty="0">
              <a:latin typeface="Times New Roman" panose="02020603050405020304" pitchFamily="18" charset="0"/>
              <a:cs typeface="Times New Roman" panose="02020603050405020304" pitchFamily="18" charset="0"/>
            </a:endParaRPr>
          </a:p>
          <a:p>
            <a:pPr algn="ctr"/>
            <a:r>
              <a:rPr lang="it-IT" sz="4000" b="1" dirty="0">
                <a:latin typeface="Times New Roman" panose="02020603050405020304" pitchFamily="18" charset="0"/>
                <a:cs typeface="Times New Roman" panose="02020603050405020304" pitchFamily="18" charset="0"/>
              </a:rPr>
              <a:t>OUTLINE</a:t>
            </a:r>
          </a:p>
        </p:txBody>
      </p:sp>
    </p:spTree>
    <p:extLst>
      <p:ext uri="{BB962C8B-B14F-4D97-AF65-F5344CB8AC3E}">
        <p14:creationId xmlns:p14="http://schemas.microsoft.com/office/powerpoint/2010/main" val="37054078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numero diapositiva 1">
            <a:extLst>
              <a:ext uri="{FF2B5EF4-FFF2-40B4-BE49-F238E27FC236}">
                <a16:creationId xmlns:a16="http://schemas.microsoft.com/office/drawing/2014/main" id="{D0841107-8860-E5D6-099E-507F1532CE09}"/>
              </a:ext>
            </a:extLst>
          </p:cNvPr>
          <p:cNvSpPr>
            <a:spLocks noGrp="1"/>
          </p:cNvSpPr>
          <p:nvPr>
            <p:ph type="sldNum" sz="quarter" idx="10"/>
          </p:nvPr>
        </p:nvSpPr>
        <p:spPr/>
        <p:txBody>
          <a:bodyPr/>
          <a:lstStyle/>
          <a:p>
            <a:fld id="{AE096718-7586-4E89-9C51-4CF0EA8788A2}" type="slidenum">
              <a:rPr lang="en-US" smtClean="0">
                <a:latin typeface="Times New Roman" panose="02020603050405020304" pitchFamily="18" charset="0"/>
                <a:cs typeface="Times New Roman" panose="02020603050405020304" pitchFamily="18" charset="0"/>
              </a:rPr>
              <a:t>9</a:t>
            </a:fld>
            <a:endParaRPr lang="en-US" dirty="0">
              <a:latin typeface="Times New Roman" panose="02020603050405020304" pitchFamily="18" charset="0"/>
              <a:cs typeface="Times New Roman" panose="02020603050405020304" pitchFamily="18" charset="0"/>
            </a:endParaRPr>
          </a:p>
        </p:txBody>
      </p:sp>
      <p:sp>
        <p:nvSpPr>
          <p:cNvPr id="4" name="Rettangolo 3">
            <a:extLst>
              <a:ext uri="{FF2B5EF4-FFF2-40B4-BE49-F238E27FC236}">
                <a16:creationId xmlns:a16="http://schemas.microsoft.com/office/drawing/2014/main" id="{760C2FDB-3673-D9D5-7BF0-1C5963F81D8F}"/>
              </a:ext>
            </a:extLst>
          </p:cNvPr>
          <p:cNvSpPr/>
          <p:nvPr/>
        </p:nvSpPr>
        <p:spPr>
          <a:xfrm>
            <a:off x="2902982" y="3365469"/>
            <a:ext cx="1800000" cy="1080000"/>
          </a:xfrm>
          <a:prstGeom prst="rect">
            <a:avLst/>
          </a:prstGeom>
          <a:solidFill>
            <a:schemeClr val="bg1"/>
          </a:solidFill>
          <a:ln w="444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2800" b="1" dirty="0">
                <a:solidFill>
                  <a:schemeClr val="tx1"/>
                </a:solidFill>
                <a:latin typeface="Times New Roman" panose="02020603050405020304" pitchFamily="18" charset="0"/>
                <a:cs typeface="Times New Roman" panose="02020603050405020304" pitchFamily="18" charset="0"/>
              </a:rPr>
              <a:t>EOMPCT</a:t>
            </a:r>
          </a:p>
        </p:txBody>
      </p:sp>
      <p:sp>
        <p:nvSpPr>
          <p:cNvPr id="5" name="Rettangolo 4">
            <a:extLst>
              <a:ext uri="{FF2B5EF4-FFF2-40B4-BE49-F238E27FC236}">
                <a16:creationId xmlns:a16="http://schemas.microsoft.com/office/drawing/2014/main" id="{18230E1B-211F-17D1-9C2C-658349B8123E}"/>
              </a:ext>
            </a:extLst>
          </p:cNvPr>
          <p:cNvSpPr/>
          <p:nvPr/>
        </p:nvSpPr>
        <p:spPr>
          <a:xfrm>
            <a:off x="8597948" y="3365469"/>
            <a:ext cx="1800000" cy="1080000"/>
          </a:xfrm>
          <a:prstGeom prst="rect">
            <a:avLst/>
          </a:prstGeom>
          <a:solidFill>
            <a:schemeClr val="bg1"/>
          </a:solidFill>
          <a:ln w="444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2800" b="1" dirty="0">
                <a:solidFill>
                  <a:schemeClr val="tx1"/>
                </a:solidFill>
                <a:latin typeface="Times New Roman" panose="02020603050405020304" pitchFamily="18" charset="0"/>
                <a:cs typeface="Times New Roman" panose="02020603050405020304" pitchFamily="18" charset="0"/>
              </a:rPr>
              <a:t>FORNO</a:t>
            </a:r>
          </a:p>
        </p:txBody>
      </p:sp>
      <p:sp>
        <p:nvSpPr>
          <p:cNvPr id="6" name="Rettangolo 5">
            <a:extLst>
              <a:ext uri="{FF2B5EF4-FFF2-40B4-BE49-F238E27FC236}">
                <a16:creationId xmlns:a16="http://schemas.microsoft.com/office/drawing/2014/main" id="{A6063086-5BBC-1A6C-D1B1-86A5F2B29238}"/>
              </a:ext>
            </a:extLst>
          </p:cNvPr>
          <p:cNvSpPr/>
          <p:nvPr/>
        </p:nvSpPr>
        <p:spPr>
          <a:xfrm>
            <a:off x="1974182" y="4815566"/>
            <a:ext cx="2886535" cy="1080000"/>
          </a:xfrm>
          <a:prstGeom prst="rect">
            <a:avLst/>
          </a:prstGeom>
          <a:solidFill>
            <a:schemeClr val="bg1"/>
          </a:solidFill>
          <a:ln w="444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2800" b="1" dirty="0">
                <a:solidFill>
                  <a:schemeClr val="tx1"/>
                </a:solidFill>
                <a:latin typeface="Times New Roman" panose="02020603050405020304" pitchFamily="18" charset="0"/>
                <a:cs typeface="Times New Roman" panose="02020603050405020304" pitchFamily="18" charset="0"/>
              </a:rPr>
              <a:t>OSSERVATORE</a:t>
            </a:r>
          </a:p>
        </p:txBody>
      </p:sp>
      <p:cxnSp>
        <p:nvCxnSpPr>
          <p:cNvPr id="7" name="Connettore a gomito 6">
            <a:extLst>
              <a:ext uri="{FF2B5EF4-FFF2-40B4-BE49-F238E27FC236}">
                <a16:creationId xmlns:a16="http://schemas.microsoft.com/office/drawing/2014/main" id="{796AC1BD-358A-592D-D57F-887131CAB3C8}"/>
              </a:ext>
            </a:extLst>
          </p:cNvPr>
          <p:cNvCxnSpPr>
            <a:cxnSpLocks/>
            <a:stCxn id="4" idx="3"/>
            <a:endCxn id="15" idx="6"/>
          </p:cNvCxnSpPr>
          <p:nvPr/>
        </p:nvCxnSpPr>
        <p:spPr>
          <a:xfrm>
            <a:off x="4702982" y="3905469"/>
            <a:ext cx="197097" cy="1146623"/>
          </a:xfrm>
          <a:prstGeom prst="bentConnector3">
            <a:avLst>
              <a:gd name="adj1" fmla="val 326209"/>
            </a:avLst>
          </a:prstGeom>
          <a:ln w="444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 name="Connettore 2 7">
            <a:extLst>
              <a:ext uri="{FF2B5EF4-FFF2-40B4-BE49-F238E27FC236}">
                <a16:creationId xmlns:a16="http://schemas.microsoft.com/office/drawing/2014/main" id="{99158942-9619-438E-D5CA-EF4C3ABAA0A8}"/>
              </a:ext>
            </a:extLst>
          </p:cNvPr>
          <p:cNvCxnSpPr>
            <a:cxnSpLocks/>
            <a:endCxn id="25" idx="2"/>
          </p:cNvCxnSpPr>
          <p:nvPr/>
        </p:nvCxnSpPr>
        <p:spPr>
          <a:xfrm>
            <a:off x="2219702" y="3639240"/>
            <a:ext cx="643918" cy="1"/>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CasellaDiTesto 8">
                <a:extLst>
                  <a:ext uri="{FF2B5EF4-FFF2-40B4-BE49-F238E27FC236}">
                    <a16:creationId xmlns:a16="http://schemas.microsoft.com/office/drawing/2014/main" id="{E526BDF3-748C-FFB7-BCAD-5994F0EF526F}"/>
                  </a:ext>
                </a:extLst>
              </p:cNvPr>
              <p:cNvSpPr txBox="1"/>
              <p:nvPr/>
            </p:nvSpPr>
            <p:spPr>
              <a:xfrm>
                <a:off x="928830" y="3357207"/>
                <a:ext cx="1288497" cy="5640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it-IT" sz="2800" b="1" i="1" smtClean="0">
                              <a:latin typeface="Cambria Math" panose="02040503050406030204" pitchFamily="18" charset="0"/>
                            </a:rPr>
                          </m:ctrlPr>
                        </m:sSubPr>
                        <m:e>
                          <m:r>
                            <a:rPr lang="it-IT" sz="2800" b="1" i="1" smtClean="0">
                              <a:latin typeface="Cambria Math" panose="02040503050406030204" pitchFamily="18" charset="0"/>
                            </a:rPr>
                            <m:t>𝒚</m:t>
                          </m:r>
                        </m:e>
                        <m:sub>
                          <m:r>
                            <a:rPr lang="it-IT" sz="2800" b="1" i="1" smtClean="0">
                              <a:latin typeface="Cambria Math" panose="02040503050406030204" pitchFamily="18" charset="0"/>
                            </a:rPr>
                            <m:t>𝒓𝒆𝒇</m:t>
                          </m:r>
                        </m:sub>
                      </m:sSub>
                      <m:d>
                        <m:dPr>
                          <m:ctrlPr>
                            <a:rPr lang="it-IT" sz="2800" b="1" i="1" smtClean="0">
                              <a:latin typeface="Cambria Math" panose="02040503050406030204" pitchFamily="18" charset="0"/>
                            </a:rPr>
                          </m:ctrlPr>
                        </m:dPr>
                        <m:e>
                          <m:r>
                            <a:rPr lang="it-IT" sz="2800" b="1" i="1" smtClean="0">
                              <a:latin typeface="Cambria Math" panose="02040503050406030204" pitchFamily="18" charset="0"/>
                            </a:rPr>
                            <m:t>𝒌</m:t>
                          </m:r>
                        </m:e>
                      </m:d>
                    </m:oMath>
                  </m:oMathPara>
                </a14:m>
                <a:endParaRPr lang="it-IT" sz="2800" b="1" i="1" dirty="0">
                  <a:latin typeface="Times New Roman" panose="02020603050405020304" pitchFamily="18" charset="0"/>
                  <a:cs typeface="Times New Roman" panose="02020603050405020304" pitchFamily="18" charset="0"/>
                </a:endParaRPr>
              </a:p>
            </p:txBody>
          </p:sp>
        </mc:Choice>
        <mc:Fallback xmlns="">
          <p:sp>
            <p:nvSpPr>
              <p:cNvPr id="9" name="CasellaDiTesto 8">
                <a:extLst>
                  <a:ext uri="{FF2B5EF4-FFF2-40B4-BE49-F238E27FC236}">
                    <a16:creationId xmlns:a16="http://schemas.microsoft.com/office/drawing/2014/main" id="{E526BDF3-748C-FFB7-BCAD-5994F0EF526F}"/>
                  </a:ext>
                </a:extLst>
              </p:cNvPr>
              <p:cNvSpPr txBox="1">
                <a:spLocks noRot="1" noChangeAspect="1" noMove="1" noResize="1" noEditPoints="1" noAdjustHandles="1" noChangeArrowheads="1" noChangeShapeType="1" noTextEdit="1"/>
              </p:cNvSpPr>
              <p:nvPr/>
            </p:nvSpPr>
            <p:spPr>
              <a:xfrm>
                <a:off x="928830" y="3357207"/>
                <a:ext cx="1288497" cy="564065"/>
              </a:xfrm>
              <a:prstGeom prst="rect">
                <a:avLst/>
              </a:prstGeom>
              <a:blipFill>
                <a:blip r:embed="rId3"/>
                <a:stretch>
                  <a:fillRect/>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10" name="CasellaDiTesto 9">
                <a:extLst>
                  <a:ext uri="{FF2B5EF4-FFF2-40B4-BE49-F238E27FC236}">
                    <a16:creationId xmlns:a16="http://schemas.microsoft.com/office/drawing/2014/main" id="{98F60AC4-0DB4-2AAC-3540-C319FE8EBCD5}"/>
                  </a:ext>
                </a:extLst>
              </p:cNvPr>
              <p:cNvSpPr txBox="1"/>
              <p:nvPr/>
            </p:nvSpPr>
            <p:spPr>
              <a:xfrm>
                <a:off x="614389" y="4563537"/>
                <a:ext cx="887891"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it-IT" sz="2800" b="1" i="1" smtClean="0">
                          <a:latin typeface="Cambria Math" panose="02040503050406030204" pitchFamily="18" charset="0"/>
                        </a:rPr>
                        <m:t>𝜳</m:t>
                      </m:r>
                      <m:d>
                        <m:dPr>
                          <m:ctrlPr>
                            <a:rPr lang="it-IT" sz="2800" b="1" i="1" smtClean="0">
                              <a:latin typeface="Cambria Math" panose="02040503050406030204" pitchFamily="18" charset="0"/>
                            </a:rPr>
                          </m:ctrlPr>
                        </m:dPr>
                        <m:e>
                          <m:r>
                            <a:rPr lang="it-IT" sz="2800" b="1" i="1" smtClean="0">
                              <a:latin typeface="Cambria Math" panose="02040503050406030204" pitchFamily="18" charset="0"/>
                            </a:rPr>
                            <m:t>𝒌</m:t>
                          </m:r>
                        </m:e>
                      </m:d>
                    </m:oMath>
                  </m:oMathPara>
                </a14:m>
                <a:endParaRPr lang="it-IT" sz="2800" b="1" i="1" dirty="0">
                  <a:latin typeface="Times New Roman" panose="02020603050405020304" pitchFamily="18" charset="0"/>
                  <a:cs typeface="Times New Roman" panose="02020603050405020304" pitchFamily="18" charset="0"/>
                </a:endParaRPr>
              </a:p>
            </p:txBody>
          </p:sp>
        </mc:Choice>
        <mc:Fallback xmlns="">
          <p:sp>
            <p:nvSpPr>
              <p:cNvPr id="10" name="CasellaDiTesto 9">
                <a:extLst>
                  <a:ext uri="{FF2B5EF4-FFF2-40B4-BE49-F238E27FC236}">
                    <a16:creationId xmlns:a16="http://schemas.microsoft.com/office/drawing/2014/main" id="{98F60AC4-0DB4-2AAC-3540-C319FE8EBCD5}"/>
                  </a:ext>
                </a:extLst>
              </p:cNvPr>
              <p:cNvSpPr txBox="1">
                <a:spLocks noRot="1" noChangeAspect="1" noMove="1" noResize="1" noEditPoints="1" noAdjustHandles="1" noChangeArrowheads="1" noChangeShapeType="1" noTextEdit="1"/>
              </p:cNvSpPr>
              <p:nvPr/>
            </p:nvSpPr>
            <p:spPr>
              <a:xfrm>
                <a:off x="614389" y="4563537"/>
                <a:ext cx="887891" cy="523220"/>
              </a:xfrm>
              <a:prstGeom prst="rect">
                <a:avLst/>
              </a:prstGeom>
              <a:blipFill>
                <a:blip r:embed="rId4"/>
                <a:stretch>
                  <a:fillRect/>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11" name="CasellaDiTesto 10">
                <a:extLst>
                  <a:ext uri="{FF2B5EF4-FFF2-40B4-BE49-F238E27FC236}">
                    <a16:creationId xmlns:a16="http://schemas.microsoft.com/office/drawing/2014/main" id="{81B83F70-1B09-85EE-9A2E-4E1DC8DB6175}"/>
                  </a:ext>
                </a:extLst>
              </p:cNvPr>
              <p:cNvSpPr txBox="1"/>
              <p:nvPr/>
            </p:nvSpPr>
            <p:spPr>
              <a:xfrm>
                <a:off x="4933546" y="3272608"/>
                <a:ext cx="772160"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it-IT" sz="2800" b="1" i="1" smtClean="0">
                          <a:latin typeface="Cambria Math" panose="02040503050406030204" pitchFamily="18" charset="0"/>
                        </a:rPr>
                        <m:t>𝒖</m:t>
                      </m:r>
                      <m:d>
                        <m:dPr>
                          <m:ctrlPr>
                            <a:rPr lang="it-IT" sz="2800" b="1" i="1" smtClean="0">
                              <a:latin typeface="Cambria Math" panose="02040503050406030204" pitchFamily="18" charset="0"/>
                            </a:rPr>
                          </m:ctrlPr>
                        </m:dPr>
                        <m:e>
                          <m:r>
                            <a:rPr lang="it-IT" sz="2800" b="1" i="1" smtClean="0">
                              <a:latin typeface="Cambria Math" panose="02040503050406030204" pitchFamily="18" charset="0"/>
                            </a:rPr>
                            <m:t>𝒌</m:t>
                          </m:r>
                        </m:e>
                      </m:d>
                    </m:oMath>
                  </m:oMathPara>
                </a14:m>
                <a:endParaRPr lang="it-IT" sz="2800" b="1" dirty="0">
                  <a:latin typeface="Times New Roman" panose="02020603050405020304" pitchFamily="18" charset="0"/>
                  <a:cs typeface="Times New Roman" panose="02020603050405020304" pitchFamily="18" charset="0"/>
                </a:endParaRPr>
              </a:p>
            </p:txBody>
          </p:sp>
        </mc:Choice>
        <mc:Fallback xmlns="">
          <p:sp>
            <p:nvSpPr>
              <p:cNvPr id="11" name="CasellaDiTesto 10">
                <a:extLst>
                  <a:ext uri="{FF2B5EF4-FFF2-40B4-BE49-F238E27FC236}">
                    <a16:creationId xmlns:a16="http://schemas.microsoft.com/office/drawing/2014/main" id="{81B83F70-1B09-85EE-9A2E-4E1DC8DB6175}"/>
                  </a:ext>
                </a:extLst>
              </p:cNvPr>
              <p:cNvSpPr txBox="1">
                <a:spLocks noRot="1" noChangeAspect="1" noMove="1" noResize="1" noEditPoints="1" noAdjustHandles="1" noChangeArrowheads="1" noChangeShapeType="1" noTextEdit="1"/>
              </p:cNvSpPr>
              <p:nvPr/>
            </p:nvSpPr>
            <p:spPr>
              <a:xfrm>
                <a:off x="4933546" y="3272608"/>
                <a:ext cx="772160" cy="523220"/>
              </a:xfrm>
              <a:prstGeom prst="rect">
                <a:avLst/>
              </a:prstGeom>
              <a:blipFill>
                <a:blip r:embed="rId5"/>
                <a:stretch>
                  <a:fillRect r="-3937"/>
                </a:stretch>
              </a:blipFill>
            </p:spPr>
            <p:txBody>
              <a:bodyPr/>
              <a:lstStyle/>
              <a:p>
                <a:r>
                  <a:rPr lang="it-IT">
                    <a:noFill/>
                  </a:rPr>
                  <a:t> </a:t>
                </a:r>
              </a:p>
            </p:txBody>
          </p:sp>
        </mc:Fallback>
      </mc:AlternateContent>
      <p:cxnSp>
        <p:nvCxnSpPr>
          <p:cNvPr id="12" name="Connettore a gomito 11">
            <a:extLst>
              <a:ext uri="{FF2B5EF4-FFF2-40B4-BE49-F238E27FC236}">
                <a16:creationId xmlns:a16="http://schemas.microsoft.com/office/drawing/2014/main" id="{F399ADCA-0B16-2254-909C-7168C7652051}"/>
              </a:ext>
            </a:extLst>
          </p:cNvPr>
          <p:cNvCxnSpPr>
            <a:cxnSpLocks/>
            <a:stCxn id="6" idx="1"/>
            <a:endCxn id="24" idx="2"/>
          </p:cNvCxnSpPr>
          <p:nvPr/>
        </p:nvCxnSpPr>
        <p:spPr>
          <a:xfrm rot="10800000" flipH="1">
            <a:off x="1974181" y="4154470"/>
            <a:ext cx="876123" cy="1201097"/>
          </a:xfrm>
          <a:prstGeom prst="bentConnector3">
            <a:avLst>
              <a:gd name="adj1" fmla="val -41520"/>
            </a:avLst>
          </a:prstGeom>
          <a:ln w="444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 name="Connettore 2 12">
            <a:extLst>
              <a:ext uri="{FF2B5EF4-FFF2-40B4-BE49-F238E27FC236}">
                <a16:creationId xmlns:a16="http://schemas.microsoft.com/office/drawing/2014/main" id="{714875D7-1FA6-11D7-CE71-A9B6E4AF9F8E}"/>
              </a:ext>
            </a:extLst>
          </p:cNvPr>
          <p:cNvCxnSpPr>
            <a:cxnSpLocks/>
            <a:endCxn id="22" idx="0"/>
          </p:cNvCxnSpPr>
          <p:nvPr/>
        </p:nvCxnSpPr>
        <p:spPr>
          <a:xfrm>
            <a:off x="4349774" y="2773703"/>
            <a:ext cx="1" cy="571778"/>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Connettore 2 13">
            <a:extLst>
              <a:ext uri="{FF2B5EF4-FFF2-40B4-BE49-F238E27FC236}">
                <a16:creationId xmlns:a16="http://schemas.microsoft.com/office/drawing/2014/main" id="{99C9FC76-DB37-4FAF-FC3D-322FE419B5D2}"/>
              </a:ext>
            </a:extLst>
          </p:cNvPr>
          <p:cNvCxnSpPr>
            <a:cxnSpLocks/>
            <a:stCxn id="4" idx="3"/>
            <a:endCxn id="26" idx="2"/>
          </p:cNvCxnSpPr>
          <p:nvPr/>
        </p:nvCxnSpPr>
        <p:spPr>
          <a:xfrm flipV="1">
            <a:off x="4702982" y="3897290"/>
            <a:ext cx="1410273" cy="8179"/>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Ovale 14">
            <a:extLst>
              <a:ext uri="{FF2B5EF4-FFF2-40B4-BE49-F238E27FC236}">
                <a16:creationId xmlns:a16="http://schemas.microsoft.com/office/drawing/2014/main" id="{0AC26518-5FC4-CF1C-B00F-B3EBF46FD5ED}"/>
              </a:ext>
            </a:extLst>
          </p:cNvPr>
          <p:cNvSpPr/>
          <p:nvPr/>
        </p:nvSpPr>
        <p:spPr>
          <a:xfrm>
            <a:off x="4821356" y="5017426"/>
            <a:ext cx="78723" cy="69331"/>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latin typeface="Times New Roman" panose="02020603050405020304" pitchFamily="18" charset="0"/>
              <a:cs typeface="Times New Roman" panose="02020603050405020304" pitchFamily="18" charset="0"/>
            </a:endParaRPr>
          </a:p>
        </p:txBody>
      </p:sp>
      <p:cxnSp>
        <p:nvCxnSpPr>
          <p:cNvPr id="16" name="Connettore a gomito 15">
            <a:extLst>
              <a:ext uri="{FF2B5EF4-FFF2-40B4-BE49-F238E27FC236}">
                <a16:creationId xmlns:a16="http://schemas.microsoft.com/office/drawing/2014/main" id="{D1F224AB-DC68-8C66-1D16-74C58936DFE4}"/>
              </a:ext>
            </a:extLst>
          </p:cNvPr>
          <p:cNvCxnSpPr>
            <a:cxnSpLocks/>
            <a:stCxn id="5" idx="3"/>
            <a:endCxn id="18" idx="6"/>
          </p:cNvCxnSpPr>
          <p:nvPr/>
        </p:nvCxnSpPr>
        <p:spPr>
          <a:xfrm flipH="1">
            <a:off x="9465480" y="3905469"/>
            <a:ext cx="932468" cy="1618153"/>
          </a:xfrm>
          <a:prstGeom prst="bentConnector3">
            <a:avLst>
              <a:gd name="adj1" fmla="val -107229"/>
            </a:avLst>
          </a:prstGeom>
          <a:ln w="444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7" name="Ovale 16">
            <a:extLst>
              <a:ext uri="{FF2B5EF4-FFF2-40B4-BE49-F238E27FC236}">
                <a16:creationId xmlns:a16="http://schemas.microsoft.com/office/drawing/2014/main" id="{160C9E02-904D-462A-5D43-41F9C6E24490}"/>
              </a:ext>
            </a:extLst>
          </p:cNvPr>
          <p:cNvSpPr/>
          <p:nvPr/>
        </p:nvSpPr>
        <p:spPr>
          <a:xfrm>
            <a:off x="4815302" y="5512186"/>
            <a:ext cx="78723" cy="69331"/>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latin typeface="Times New Roman" panose="02020603050405020304" pitchFamily="18" charset="0"/>
              <a:cs typeface="Times New Roman" panose="02020603050405020304" pitchFamily="18" charset="0"/>
            </a:endParaRPr>
          </a:p>
        </p:txBody>
      </p:sp>
      <p:sp>
        <p:nvSpPr>
          <p:cNvPr id="18" name="Ovale 17">
            <a:extLst>
              <a:ext uri="{FF2B5EF4-FFF2-40B4-BE49-F238E27FC236}">
                <a16:creationId xmlns:a16="http://schemas.microsoft.com/office/drawing/2014/main" id="{0A8F29A5-4446-8E48-9B45-375918ED0650}"/>
              </a:ext>
            </a:extLst>
          </p:cNvPr>
          <p:cNvSpPr/>
          <p:nvPr/>
        </p:nvSpPr>
        <p:spPr>
          <a:xfrm>
            <a:off x="8069645" y="5152371"/>
            <a:ext cx="1395835" cy="742502"/>
          </a:xfrm>
          <a:prstGeom prst="ellipse">
            <a:avLst/>
          </a:prstGeom>
          <a:solidFill>
            <a:schemeClr val="bg1">
              <a:lumMod val="50000"/>
              <a:alpha val="20000"/>
            </a:schemeClr>
          </a:solidFill>
          <a:ln w="444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2800" b="1" dirty="0">
                <a:solidFill>
                  <a:schemeClr val="tx1"/>
                </a:solidFill>
                <a:latin typeface="Times New Roman" panose="02020603050405020304" pitchFamily="18" charset="0"/>
                <a:cs typeface="Times New Roman" panose="02020603050405020304" pitchFamily="18" charset="0"/>
              </a:rPr>
              <a:t>ZOH</a:t>
            </a:r>
            <a:endParaRPr lang="it-IT" sz="2800" dirty="0">
              <a:solidFill>
                <a:schemeClr val="tx1"/>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9" name="CasellaDiTesto 18">
                <a:extLst>
                  <a:ext uri="{FF2B5EF4-FFF2-40B4-BE49-F238E27FC236}">
                    <a16:creationId xmlns:a16="http://schemas.microsoft.com/office/drawing/2014/main" id="{06A3EAF9-6022-DD3B-3B7E-261C250BA04C}"/>
                  </a:ext>
                </a:extLst>
              </p:cNvPr>
              <p:cNvSpPr txBox="1"/>
              <p:nvPr/>
            </p:nvSpPr>
            <p:spPr>
              <a:xfrm>
                <a:off x="7609779" y="3302175"/>
                <a:ext cx="772160"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it-IT" sz="2800" b="1" i="1" smtClean="0">
                          <a:latin typeface="Cambria Math" panose="02040503050406030204" pitchFamily="18" charset="0"/>
                        </a:rPr>
                        <m:t>𝒖</m:t>
                      </m:r>
                      <m:d>
                        <m:dPr>
                          <m:ctrlPr>
                            <a:rPr lang="it-IT" sz="2800" b="1" i="1" smtClean="0">
                              <a:latin typeface="Cambria Math" panose="02040503050406030204" pitchFamily="18" charset="0"/>
                            </a:rPr>
                          </m:ctrlPr>
                        </m:dPr>
                        <m:e>
                          <m:r>
                            <a:rPr lang="it-IT" sz="2800" b="1" i="1" smtClean="0">
                              <a:latin typeface="Cambria Math" panose="02040503050406030204" pitchFamily="18" charset="0"/>
                            </a:rPr>
                            <m:t>𝒕</m:t>
                          </m:r>
                        </m:e>
                      </m:d>
                    </m:oMath>
                  </m:oMathPara>
                </a14:m>
                <a:endParaRPr lang="it-IT" sz="2800" i="1" dirty="0">
                  <a:latin typeface="Times New Roman" panose="02020603050405020304" pitchFamily="18" charset="0"/>
                  <a:cs typeface="Times New Roman" panose="02020603050405020304" pitchFamily="18" charset="0"/>
                </a:endParaRPr>
              </a:p>
            </p:txBody>
          </p:sp>
        </mc:Choice>
        <mc:Fallback xmlns="">
          <p:sp>
            <p:nvSpPr>
              <p:cNvPr id="19" name="CasellaDiTesto 18">
                <a:extLst>
                  <a:ext uri="{FF2B5EF4-FFF2-40B4-BE49-F238E27FC236}">
                    <a16:creationId xmlns:a16="http://schemas.microsoft.com/office/drawing/2014/main" id="{06A3EAF9-6022-DD3B-3B7E-261C250BA04C}"/>
                  </a:ext>
                </a:extLst>
              </p:cNvPr>
              <p:cNvSpPr txBox="1">
                <a:spLocks noRot="1" noChangeAspect="1" noMove="1" noResize="1" noEditPoints="1" noAdjustHandles="1" noChangeArrowheads="1" noChangeShapeType="1" noTextEdit="1"/>
              </p:cNvSpPr>
              <p:nvPr/>
            </p:nvSpPr>
            <p:spPr>
              <a:xfrm>
                <a:off x="7609779" y="3302175"/>
                <a:ext cx="772160" cy="523220"/>
              </a:xfrm>
              <a:prstGeom prst="rect">
                <a:avLst/>
              </a:prstGeom>
              <a:blipFill>
                <a:blip r:embed="rId6"/>
                <a:stretch>
                  <a:fillRect/>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20" name="CasellaDiTesto 19">
                <a:extLst>
                  <a:ext uri="{FF2B5EF4-FFF2-40B4-BE49-F238E27FC236}">
                    <a16:creationId xmlns:a16="http://schemas.microsoft.com/office/drawing/2014/main" id="{77B56E59-22BB-1352-14DC-070FEEF5161D}"/>
                  </a:ext>
                </a:extLst>
              </p:cNvPr>
              <p:cNvSpPr txBox="1"/>
              <p:nvPr/>
            </p:nvSpPr>
            <p:spPr>
              <a:xfrm>
                <a:off x="6085504" y="5000402"/>
                <a:ext cx="772160"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it-IT" sz="2800" b="1" i="1" smtClean="0">
                          <a:latin typeface="Cambria Math" panose="02040503050406030204" pitchFamily="18" charset="0"/>
                        </a:rPr>
                        <m:t>𝒚</m:t>
                      </m:r>
                      <m:r>
                        <a:rPr lang="it-IT" sz="2800" b="1" i="1" smtClean="0">
                          <a:latin typeface="Cambria Math" panose="02040503050406030204" pitchFamily="18" charset="0"/>
                        </a:rPr>
                        <m:t>(</m:t>
                      </m:r>
                      <m:r>
                        <a:rPr lang="it-IT" sz="2800" b="1" i="1" smtClean="0">
                          <a:latin typeface="Cambria Math" panose="02040503050406030204" pitchFamily="18" charset="0"/>
                        </a:rPr>
                        <m:t>𝒌</m:t>
                      </m:r>
                      <m:r>
                        <a:rPr lang="it-IT" sz="2800" b="1" i="1" smtClean="0">
                          <a:latin typeface="Cambria Math" panose="02040503050406030204" pitchFamily="18" charset="0"/>
                        </a:rPr>
                        <m:t>)</m:t>
                      </m:r>
                    </m:oMath>
                  </m:oMathPara>
                </a14:m>
                <a:endParaRPr lang="it-IT" sz="2800" dirty="0">
                  <a:latin typeface="Times New Roman" panose="02020603050405020304" pitchFamily="18" charset="0"/>
                  <a:cs typeface="Times New Roman" panose="02020603050405020304" pitchFamily="18" charset="0"/>
                </a:endParaRPr>
              </a:p>
            </p:txBody>
          </p:sp>
        </mc:Choice>
        <mc:Fallback xmlns="">
          <p:sp>
            <p:nvSpPr>
              <p:cNvPr id="20" name="CasellaDiTesto 19">
                <a:extLst>
                  <a:ext uri="{FF2B5EF4-FFF2-40B4-BE49-F238E27FC236}">
                    <a16:creationId xmlns:a16="http://schemas.microsoft.com/office/drawing/2014/main" id="{77B56E59-22BB-1352-14DC-070FEEF5161D}"/>
                  </a:ext>
                </a:extLst>
              </p:cNvPr>
              <p:cNvSpPr txBox="1">
                <a:spLocks noRot="1" noChangeAspect="1" noMove="1" noResize="1" noEditPoints="1" noAdjustHandles="1" noChangeArrowheads="1" noChangeShapeType="1" noTextEdit="1"/>
              </p:cNvSpPr>
              <p:nvPr/>
            </p:nvSpPr>
            <p:spPr>
              <a:xfrm>
                <a:off x="6085504" y="5000402"/>
                <a:ext cx="772160" cy="523220"/>
              </a:xfrm>
              <a:prstGeom prst="rect">
                <a:avLst/>
              </a:prstGeom>
              <a:blipFill>
                <a:blip r:embed="rId7"/>
                <a:stretch>
                  <a:fillRect r="-2362"/>
                </a:stretch>
              </a:blipFill>
            </p:spPr>
            <p:txBody>
              <a:bodyPr/>
              <a:lstStyle/>
              <a:p>
                <a:r>
                  <a:rPr lang="it-IT">
                    <a:noFill/>
                  </a:rPr>
                  <a:t> </a:t>
                </a:r>
              </a:p>
            </p:txBody>
          </p:sp>
        </mc:Fallback>
      </mc:AlternateContent>
      <p:sp>
        <p:nvSpPr>
          <p:cNvPr id="21" name="Ovale 20">
            <a:extLst>
              <a:ext uri="{FF2B5EF4-FFF2-40B4-BE49-F238E27FC236}">
                <a16:creationId xmlns:a16="http://schemas.microsoft.com/office/drawing/2014/main" id="{B479878C-982C-9190-6D7F-17B39CF990F0}"/>
              </a:ext>
            </a:extLst>
          </p:cNvPr>
          <p:cNvSpPr/>
          <p:nvPr/>
        </p:nvSpPr>
        <p:spPr>
          <a:xfrm>
            <a:off x="3105593" y="3330803"/>
            <a:ext cx="78723" cy="69331"/>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latin typeface="Times New Roman" panose="02020603050405020304" pitchFamily="18" charset="0"/>
              <a:cs typeface="Times New Roman" panose="02020603050405020304" pitchFamily="18" charset="0"/>
            </a:endParaRPr>
          </a:p>
        </p:txBody>
      </p:sp>
      <p:sp>
        <p:nvSpPr>
          <p:cNvPr id="22" name="Ovale 21">
            <a:extLst>
              <a:ext uri="{FF2B5EF4-FFF2-40B4-BE49-F238E27FC236}">
                <a16:creationId xmlns:a16="http://schemas.microsoft.com/office/drawing/2014/main" id="{F5752E67-CDFD-6B91-FAAB-2E986FA89D07}"/>
              </a:ext>
            </a:extLst>
          </p:cNvPr>
          <p:cNvSpPr/>
          <p:nvPr/>
        </p:nvSpPr>
        <p:spPr>
          <a:xfrm>
            <a:off x="4310413" y="3345481"/>
            <a:ext cx="78723" cy="69331"/>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latin typeface="Times New Roman" panose="02020603050405020304" pitchFamily="18" charset="0"/>
              <a:cs typeface="Times New Roman" panose="02020603050405020304" pitchFamily="18" charset="0"/>
            </a:endParaRPr>
          </a:p>
        </p:txBody>
      </p:sp>
      <p:cxnSp>
        <p:nvCxnSpPr>
          <p:cNvPr id="23" name="Connettore 2 22">
            <a:extLst>
              <a:ext uri="{FF2B5EF4-FFF2-40B4-BE49-F238E27FC236}">
                <a16:creationId xmlns:a16="http://schemas.microsoft.com/office/drawing/2014/main" id="{5B56B07D-78E0-9DCD-9FD0-C887D812A1E1}"/>
              </a:ext>
            </a:extLst>
          </p:cNvPr>
          <p:cNvCxnSpPr>
            <a:cxnSpLocks/>
            <a:endCxn id="21" idx="0"/>
          </p:cNvCxnSpPr>
          <p:nvPr/>
        </p:nvCxnSpPr>
        <p:spPr>
          <a:xfrm>
            <a:off x="3144955" y="2773703"/>
            <a:ext cx="0" cy="557100"/>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Ovale 23">
            <a:extLst>
              <a:ext uri="{FF2B5EF4-FFF2-40B4-BE49-F238E27FC236}">
                <a16:creationId xmlns:a16="http://schemas.microsoft.com/office/drawing/2014/main" id="{5F67117A-4767-A600-05CF-D8DE56F90ACB}"/>
              </a:ext>
            </a:extLst>
          </p:cNvPr>
          <p:cNvSpPr/>
          <p:nvPr/>
        </p:nvSpPr>
        <p:spPr>
          <a:xfrm>
            <a:off x="2850305" y="4119803"/>
            <a:ext cx="78723" cy="69331"/>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latin typeface="Times New Roman" panose="02020603050405020304" pitchFamily="18" charset="0"/>
              <a:cs typeface="Times New Roman" panose="02020603050405020304" pitchFamily="18" charset="0"/>
            </a:endParaRPr>
          </a:p>
        </p:txBody>
      </p:sp>
      <p:sp>
        <p:nvSpPr>
          <p:cNvPr id="25" name="Ovale 24">
            <a:extLst>
              <a:ext uri="{FF2B5EF4-FFF2-40B4-BE49-F238E27FC236}">
                <a16:creationId xmlns:a16="http://schemas.microsoft.com/office/drawing/2014/main" id="{B6C094BD-7862-21A8-72A7-3C9C1415F4CF}"/>
              </a:ext>
            </a:extLst>
          </p:cNvPr>
          <p:cNvSpPr/>
          <p:nvPr/>
        </p:nvSpPr>
        <p:spPr>
          <a:xfrm>
            <a:off x="2863620" y="3604575"/>
            <a:ext cx="78723" cy="69331"/>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latin typeface="Times New Roman" panose="02020603050405020304" pitchFamily="18" charset="0"/>
              <a:cs typeface="Times New Roman" panose="02020603050405020304" pitchFamily="18" charset="0"/>
            </a:endParaRPr>
          </a:p>
        </p:txBody>
      </p:sp>
      <p:sp>
        <p:nvSpPr>
          <p:cNvPr id="26" name="Ovale 25">
            <a:extLst>
              <a:ext uri="{FF2B5EF4-FFF2-40B4-BE49-F238E27FC236}">
                <a16:creationId xmlns:a16="http://schemas.microsoft.com/office/drawing/2014/main" id="{36FCE968-6930-C5E0-A44D-DDDCC702DB21}"/>
              </a:ext>
            </a:extLst>
          </p:cNvPr>
          <p:cNvSpPr/>
          <p:nvPr/>
        </p:nvSpPr>
        <p:spPr>
          <a:xfrm>
            <a:off x="6113255" y="3526039"/>
            <a:ext cx="1377017" cy="742502"/>
          </a:xfrm>
          <a:prstGeom prst="ellipse">
            <a:avLst/>
          </a:prstGeom>
          <a:solidFill>
            <a:schemeClr val="bg1">
              <a:lumMod val="50000"/>
              <a:alpha val="20000"/>
            </a:schemeClr>
          </a:solidFill>
          <a:ln w="444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2800" b="1" dirty="0">
                <a:solidFill>
                  <a:schemeClr val="tx1"/>
                </a:solidFill>
                <a:latin typeface="Times New Roman" panose="02020603050405020304" pitchFamily="18" charset="0"/>
                <a:cs typeface="Times New Roman" panose="02020603050405020304" pitchFamily="18" charset="0"/>
              </a:rPr>
              <a:t>ZOH</a:t>
            </a:r>
            <a:endParaRPr lang="it-IT" sz="2800" dirty="0">
              <a:solidFill>
                <a:schemeClr val="tx1"/>
              </a:solidFill>
              <a:latin typeface="Times New Roman" panose="02020603050405020304" pitchFamily="18" charset="0"/>
              <a:cs typeface="Times New Roman" panose="02020603050405020304" pitchFamily="18" charset="0"/>
            </a:endParaRPr>
          </a:p>
        </p:txBody>
      </p:sp>
      <p:cxnSp>
        <p:nvCxnSpPr>
          <p:cNvPr id="27" name="Connettore 2 26">
            <a:extLst>
              <a:ext uri="{FF2B5EF4-FFF2-40B4-BE49-F238E27FC236}">
                <a16:creationId xmlns:a16="http://schemas.microsoft.com/office/drawing/2014/main" id="{0FECEE9C-D0D9-8571-3DAF-9F846D26C1F3}"/>
              </a:ext>
            </a:extLst>
          </p:cNvPr>
          <p:cNvCxnSpPr>
            <a:cxnSpLocks/>
            <a:stCxn id="26" idx="6"/>
            <a:endCxn id="5" idx="1"/>
          </p:cNvCxnSpPr>
          <p:nvPr/>
        </p:nvCxnSpPr>
        <p:spPr>
          <a:xfrm>
            <a:off x="7490272" y="3897290"/>
            <a:ext cx="1107676" cy="8179"/>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Connettore 2 27">
            <a:extLst>
              <a:ext uri="{FF2B5EF4-FFF2-40B4-BE49-F238E27FC236}">
                <a16:creationId xmlns:a16="http://schemas.microsoft.com/office/drawing/2014/main" id="{57D19B93-7528-4E3F-97D7-5142A5B2A2EA}"/>
              </a:ext>
            </a:extLst>
          </p:cNvPr>
          <p:cNvCxnSpPr>
            <a:cxnSpLocks/>
            <a:stCxn id="18" idx="2"/>
            <a:endCxn id="17" idx="6"/>
          </p:cNvCxnSpPr>
          <p:nvPr/>
        </p:nvCxnSpPr>
        <p:spPr>
          <a:xfrm flipH="1">
            <a:off x="4894025" y="5523622"/>
            <a:ext cx="3175620" cy="23230"/>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4" name="CasellaDiTesto 33">
                <a:extLst>
                  <a:ext uri="{FF2B5EF4-FFF2-40B4-BE49-F238E27FC236}">
                    <a16:creationId xmlns:a16="http://schemas.microsoft.com/office/drawing/2014/main" id="{E7B082E3-C61E-A2F2-7AFF-E071EC1997C8}"/>
                  </a:ext>
                </a:extLst>
              </p:cNvPr>
              <p:cNvSpPr txBox="1"/>
              <p:nvPr/>
            </p:nvSpPr>
            <p:spPr>
              <a:xfrm>
                <a:off x="10581640" y="3264429"/>
                <a:ext cx="772160"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it-IT" sz="2800" b="1" i="1" smtClean="0">
                          <a:latin typeface="Cambria Math" panose="02040503050406030204" pitchFamily="18" charset="0"/>
                        </a:rPr>
                        <m:t>𝒚</m:t>
                      </m:r>
                      <m:d>
                        <m:dPr>
                          <m:ctrlPr>
                            <a:rPr lang="it-IT" sz="2800" b="1" i="1" smtClean="0">
                              <a:latin typeface="Cambria Math" panose="02040503050406030204" pitchFamily="18" charset="0"/>
                            </a:rPr>
                          </m:ctrlPr>
                        </m:dPr>
                        <m:e>
                          <m:r>
                            <a:rPr lang="it-IT" sz="2800" b="1" i="1" smtClean="0">
                              <a:latin typeface="Cambria Math" panose="02040503050406030204" pitchFamily="18" charset="0"/>
                            </a:rPr>
                            <m:t>𝒕</m:t>
                          </m:r>
                        </m:e>
                      </m:d>
                    </m:oMath>
                  </m:oMathPara>
                </a14:m>
                <a:endParaRPr lang="it-IT" sz="2800" i="1" dirty="0">
                  <a:latin typeface="Times New Roman" panose="02020603050405020304" pitchFamily="18" charset="0"/>
                  <a:cs typeface="Times New Roman" panose="02020603050405020304" pitchFamily="18" charset="0"/>
                </a:endParaRPr>
              </a:p>
            </p:txBody>
          </p:sp>
        </mc:Choice>
        <mc:Fallback xmlns="">
          <p:sp>
            <p:nvSpPr>
              <p:cNvPr id="34" name="CasellaDiTesto 33">
                <a:extLst>
                  <a:ext uri="{FF2B5EF4-FFF2-40B4-BE49-F238E27FC236}">
                    <a16:creationId xmlns:a16="http://schemas.microsoft.com/office/drawing/2014/main" id="{E7B082E3-C61E-A2F2-7AFF-E071EC1997C8}"/>
                  </a:ext>
                </a:extLst>
              </p:cNvPr>
              <p:cNvSpPr txBox="1">
                <a:spLocks noRot="1" noChangeAspect="1" noMove="1" noResize="1" noEditPoints="1" noAdjustHandles="1" noChangeArrowheads="1" noChangeShapeType="1" noTextEdit="1"/>
              </p:cNvSpPr>
              <p:nvPr/>
            </p:nvSpPr>
            <p:spPr>
              <a:xfrm>
                <a:off x="10581640" y="3264429"/>
                <a:ext cx="772160" cy="523220"/>
              </a:xfrm>
              <a:prstGeom prst="rect">
                <a:avLst/>
              </a:prstGeom>
              <a:blipFill>
                <a:blip r:embed="rId8"/>
                <a:stretch>
                  <a:fillRect/>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74" name="CasellaDiTesto 73">
                <a:extLst>
                  <a:ext uri="{FF2B5EF4-FFF2-40B4-BE49-F238E27FC236}">
                    <a16:creationId xmlns:a16="http://schemas.microsoft.com/office/drawing/2014/main" id="{0317847E-E795-57D2-CE33-A0B00B4ED7B7}"/>
                  </a:ext>
                </a:extLst>
              </p:cNvPr>
              <p:cNvSpPr txBox="1"/>
              <p:nvPr/>
            </p:nvSpPr>
            <p:spPr>
              <a:xfrm>
                <a:off x="2514485" y="2195146"/>
                <a:ext cx="1288497" cy="56400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it-IT" sz="2800" b="1" i="1" smtClean="0">
                              <a:latin typeface="Cambria Math" panose="02040503050406030204" pitchFamily="18" charset="0"/>
                            </a:rPr>
                          </m:ctrlPr>
                        </m:sSubPr>
                        <m:e>
                          <m:r>
                            <a:rPr lang="it-IT" sz="2800" b="1" i="1" smtClean="0">
                              <a:latin typeface="Cambria Math" panose="02040503050406030204" pitchFamily="18" charset="0"/>
                            </a:rPr>
                            <m:t>𝑽</m:t>
                          </m:r>
                        </m:e>
                        <m:sub>
                          <m:r>
                            <a:rPr lang="it-IT" sz="2800" b="1" i="1" smtClean="0">
                              <a:latin typeface="Cambria Math" panose="02040503050406030204" pitchFamily="18" charset="0"/>
                            </a:rPr>
                            <m:t>𝒈</m:t>
                          </m:r>
                        </m:sub>
                      </m:sSub>
                      <m:d>
                        <m:dPr>
                          <m:ctrlPr>
                            <a:rPr lang="it-IT" sz="2800" b="1" i="1" smtClean="0">
                              <a:latin typeface="Cambria Math" panose="02040503050406030204" pitchFamily="18" charset="0"/>
                            </a:rPr>
                          </m:ctrlPr>
                        </m:dPr>
                        <m:e>
                          <m:r>
                            <a:rPr lang="it-IT" sz="2800" b="1" i="1" smtClean="0">
                              <a:latin typeface="Cambria Math" panose="02040503050406030204" pitchFamily="18" charset="0"/>
                            </a:rPr>
                            <m:t>𝒌</m:t>
                          </m:r>
                        </m:e>
                      </m:d>
                    </m:oMath>
                  </m:oMathPara>
                </a14:m>
                <a:endParaRPr lang="it-IT" sz="2800" b="1" i="1" dirty="0">
                  <a:latin typeface="Times New Roman" panose="02020603050405020304" pitchFamily="18" charset="0"/>
                  <a:cs typeface="Times New Roman" panose="02020603050405020304" pitchFamily="18" charset="0"/>
                </a:endParaRPr>
              </a:p>
            </p:txBody>
          </p:sp>
        </mc:Choice>
        <mc:Fallback xmlns="">
          <p:sp>
            <p:nvSpPr>
              <p:cNvPr id="74" name="CasellaDiTesto 73">
                <a:extLst>
                  <a:ext uri="{FF2B5EF4-FFF2-40B4-BE49-F238E27FC236}">
                    <a16:creationId xmlns:a16="http://schemas.microsoft.com/office/drawing/2014/main" id="{0317847E-E795-57D2-CE33-A0B00B4ED7B7}"/>
                  </a:ext>
                </a:extLst>
              </p:cNvPr>
              <p:cNvSpPr txBox="1">
                <a:spLocks noRot="1" noChangeAspect="1" noMove="1" noResize="1" noEditPoints="1" noAdjustHandles="1" noChangeArrowheads="1" noChangeShapeType="1" noTextEdit="1"/>
              </p:cNvSpPr>
              <p:nvPr/>
            </p:nvSpPr>
            <p:spPr>
              <a:xfrm>
                <a:off x="2514485" y="2195146"/>
                <a:ext cx="1288497" cy="564001"/>
              </a:xfrm>
              <a:prstGeom prst="rect">
                <a:avLst/>
              </a:prstGeom>
              <a:blipFill>
                <a:blip r:embed="rId9"/>
                <a:stretch>
                  <a:fillRect/>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75" name="CasellaDiTesto 74">
                <a:extLst>
                  <a:ext uri="{FF2B5EF4-FFF2-40B4-BE49-F238E27FC236}">
                    <a16:creationId xmlns:a16="http://schemas.microsoft.com/office/drawing/2014/main" id="{5FD06131-46DD-013E-A654-223850E2C7E2}"/>
                  </a:ext>
                </a:extLst>
              </p:cNvPr>
              <p:cNvSpPr txBox="1"/>
              <p:nvPr/>
            </p:nvSpPr>
            <p:spPr>
              <a:xfrm>
                <a:off x="3802982" y="2214709"/>
                <a:ext cx="1288497"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it-IT" sz="2800" b="1" i="1" smtClean="0">
                              <a:latin typeface="Cambria Math" panose="02040503050406030204" pitchFamily="18" charset="0"/>
                            </a:rPr>
                          </m:ctrlPr>
                        </m:sSubPr>
                        <m:e>
                          <m:r>
                            <a:rPr lang="it-IT" sz="2800" b="1" i="1" smtClean="0">
                              <a:latin typeface="Cambria Math" panose="02040503050406030204" pitchFamily="18" charset="0"/>
                            </a:rPr>
                            <m:t>𝑬</m:t>
                          </m:r>
                        </m:e>
                        <m:sub>
                          <m:r>
                            <a:rPr lang="it-IT" sz="2800" b="1" i="1" smtClean="0">
                              <a:latin typeface="Cambria Math" panose="02040503050406030204" pitchFamily="18" charset="0"/>
                            </a:rPr>
                            <m:t>𝒄</m:t>
                          </m:r>
                        </m:sub>
                      </m:sSub>
                      <m:d>
                        <m:dPr>
                          <m:ctrlPr>
                            <a:rPr lang="it-IT" sz="2800" b="1" i="1" smtClean="0">
                              <a:latin typeface="Cambria Math" panose="02040503050406030204" pitchFamily="18" charset="0"/>
                            </a:rPr>
                          </m:ctrlPr>
                        </m:dPr>
                        <m:e>
                          <m:r>
                            <a:rPr lang="it-IT" sz="2800" b="1" i="1" smtClean="0">
                              <a:latin typeface="Cambria Math" panose="02040503050406030204" pitchFamily="18" charset="0"/>
                            </a:rPr>
                            <m:t>𝒌</m:t>
                          </m:r>
                        </m:e>
                      </m:d>
                    </m:oMath>
                  </m:oMathPara>
                </a14:m>
                <a:endParaRPr lang="it-IT" sz="2800" b="1" i="1" dirty="0">
                  <a:latin typeface="Times New Roman" panose="02020603050405020304" pitchFamily="18" charset="0"/>
                  <a:cs typeface="Times New Roman" panose="02020603050405020304" pitchFamily="18" charset="0"/>
                </a:endParaRPr>
              </a:p>
            </p:txBody>
          </p:sp>
        </mc:Choice>
        <mc:Fallback xmlns="">
          <p:sp>
            <p:nvSpPr>
              <p:cNvPr id="75" name="CasellaDiTesto 74">
                <a:extLst>
                  <a:ext uri="{FF2B5EF4-FFF2-40B4-BE49-F238E27FC236}">
                    <a16:creationId xmlns:a16="http://schemas.microsoft.com/office/drawing/2014/main" id="{5FD06131-46DD-013E-A654-223850E2C7E2}"/>
                  </a:ext>
                </a:extLst>
              </p:cNvPr>
              <p:cNvSpPr txBox="1">
                <a:spLocks noRot="1" noChangeAspect="1" noMove="1" noResize="1" noEditPoints="1" noAdjustHandles="1" noChangeArrowheads="1" noChangeShapeType="1" noTextEdit="1"/>
              </p:cNvSpPr>
              <p:nvPr/>
            </p:nvSpPr>
            <p:spPr>
              <a:xfrm>
                <a:off x="3802982" y="2214709"/>
                <a:ext cx="1288497" cy="523220"/>
              </a:xfrm>
              <a:prstGeom prst="rect">
                <a:avLst/>
              </a:prstGeom>
              <a:blipFill>
                <a:blip r:embed="rId10"/>
                <a:stretch>
                  <a:fillRect/>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84" name="CasellaDiTesto 83">
                <a:extLst>
                  <a:ext uri="{FF2B5EF4-FFF2-40B4-BE49-F238E27FC236}">
                    <a16:creationId xmlns:a16="http://schemas.microsoft.com/office/drawing/2014/main" id="{43E3FB3E-8548-51F0-391F-AE568B9C8034}"/>
                  </a:ext>
                </a:extLst>
              </p:cNvPr>
              <p:cNvSpPr txBox="1"/>
              <p:nvPr/>
            </p:nvSpPr>
            <p:spPr>
              <a:xfrm>
                <a:off x="219374" y="735895"/>
                <a:ext cx="11753247" cy="1325235"/>
              </a:xfrm>
              <a:prstGeom prst="rect">
                <a:avLst/>
              </a:prstGeom>
              <a:noFill/>
            </p:spPr>
            <p:txBody>
              <a:bodyPr wrap="square" rtlCol="0">
                <a:spAutoFit/>
              </a:bodyPr>
              <a:lstStyle/>
              <a:p>
                <a:pPr algn="just"/>
                <a:r>
                  <a:rPr lang="it-IT" sz="2500" dirty="0">
                    <a:latin typeface="Times New Roman" panose="02020603050405020304" pitchFamily="18" charset="0"/>
                    <a:cs typeface="Times New Roman" panose="02020603050405020304" pitchFamily="18" charset="0"/>
                  </a:rPr>
                  <a:t>Lo schema di controllo prevede la presenza di un controllore </a:t>
                </a:r>
                <a:r>
                  <a:rPr lang="it-IT" sz="2500" b="1" dirty="0">
                    <a:latin typeface="Times New Roman" panose="02020603050405020304" pitchFamily="18" charset="0"/>
                    <a:cs typeface="Times New Roman" panose="02020603050405020304" pitchFamily="18" charset="0"/>
                  </a:rPr>
                  <a:t>EOMPCT</a:t>
                </a:r>
                <a:r>
                  <a:rPr lang="it-IT" sz="2500" dirty="0">
                    <a:latin typeface="Times New Roman" panose="02020603050405020304" pitchFamily="18" charset="0"/>
                    <a:cs typeface="Times New Roman" panose="02020603050405020304" pitchFamily="18" charset="0"/>
                  </a:rPr>
                  <a:t> (</a:t>
                </a:r>
                <a:r>
                  <a:rPr lang="it-IT" sz="2500" dirty="0" err="1">
                    <a:latin typeface="Times New Roman" panose="02020603050405020304" pitchFamily="18" charset="0"/>
                    <a:cs typeface="Times New Roman" panose="02020603050405020304" pitchFamily="18" charset="0"/>
                  </a:rPr>
                  <a:t>Economic</a:t>
                </a:r>
                <a:r>
                  <a:rPr lang="it-IT" sz="2500" dirty="0">
                    <a:latin typeface="Times New Roman" panose="02020603050405020304" pitchFamily="18" charset="0"/>
                    <a:cs typeface="Times New Roman" panose="02020603050405020304" pitchFamily="18" charset="0"/>
                  </a:rPr>
                  <a:t> Offset-free Model </a:t>
                </a:r>
                <a:r>
                  <a:rPr lang="it-IT" sz="2500" dirty="0" err="1">
                    <a:latin typeface="Times New Roman" panose="02020603050405020304" pitchFamily="18" charset="0"/>
                    <a:cs typeface="Times New Roman" panose="02020603050405020304" pitchFamily="18" charset="0"/>
                  </a:rPr>
                  <a:t>Predictive</a:t>
                </a:r>
                <a:r>
                  <a:rPr lang="it-IT" sz="2500" dirty="0">
                    <a:latin typeface="Times New Roman" panose="02020603050405020304" pitchFamily="18" charset="0"/>
                    <a:cs typeface="Times New Roman" panose="02020603050405020304" pitchFamily="18" charset="0"/>
                  </a:rPr>
                  <a:t> Control for Tracking) che riceve in input il riferimento </a:t>
                </a:r>
                <a14:m>
                  <m:oMath xmlns:m="http://schemas.openxmlformats.org/officeDocument/2006/math">
                    <m:sSub>
                      <m:sSubPr>
                        <m:ctrlPr>
                          <a:rPr lang="it-IT" sz="2500" b="0" i="1" smtClean="0">
                            <a:latin typeface="Cambria Math" panose="02040503050406030204" pitchFamily="18" charset="0"/>
                          </a:rPr>
                        </m:ctrlPr>
                      </m:sSubPr>
                      <m:e>
                        <m:r>
                          <a:rPr lang="it-IT" sz="2500" b="0" i="1" smtClean="0">
                            <a:latin typeface="Cambria Math" panose="02040503050406030204" pitchFamily="18" charset="0"/>
                          </a:rPr>
                          <m:t>𝑦</m:t>
                        </m:r>
                      </m:e>
                      <m:sub>
                        <m:r>
                          <a:rPr lang="it-IT" sz="2500" b="0" i="1" smtClean="0">
                            <a:latin typeface="Cambria Math" panose="02040503050406030204" pitchFamily="18" charset="0"/>
                          </a:rPr>
                          <m:t>𝑟𝑒𝑓</m:t>
                        </m:r>
                      </m:sub>
                    </m:sSub>
                    <m:d>
                      <m:dPr>
                        <m:ctrlPr>
                          <a:rPr lang="it-IT" sz="2500" b="0" i="1" smtClean="0">
                            <a:latin typeface="Cambria Math" panose="02040503050406030204" pitchFamily="18" charset="0"/>
                          </a:rPr>
                        </m:ctrlPr>
                      </m:dPr>
                      <m:e>
                        <m:r>
                          <a:rPr lang="it-IT" sz="2500" b="0" i="1" smtClean="0">
                            <a:latin typeface="Cambria Math" panose="02040503050406030204" pitchFamily="18" charset="0"/>
                          </a:rPr>
                          <m:t>𝑘</m:t>
                        </m:r>
                      </m:e>
                    </m:d>
                  </m:oMath>
                </a14:m>
                <a:r>
                  <a:rPr lang="it-IT" sz="2500" b="0" dirty="0">
                    <a:latin typeface="Times New Roman" panose="02020603050405020304" pitchFamily="18" charset="0"/>
                    <a:cs typeface="Times New Roman" panose="02020603050405020304" pitchFamily="18" charset="0"/>
                  </a:rPr>
                  <a:t>, la tensione di rete </a:t>
                </a:r>
                <a14:m>
                  <m:oMath xmlns:m="http://schemas.openxmlformats.org/officeDocument/2006/math">
                    <m:sSub>
                      <m:sSubPr>
                        <m:ctrlPr>
                          <a:rPr lang="it-IT" sz="2500" b="0" i="1" smtClean="0">
                            <a:latin typeface="Cambria Math" panose="02040503050406030204" pitchFamily="18" charset="0"/>
                          </a:rPr>
                        </m:ctrlPr>
                      </m:sSubPr>
                      <m:e>
                        <m:r>
                          <a:rPr lang="it-IT" sz="2500" b="0" i="1" smtClean="0">
                            <a:latin typeface="Cambria Math" panose="02040503050406030204" pitchFamily="18" charset="0"/>
                          </a:rPr>
                          <m:t>𝑉</m:t>
                        </m:r>
                      </m:e>
                      <m:sub>
                        <m:r>
                          <a:rPr lang="it-IT" sz="2500" b="0" i="1" smtClean="0">
                            <a:latin typeface="Cambria Math" panose="02040503050406030204" pitchFamily="18" charset="0"/>
                          </a:rPr>
                          <m:t>𝑔</m:t>
                        </m:r>
                      </m:sub>
                    </m:sSub>
                    <m:d>
                      <m:dPr>
                        <m:ctrlPr>
                          <a:rPr lang="it-IT" sz="2500" b="0" i="1" smtClean="0">
                            <a:latin typeface="Cambria Math" panose="02040503050406030204" pitchFamily="18" charset="0"/>
                          </a:rPr>
                        </m:ctrlPr>
                      </m:dPr>
                      <m:e>
                        <m:r>
                          <a:rPr lang="it-IT" sz="2500" b="0" i="1" smtClean="0">
                            <a:latin typeface="Cambria Math" panose="02040503050406030204" pitchFamily="18" charset="0"/>
                          </a:rPr>
                          <m:t>𝑘</m:t>
                        </m:r>
                      </m:e>
                    </m:d>
                  </m:oMath>
                </a14:m>
                <a:r>
                  <a:rPr lang="it-IT" sz="2500" b="0" dirty="0">
                    <a:latin typeface="Times New Roman" panose="02020603050405020304" pitchFamily="18" charset="0"/>
                    <a:cs typeface="Times New Roman" panose="02020603050405020304" pitchFamily="18" charset="0"/>
                  </a:rPr>
                  <a:t>, il costo dell’energia </a:t>
                </a:r>
                <a14:m>
                  <m:oMath xmlns:m="http://schemas.openxmlformats.org/officeDocument/2006/math">
                    <m:sSub>
                      <m:sSubPr>
                        <m:ctrlPr>
                          <a:rPr lang="it-IT" sz="2500" b="0" i="1" smtClean="0">
                            <a:latin typeface="Cambria Math" panose="02040503050406030204" pitchFamily="18" charset="0"/>
                          </a:rPr>
                        </m:ctrlPr>
                      </m:sSubPr>
                      <m:e>
                        <m:r>
                          <a:rPr lang="it-IT" sz="2500" b="0" i="1" smtClean="0">
                            <a:latin typeface="Cambria Math" panose="02040503050406030204" pitchFamily="18" charset="0"/>
                          </a:rPr>
                          <m:t>𝐸</m:t>
                        </m:r>
                      </m:e>
                      <m:sub>
                        <m:r>
                          <a:rPr lang="it-IT" sz="2500" b="0" i="1" smtClean="0">
                            <a:latin typeface="Cambria Math" panose="02040503050406030204" pitchFamily="18" charset="0"/>
                          </a:rPr>
                          <m:t>𝑐</m:t>
                        </m:r>
                      </m:sub>
                    </m:sSub>
                    <m:d>
                      <m:dPr>
                        <m:ctrlPr>
                          <a:rPr lang="it-IT" sz="2500" b="0" i="1" smtClean="0">
                            <a:latin typeface="Cambria Math" panose="02040503050406030204" pitchFamily="18" charset="0"/>
                          </a:rPr>
                        </m:ctrlPr>
                      </m:dPr>
                      <m:e>
                        <m:r>
                          <a:rPr lang="it-IT" sz="2500" b="0" i="1" smtClean="0">
                            <a:latin typeface="Cambria Math" panose="02040503050406030204" pitchFamily="18" charset="0"/>
                          </a:rPr>
                          <m:t>𝑘</m:t>
                        </m:r>
                      </m:e>
                    </m:d>
                  </m:oMath>
                </a14:m>
                <a:r>
                  <a:rPr lang="it-IT" sz="2500" b="0" dirty="0">
                    <a:latin typeface="Times New Roman" panose="02020603050405020304" pitchFamily="18" charset="0"/>
                    <a:cs typeface="Times New Roman" panose="02020603050405020304" pitchFamily="18" charset="0"/>
                  </a:rPr>
                  <a:t> e lo stato stimato </a:t>
                </a:r>
                <a14:m>
                  <m:oMath xmlns:m="http://schemas.openxmlformats.org/officeDocument/2006/math">
                    <m:r>
                      <m:rPr>
                        <m:sty m:val="p"/>
                      </m:rPr>
                      <a:rPr lang="it-IT" sz="2500" b="0" i="0" smtClean="0">
                        <a:latin typeface="Cambria Math" panose="02040503050406030204" pitchFamily="18" charset="0"/>
                      </a:rPr>
                      <m:t>Ψ</m:t>
                    </m:r>
                    <m:d>
                      <m:dPr>
                        <m:ctrlPr>
                          <a:rPr lang="it-IT" sz="2500" b="0" i="1" smtClean="0">
                            <a:latin typeface="Cambria Math" panose="02040503050406030204" pitchFamily="18" charset="0"/>
                          </a:rPr>
                        </m:ctrlPr>
                      </m:dPr>
                      <m:e>
                        <m:r>
                          <a:rPr lang="it-IT" sz="2500" b="0" i="1" smtClean="0">
                            <a:latin typeface="Cambria Math" panose="02040503050406030204" pitchFamily="18" charset="0"/>
                          </a:rPr>
                          <m:t>𝑘</m:t>
                        </m:r>
                      </m:e>
                    </m:d>
                  </m:oMath>
                </a14:m>
                <a:r>
                  <a:rPr lang="it-IT" sz="2500" b="0" dirty="0">
                    <a:latin typeface="Times New Roman" panose="02020603050405020304" pitchFamily="18" charset="0"/>
                    <a:cs typeface="Times New Roman" panose="02020603050405020304" pitchFamily="18" charset="0"/>
                  </a:rPr>
                  <a:t>:</a:t>
                </a:r>
              </a:p>
            </p:txBody>
          </p:sp>
        </mc:Choice>
        <mc:Fallback xmlns="">
          <p:sp>
            <p:nvSpPr>
              <p:cNvPr id="84" name="CasellaDiTesto 83">
                <a:extLst>
                  <a:ext uri="{FF2B5EF4-FFF2-40B4-BE49-F238E27FC236}">
                    <a16:creationId xmlns:a16="http://schemas.microsoft.com/office/drawing/2014/main" id="{43E3FB3E-8548-51F0-391F-AE568B9C8034}"/>
                  </a:ext>
                </a:extLst>
              </p:cNvPr>
              <p:cNvSpPr txBox="1">
                <a:spLocks noRot="1" noChangeAspect="1" noMove="1" noResize="1" noEditPoints="1" noAdjustHandles="1" noChangeArrowheads="1" noChangeShapeType="1" noTextEdit="1"/>
              </p:cNvSpPr>
              <p:nvPr/>
            </p:nvSpPr>
            <p:spPr>
              <a:xfrm>
                <a:off x="219374" y="735895"/>
                <a:ext cx="11753247" cy="1325235"/>
              </a:xfrm>
              <a:prstGeom prst="rect">
                <a:avLst/>
              </a:prstGeom>
              <a:blipFill>
                <a:blip r:embed="rId11"/>
                <a:stretch>
                  <a:fillRect l="-882" t="-4147" r="-830" b="-4147"/>
                </a:stretch>
              </a:blipFill>
            </p:spPr>
            <p:txBody>
              <a:bodyPr/>
              <a:lstStyle/>
              <a:p>
                <a:r>
                  <a:rPr lang="it-IT">
                    <a:noFill/>
                  </a:rPr>
                  <a:t> </a:t>
                </a:r>
              </a:p>
            </p:txBody>
          </p:sp>
        </mc:Fallback>
      </mc:AlternateContent>
      <p:sp>
        <p:nvSpPr>
          <p:cNvPr id="3" name="CasellaDiTesto 2">
            <a:extLst>
              <a:ext uri="{FF2B5EF4-FFF2-40B4-BE49-F238E27FC236}">
                <a16:creationId xmlns:a16="http://schemas.microsoft.com/office/drawing/2014/main" id="{BE78B469-FA85-1C16-209D-610C30488B4A}"/>
              </a:ext>
            </a:extLst>
          </p:cNvPr>
          <p:cNvSpPr txBox="1"/>
          <p:nvPr/>
        </p:nvSpPr>
        <p:spPr>
          <a:xfrm>
            <a:off x="219375" y="190009"/>
            <a:ext cx="11753247" cy="553998"/>
          </a:xfrm>
          <a:prstGeom prst="rect">
            <a:avLst/>
          </a:prstGeom>
          <a:noFill/>
        </p:spPr>
        <p:txBody>
          <a:bodyPr wrap="square" rtlCol="0">
            <a:spAutoFit/>
          </a:bodyPr>
          <a:lstStyle/>
          <a:p>
            <a:pPr algn="just"/>
            <a:r>
              <a:rPr lang="it-IT" sz="3000" b="1" dirty="0">
                <a:solidFill>
                  <a:srgbClr val="0000FF"/>
                </a:solidFill>
                <a:latin typeface="Times New Roman" panose="02020603050405020304" pitchFamily="18" charset="0"/>
                <a:cs typeface="Times New Roman" panose="02020603050405020304" pitchFamily="18" charset="0"/>
              </a:rPr>
              <a:t>Architettura di controllo: schema di controllo</a:t>
            </a:r>
          </a:p>
        </p:txBody>
      </p:sp>
    </p:spTree>
    <p:extLst>
      <p:ext uri="{BB962C8B-B14F-4D97-AF65-F5344CB8AC3E}">
        <p14:creationId xmlns:p14="http://schemas.microsoft.com/office/powerpoint/2010/main" val="286637697"/>
      </p:ext>
    </p:extLst>
  </p:cSld>
  <p:clrMapOvr>
    <a:masterClrMapping/>
  </p:clrMapOvr>
</p:sld>
</file>

<file path=ppt/theme/theme1.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Unibg">
      <a:majorFont>
        <a:latin typeface="Rubik Black"/>
        <a:ea typeface=""/>
        <a:cs typeface=""/>
      </a:majorFont>
      <a:minorFont>
        <a:latin typeface="Rubik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18223</TotalTime>
  <Words>3331</Words>
  <Application>Microsoft Macintosh PowerPoint</Application>
  <PresentationFormat>Widescreen</PresentationFormat>
  <Paragraphs>405</Paragraphs>
  <Slides>31</Slides>
  <Notes>23</Notes>
  <HiddenSlides>0</HiddenSlides>
  <MMClips>0</MMClips>
  <ScaleCrop>false</ScaleCrop>
  <HeadingPairs>
    <vt:vector size="6" baseType="variant">
      <vt:variant>
        <vt:lpstr>Caratteri utilizzati</vt:lpstr>
      </vt:variant>
      <vt:variant>
        <vt:i4>7</vt:i4>
      </vt:variant>
      <vt:variant>
        <vt:lpstr>Tema</vt:lpstr>
      </vt:variant>
      <vt:variant>
        <vt:i4>2</vt:i4>
      </vt:variant>
      <vt:variant>
        <vt:lpstr>Titoli diapositive</vt:lpstr>
      </vt:variant>
      <vt:variant>
        <vt:i4>31</vt:i4>
      </vt:variant>
    </vt:vector>
  </HeadingPairs>
  <TitlesOfParts>
    <vt:vector size="40" baseType="lpstr">
      <vt:lpstr>Arial</vt:lpstr>
      <vt:lpstr>Calibri</vt:lpstr>
      <vt:lpstr>Calibri Light</vt:lpstr>
      <vt:lpstr>Cambria Math</vt:lpstr>
      <vt:lpstr>Roboto</vt:lpstr>
      <vt:lpstr>Rubik Light</vt:lpstr>
      <vt:lpstr>Times New Roman</vt:lpstr>
      <vt:lpstr>Tema di Office</vt:lpstr>
      <vt:lpstr>Custom Design</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leandro</dc:creator>
  <cp:lastModifiedBy>FABIO FILIPPO MANDALARI</cp:lastModifiedBy>
  <cp:revision>447</cp:revision>
  <dcterms:created xsi:type="dcterms:W3CDTF">2020-09-24T07:06:30Z</dcterms:created>
  <dcterms:modified xsi:type="dcterms:W3CDTF">2024-09-26T20:17:31Z</dcterms:modified>
</cp:coreProperties>
</file>